
<file path=[Content_Types].xml><?xml version="1.0" encoding="utf-8"?>
<Types xmlns="http://schemas.openxmlformats.org/package/2006/content-types">
  <Default Extension="PNG" ContentType="image/png"/>
  <Default Extension="tmp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5" r:id="rId2"/>
    <p:sldId id="296" r:id="rId3"/>
    <p:sldId id="306" r:id="rId4"/>
    <p:sldId id="256" r:id="rId5"/>
    <p:sldId id="297" r:id="rId6"/>
    <p:sldId id="286" r:id="rId7"/>
    <p:sldId id="274" r:id="rId8"/>
    <p:sldId id="273" r:id="rId9"/>
    <p:sldId id="299" r:id="rId10"/>
    <p:sldId id="287" r:id="rId11"/>
    <p:sldId id="288" r:id="rId12"/>
    <p:sldId id="289" r:id="rId13"/>
    <p:sldId id="301" r:id="rId14"/>
    <p:sldId id="300" r:id="rId15"/>
    <p:sldId id="290" r:id="rId16"/>
    <p:sldId id="302" r:id="rId17"/>
    <p:sldId id="291" r:id="rId18"/>
    <p:sldId id="303" r:id="rId19"/>
    <p:sldId id="292" r:id="rId20"/>
    <p:sldId id="293" r:id="rId21"/>
    <p:sldId id="294" r:id="rId22"/>
    <p:sldId id="304" r:id="rId23"/>
    <p:sldId id="305" r:id="rId24"/>
    <p:sldId id="269" r:id="rId25"/>
    <p:sldId id="295" r:id="rId26"/>
    <p:sldId id="263" r:id="rId27"/>
    <p:sldId id="264" r:id="rId28"/>
    <p:sldId id="267" r:id="rId29"/>
    <p:sldId id="270" r:id="rId30"/>
    <p:sldId id="275" r:id="rId31"/>
    <p:sldId id="307" r:id="rId32"/>
    <p:sldId id="308" r:id="rId33"/>
    <p:sldId id="309" r:id="rId34"/>
    <p:sldId id="262" r:id="rId35"/>
    <p:sldId id="276" r:id="rId36"/>
    <p:sldId id="310" r:id="rId37"/>
    <p:sldId id="311" r:id="rId38"/>
  </p:sldIdLst>
  <p:sldSz cx="12192000" cy="6858000"/>
  <p:notesSz cx="6858000" cy="9144000"/>
  <p:defaultTextStyle>
    <a:defPPr>
      <a:defRPr lang="es-UY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44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18FFB7CA-B774-4C9B-ABAB-D66C81114FA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UY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xmlns="" id="{0DB9E1FF-3098-4A58-9F0E-F3EF82C3936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UY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xmlns="" id="{35A4E69B-2866-4026-B414-CD1863964D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0C970F-9544-44CA-8AA1-00A965D9C005}" type="datetimeFigureOut">
              <a:rPr lang="es-UY" smtClean="0"/>
              <a:t>7/3/2020</a:t>
            </a:fld>
            <a:endParaRPr lang="es-UY" dirty="0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xmlns="" id="{74BA9EC2-50BA-47A1-855D-279A7573F0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UY" dirty="0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xmlns="" id="{83078D93-8CC9-497B-BF0E-B56A0C7242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37E808-B52B-4F08-9EF0-06EC74CD8533}" type="slidenum">
              <a:rPr lang="es-UY" smtClean="0"/>
              <a:t>‹Nº›</a:t>
            </a:fld>
            <a:endParaRPr lang="es-UY" dirty="0"/>
          </a:p>
        </p:txBody>
      </p:sp>
    </p:spTree>
    <p:extLst>
      <p:ext uri="{BB962C8B-B14F-4D97-AF65-F5344CB8AC3E}">
        <p14:creationId xmlns:p14="http://schemas.microsoft.com/office/powerpoint/2010/main" val="12324350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0D0BBAC6-5AEF-47E5-BA7C-4631E999A8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UY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xmlns="" id="{CA6312CF-704E-46B8-96A0-7F6A441665C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UY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xmlns="" id="{FF70915F-422C-48A0-82E8-BB33C8205D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0C970F-9544-44CA-8AA1-00A965D9C005}" type="datetimeFigureOut">
              <a:rPr lang="es-UY" smtClean="0"/>
              <a:t>7/3/2020</a:t>
            </a:fld>
            <a:endParaRPr lang="es-UY" dirty="0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xmlns="" id="{B00F3954-4223-407F-8AA4-5FE990CFE8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UY" dirty="0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xmlns="" id="{1A00E538-7D4B-4C5E-BF70-191632051F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37E808-B52B-4F08-9EF0-06EC74CD8533}" type="slidenum">
              <a:rPr lang="es-UY" smtClean="0"/>
              <a:t>‹Nº›</a:t>
            </a:fld>
            <a:endParaRPr lang="es-UY" dirty="0"/>
          </a:p>
        </p:txBody>
      </p:sp>
    </p:spTree>
    <p:extLst>
      <p:ext uri="{BB962C8B-B14F-4D97-AF65-F5344CB8AC3E}">
        <p14:creationId xmlns:p14="http://schemas.microsoft.com/office/powerpoint/2010/main" val="6042743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xmlns="" id="{3FCE1484-BD3F-4F1B-9942-099FC34EBFF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UY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xmlns="" id="{5A78BA5D-9627-4719-9350-347F3C82FAB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UY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xmlns="" id="{AEEE633B-D674-45F9-A799-28842DF6D5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0C970F-9544-44CA-8AA1-00A965D9C005}" type="datetimeFigureOut">
              <a:rPr lang="es-UY" smtClean="0"/>
              <a:t>7/3/2020</a:t>
            </a:fld>
            <a:endParaRPr lang="es-UY" dirty="0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xmlns="" id="{F8708A72-0D12-49F6-9540-C3D9ED299A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UY" dirty="0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xmlns="" id="{85F666ED-FFA4-4F3C-AD1C-F67DCAA0D1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37E808-B52B-4F08-9EF0-06EC74CD8533}" type="slidenum">
              <a:rPr lang="es-UY" smtClean="0"/>
              <a:t>‹Nº›</a:t>
            </a:fld>
            <a:endParaRPr lang="es-UY" dirty="0"/>
          </a:p>
        </p:txBody>
      </p:sp>
    </p:spTree>
    <p:extLst>
      <p:ext uri="{BB962C8B-B14F-4D97-AF65-F5344CB8AC3E}">
        <p14:creationId xmlns:p14="http://schemas.microsoft.com/office/powerpoint/2010/main" val="3059089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233B13CA-FBCC-4DE3-8B8D-BF86FA0682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UY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xmlns="" id="{377F6CA0-ABC2-4034-A919-2765E6CC224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UY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xmlns="" id="{A5AD8FC6-0566-4F4C-A3B1-E138C0EFC9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0C970F-9544-44CA-8AA1-00A965D9C005}" type="datetimeFigureOut">
              <a:rPr lang="es-UY" smtClean="0"/>
              <a:t>7/3/2020</a:t>
            </a:fld>
            <a:endParaRPr lang="es-UY" dirty="0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xmlns="" id="{0AB4EA84-D8AF-42FC-9BC9-F912EB5A3A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UY" dirty="0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xmlns="" id="{A71C3067-9CE1-4065-A37F-071939B781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37E808-B52B-4F08-9EF0-06EC74CD8533}" type="slidenum">
              <a:rPr lang="es-UY" smtClean="0"/>
              <a:t>‹Nº›</a:t>
            </a:fld>
            <a:endParaRPr lang="es-UY" dirty="0"/>
          </a:p>
        </p:txBody>
      </p:sp>
    </p:spTree>
    <p:extLst>
      <p:ext uri="{BB962C8B-B14F-4D97-AF65-F5344CB8AC3E}">
        <p14:creationId xmlns:p14="http://schemas.microsoft.com/office/powerpoint/2010/main" val="31682977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977D9194-B1C7-42A4-B571-AA86BA556C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UY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xmlns="" id="{7E2548B2-70E6-4E71-A27F-A1474FC6DC3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xmlns="" id="{647F236B-4970-4AD4-9D64-FEEFDEE179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0C970F-9544-44CA-8AA1-00A965D9C005}" type="datetimeFigureOut">
              <a:rPr lang="es-UY" smtClean="0"/>
              <a:t>7/3/2020</a:t>
            </a:fld>
            <a:endParaRPr lang="es-UY" dirty="0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xmlns="" id="{9312343D-9D17-4CFD-9499-5E0F731BE9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UY" dirty="0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xmlns="" id="{7141C92C-8711-4999-A881-AF14232F16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37E808-B52B-4F08-9EF0-06EC74CD8533}" type="slidenum">
              <a:rPr lang="es-UY" smtClean="0"/>
              <a:t>‹Nº›</a:t>
            </a:fld>
            <a:endParaRPr lang="es-UY" dirty="0"/>
          </a:p>
        </p:txBody>
      </p:sp>
    </p:spTree>
    <p:extLst>
      <p:ext uri="{BB962C8B-B14F-4D97-AF65-F5344CB8AC3E}">
        <p14:creationId xmlns:p14="http://schemas.microsoft.com/office/powerpoint/2010/main" val="10522604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94C2143F-9592-4F82-8747-21263E61B5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UY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xmlns="" id="{663347ED-2C53-429D-982B-1FA576A7007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UY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xmlns="" id="{43849BC2-4142-49F6-91AD-418C277E23F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UY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xmlns="" id="{728A6F63-9418-44E6-8D8F-4EC65F930B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0C970F-9544-44CA-8AA1-00A965D9C005}" type="datetimeFigureOut">
              <a:rPr lang="es-UY" smtClean="0"/>
              <a:t>7/3/2020</a:t>
            </a:fld>
            <a:endParaRPr lang="es-UY" dirty="0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xmlns="" id="{A7D64C0B-D6E1-4BB1-BF52-A5C9B925ED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UY" dirty="0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xmlns="" id="{A0DD6BE3-8B86-428C-9165-636587DF76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37E808-B52B-4F08-9EF0-06EC74CD8533}" type="slidenum">
              <a:rPr lang="es-UY" smtClean="0"/>
              <a:t>‹Nº›</a:t>
            </a:fld>
            <a:endParaRPr lang="es-UY" dirty="0"/>
          </a:p>
        </p:txBody>
      </p:sp>
    </p:spTree>
    <p:extLst>
      <p:ext uri="{BB962C8B-B14F-4D97-AF65-F5344CB8AC3E}">
        <p14:creationId xmlns:p14="http://schemas.microsoft.com/office/powerpoint/2010/main" val="17338309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D2827A3B-4DFF-4BA5-AE99-D19EACD64B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UY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xmlns="" id="{324EB3A7-5BF1-484B-ADA7-E5710A73800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xmlns="" id="{BE438832-0B5A-42F2-BB6D-D8B1A02CBC2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UY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xmlns="" id="{13B3C0E1-64FD-45D0-990B-4E9ABC039AC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xmlns="" id="{90B91BE3-7FCD-4691-8D1A-C094238983C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UY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xmlns="" id="{7E8B7AAF-C131-47AA-AD67-2D8ED545BA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0C970F-9544-44CA-8AA1-00A965D9C005}" type="datetimeFigureOut">
              <a:rPr lang="es-UY" smtClean="0"/>
              <a:t>7/3/2020</a:t>
            </a:fld>
            <a:endParaRPr lang="es-UY" dirty="0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xmlns="" id="{72C9484A-5F44-45CD-94C4-25AB0177FD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UY" dirty="0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xmlns="" id="{BE851AF8-8BF2-4A76-85D4-00AA0A3D31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37E808-B52B-4F08-9EF0-06EC74CD8533}" type="slidenum">
              <a:rPr lang="es-UY" smtClean="0"/>
              <a:t>‹Nº›</a:t>
            </a:fld>
            <a:endParaRPr lang="es-UY" dirty="0"/>
          </a:p>
        </p:txBody>
      </p:sp>
    </p:spTree>
    <p:extLst>
      <p:ext uri="{BB962C8B-B14F-4D97-AF65-F5344CB8AC3E}">
        <p14:creationId xmlns:p14="http://schemas.microsoft.com/office/powerpoint/2010/main" val="2154526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8F889E2C-2310-4F55-868A-62D40DA46B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UY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xmlns="" id="{BDE461FD-245C-4211-A639-28F0D4D7F9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0C970F-9544-44CA-8AA1-00A965D9C005}" type="datetimeFigureOut">
              <a:rPr lang="es-UY" smtClean="0"/>
              <a:t>7/3/2020</a:t>
            </a:fld>
            <a:endParaRPr lang="es-UY" dirty="0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xmlns="" id="{96F04D3D-2283-4C00-A097-0981FECFA6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UY" dirty="0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xmlns="" id="{CB489B82-BE23-4705-89CC-D404E98DA0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37E808-B52B-4F08-9EF0-06EC74CD8533}" type="slidenum">
              <a:rPr lang="es-UY" smtClean="0"/>
              <a:t>‹Nº›</a:t>
            </a:fld>
            <a:endParaRPr lang="es-UY" dirty="0"/>
          </a:p>
        </p:txBody>
      </p:sp>
    </p:spTree>
    <p:extLst>
      <p:ext uri="{BB962C8B-B14F-4D97-AF65-F5344CB8AC3E}">
        <p14:creationId xmlns:p14="http://schemas.microsoft.com/office/powerpoint/2010/main" val="1031358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xmlns="" id="{BF7D90C4-A396-4294-9924-C709211873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0C970F-9544-44CA-8AA1-00A965D9C005}" type="datetimeFigureOut">
              <a:rPr lang="es-UY" smtClean="0"/>
              <a:t>7/3/2020</a:t>
            </a:fld>
            <a:endParaRPr lang="es-UY" dirty="0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xmlns="" id="{3476FA3F-C1AD-4668-9865-55FB4F2C3C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UY" dirty="0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xmlns="" id="{9AF11406-A84D-441A-94D9-77207C3C38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37E808-B52B-4F08-9EF0-06EC74CD8533}" type="slidenum">
              <a:rPr lang="es-UY" smtClean="0"/>
              <a:t>‹Nº›</a:t>
            </a:fld>
            <a:endParaRPr lang="es-UY" dirty="0"/>
          </a:p>
        </p:txBody>
      </p:sp>
    </p:spTree>
    <p:extLst>
      <p:ext uri="{BB962C8B-B14F-4D97-AF65-F5344CB8AC3E}">
        <p14:creationId xmlns:p14="http://schemas.microsoft.com/office/powerpoint/2010/main" val="3373186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650CBB41-7EBD-433D-B62C-E1532D7668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UY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xmlns="" id="{339C35D0-C9BE-4630-BDB9-B9B2AC27538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UY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xmlns="" id="{A1E91683-597C-43BE-B25A-74F4E58BA8B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xmlns="" id="{E53BE2BE-E980-455E-BCD6-B8721CBFFE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0C970F-9544-44CA-8AA1-00A965D9C005}" type="datetimeFigureOut">
              <a:rPr lang="es-UY" smtClean="0"/>
              <a:t>7/3/2020</a:t>
            </a:fld>
            <a:endParaRPr lang="es-UY" dirty="0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xmlns="" id="{463F8852-EE59-4731-A44A-4FDB295F12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UY" dirty="0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xmlns="" id="{CD8FA19A-AB09-4016-8BD1-E83BEB7D02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37E808-B52B-4F08-9EF0-06EC74CD8533}" type="slidenum">
              <a:rPr lang="es-UY" smtClean="0"/>
              <a:t>‹Nº›</a:t>
            </a:fld>
            <a:endParaRPr lang="es-UY" dirty="0"/>
          </a:p>
        </p:txBody>
      </p:sp>
    </p:spTree>
    <p:extLst>
      <p:ext uri="{BB962C8B-B14F-4D97-AF65-F5344CB8AC3E}">
        <p14:creationId xmlns:p14="http://schemas.microsoft.com/office/powerpoint/2010/main" val="40056430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2086B1F7-923F-4E20-8763-4CEF34D2DD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UY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xmlns="" id="{6451869E-52B1-4D22-B2F8-A0081CD5E0B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UY" dirty="0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xmlns="" id="{6E7B4C2D-A270-4D37-AC97-EF9EE02A366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xmlns="" id="{50C245F8-F9DE-4B99-9736-9BF1B135CE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0C970F-9544-44CA-8AA1-00A965D9C005}" type="datetimeFigureOut">
              <a:rPr lang="es-UY" smtClean="0"/>
              <a:t>7/3/2020</a:t>
            </a:fld>
            <a:endParaRPr lang="es-UY" dirty="0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xmlns="" id="{D4C072BA-0E39-460A-9FCD-E88151FAD6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UY" dirty="0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xmlns="" id="{D3AD8A8F-D63A-49BB-AB01-073F02345F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37E808-B52B-4F08-9EF0-06EC74CD8533}" type="slidenum">
              <a:rPr lang="es-UY" smtClean="0"/>
              <a:t>‹Nº›</a:t>
            </a:fld>
            <a:endParaRPr lang="es-UY" dirty="0"/>
          </a:p>
        </p:txBody>
      </p:sp>
    </p:spTree>
    <p:extLst>
      <p:ext uri="{BB962C8B-B14F-4D97-AF65-F5344CB8AC3E}">
        <p14:creationId xmlns:p14="http://schemas.microsoft.com/office/powerpoint/2010/main" val="3415236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xmlns="" id="{70245F1B-14A4-4F46-B7AB-A7C63CFAE0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UY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xmlns="" id="{AAF78240-8E36-4C74-B93B-8337BA31E56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UY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xmlns="" id="{A37062D1-C8A1-493C-A165-256BD5626BD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0C970F-9544-44CA-8AA1-00A965D9C005}" type="datetimeFigureOut">
              <a:rPr lang="es-UY" smtClean="0"/>
              <a:t>7/3/2020</a:t>
            </a:fld>
            <a:endParaRPr lang="es-UY" dirty="0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xmlns="" id="{B9135366-268A-4C62-88FC-B69166182B0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UY" dirty="0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xmlns="" id="{C13A135B-AE05-46B6-9766-38DB066D530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37E808-B52B-4F08-9EF0-06EC74CD8533}" type="slidenum">
              <a:rPr lang="es-UY" smtClean="0"/>
              <a:t>‹Nº›</a:t>
            </a:fld>
            <a:endParaRPr lang="es-UY" dirty="0"/>
          </a:p>
        </p:txBody>
      </p:sp>
    </p:spTree>
    <p:extLst>
      <p:ext uri="{BB962C8B-B14F-4D97-AF65-F5344CB8AC3E}">
        <p14:creationId xmlns:p14="http://schemas.microsoft.com/office/powerpoint/2010/main" val="33669990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UY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m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hyperlink" Target="https://notaslocasmadnotes.wordpress.com/" TargetMode="Externa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tmp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https://tinyurl.com/Fichas-Compartidas" TargetMode="External"/><Relationship Id="rId2" Type="http://schemas.openxmlformats.org/officeDocument/2006/relationships/hyperlink" Target="https://tinyurl.com/Proyecto-NotasLocas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tinyurl.com/Base-de-datos-NotasLocas" TargetMode="External"/><Relationship Id="rId4" Type="http://schemas.openxmlformats.org/officeDocument/2006/relationships/hyperlink" Target="https://notaslocasmadnotes.wordpress.com/" TargetMode="Externa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jpe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hetop.eu/hetop/Q?la=en&amp;rr=CGP_CO_Q&amp;tab=1#la=en&amp;rr=CGP_CO_Q&amp;tab=1&amp;q=Q" TargetMode="External"/><Relationship Id="rId2" Type="http://schemas.openxmlformats.org/officeDocument/2006/relationships/hyperlink" Target="http://www.hetop.eu/hetop/Q?la=es&amp;rr=CGP_CO_Q&amp;tab=1#la=es&amp;tab=1&amp;q=Q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www.hetop.org/hetop/?la=en&amp;rr=CIP_C_ARBO&amp;tab=1#la=en&amp;tab=1&amp;q=#la=es&amp;rr=CIP_C_ARBO&amp;tab=1&amp;q" TargetMode="External"/><Relationship Id="rId4" Type="http://schemas.openxmlformats.org/officeDocument/2006/relationships/hyperlink" Target="http://www.hetop.org/hetop/?la=es&amp;rr=CIP_C_ARBO&amp;tab=1#la=es&amp;tab=1&amp;q=#la=es&amp;rr=CIP_C_ARBO&amp;tab=1&amp;q" TargetMode="External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hyperlink" Target="https://orbi.uliege.be/handle/2268/229187" TargetMode="External"/><Relationship Id="rId3" Type="http://schemas.openxmlformats.org/officeDocument/2006/relationships/hyperlink" Target="https://orbi.uliege.be/handle/2268/216132" TargetMode="External"/><Relationship Id="rId7" Type="http://schemas.openxmlformats.org/officeDocument/2006/relationships/hyperlink" Target="http://orbi.ulg.ac.be/handle/2268/214643" TargetMode="External"/><Relationship Id="rId2" Type="http://schemas.openxmlformats.org/officeDocument/2006/relationships/hyperlink" Target="http://greyguiderep.isti.cnr.it/Pisadeclapdf/Pisa-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orbi.ulg.ac.be/handle/2268/209390" TargetMode="External"/><Relationship Id="rId5" Type="http://schemas.openxmlformats.org/officeDocument/2006/relationships/hyperlink" Target="http://hdl.handle.net/2268/202211" TargetMode="External"/><Relationship Id="rId4" Type="http://schemas.openxmlformats.org/officeDocument/2006/relationships/hyperlink" Target="http://3cgp.docpatient.net/wp-content/uploads/2018/02/GP-FM-Synopsis_es.pdf" TargetMode="Externa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hyperlink" Target="https://youtu.be/OPRGtg1lAj0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ES" dirty="0" smtClean="0">
                <a:solidFill>
                  <a:schemeClr val="bg1"/>
                </a:solidFill>
              </a:rPr>
              <a:t>2019 Primera Jornada de Investigación </a:t>
            </a:r>
            <a:endParaRPr lang="es-UY" dirty="0">
              <a:solidFill>
                <a:schemeClr val="bg1"/>
              </a:solidFill>
            </a:endParaRPr>
          </a:p>
        </p:txBody>
      </p:sp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31345" y="3545888"/>
            <a:ext cx="5229955" cy="2934109"/>
          </a:xfrm>
        </p:spPr>
      </p:pic>
      <p:pic>
        <p:nvPicPr>
          <p:cNvPr id="7" name="Imagen 6" descr="Recorte de pantalla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748" y="1690687"/>
            <a:ext cx="6230949" cy="28684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160087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8449"/>
            <a:ext cx="12192000" cy="69348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010992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4127"/>
            <a:ext cx="12192000" cy="68662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336448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-18011"/>
            <a:ext cx="12192000" cy="68940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260324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6566"/>
            <a:ext cx="12191999" cy="68911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195463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5597" y="604911"/>
            <a:ext cx="10257331" cy="56833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668838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6566"/>
            <a:ext cx="12191999" cy="68911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8164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8294" y="98475"/>
            <a:ext cx="9478857" cy="66670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690345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5424" y="167901"/>
            <a:ext cx="8814511" cy="6591625"/>
          </a:xfrm>
          <a:prstGeom prst="rect">
            <a:avLst/>
          </a:prstGeom>
          <a:solidFill>
            <a:schemeClr val="tx1"/>
          </a:solidFill>
        </p:spPr>
      </p:pic>
    </p:spTree>
    <p:extLst>
      <p:ext uri="{BB962C8B-B14F-4D97-AF65-F5344CB8AC3E}">
        <p14:creationId xmlns:p14="http://schemas.microsoft.com/office/powerpoint/2010/main" val="80814810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7774" y="729944"/>
            <a:ext cx="8373844" cy="5361367"/>
          </a:xfrm>
          <a:prstGeom prst="rect">
            <a:avLst/>
          </a:prstGeom>
          <a:solidFill>
            <a:schemeClr val="tx1"/>
          </a:solidFill>
        </p:spPr>
      </p:pic>
    </p:spTree>
    <p:extLst>
      <p:ext uri="{BB962C8B-B14F-4D97-AF65-F5344CB8AC3E}">
        <p14:creationId xmlns:p14="http://schemas.microsoft.com/office/powerpoint/2010/main" val="258474843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5521"/>
            <a:ext cx="12192000" cy="68690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910632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36244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103340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93" y="0"/>
            <a:ext cx="1211001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333044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2949" y="618978"/>
            <a:ext cx="8806573" cy="57818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754468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812" y="351692"/>
            <a:ext cx="11895299" cy="61335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662841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9092" y="168812"/>
            <a:ext cx="8430631" cy="65696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052107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CDEC2A9E-D9F5-4E06-AC55-BBC0645347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S" dirty="0">
                <a:solidFill>
                  <a:schemeClr val="bg1"/>
                </a:solidFill>
              </a:rPr>
              <a:t>Blog: </a:t>
            </a:r>
            <a:r>
              <a:rPr lang="es-ES" dirty="0">
                <a:hlinkClick r:id="rId2"/>
              </a:rPr>
              <a:t>https://notaslocasmadnotes.wordpress.com/</a:t>
            </a:r>
            <a:r>
              <a:rPr lang="es-ES" dirty="0"/>
              <a:t> </a:t>
            </a:r>
            <a:br>
              <a:rPr lang="es-ES" dirty="0"/>
            </a:br>
            <a:r>
              <a:rPr lang="es-ES" dirty="0"/>
              <a:t> </a:t>
            </a:r>
            <a:endParaRPr lang="es-UY" dirty="0"/>
          </a:p>
        </p:txBody>
      </p:sp>
      <p:pic>
        <p:nvPicPr>
          <p:cNvPr id="5" name="Marcador de contenido 4">
            <a:extLst>
              <a:ext uri="{FF2B5EF4-FFF2-40B4-BE49-F238E27FC236}">
                <a16:creationId xmlns:a16="http://schemas.microsoft.com/office/drawing/2014/main" xmlns="" id="{7C4C9162-0F3F-47A2-8D1F-6B7F10F5994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" y="2172494"/>
            <a:ext cx="10287000" cy="3048000"/>
          </a:xfrm>
        </p:spPr>
      </p:pic>
    </p:spTree>
    <p:extLst>
      <p:ext uri="{BB962C8B-B14F-4D97-AF65-F5344CB8AC3E}">
        <p14:creationId xmlns:p14="http://schemas.microsoft.com/office/powerpoint/2010/main" val="109801771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 descr="Recorte de pantalla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6768" y="242424"/>
            <a:ext cx="9383151" cy="63699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204859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6FE6D7D6-E8FC-446D-A339-6E89D0FCEA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UY" dirty="0">
                <a:latin typeface="Candara" panose="020E0502030303020204" pitchFamily="34" charset="0"/>
              </a:rPr>
              <a:t>Estrategia de diseminación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xmlns="" id="{F7B6AC10-F012-4E71-A5B1-051A60A86F1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sz="2400" dirty="0">
                <a:latin typeface="Candara" panose="020E0502030303020204" pitchFamily="34" charset="0"/>
              </a:rPr>
              <a:t>Proyecto: </a:t>
            </a:r>
            <a:r>
              <a:rPr lang="en-US" sz="2400" dirty="0">
                <a:latin typeface="Candara" panose="020E0502030303020204" pitchFamily="34" charset="0"/>
                <a:hlinkClick r:id="rId2"/>
              </a:rPr>
              <a:t>https://tinyurl.com/Proyecto-NotasLocas</a:t>
            </a:r>
            <a:r>
              <a:rPr lang="en-US" sz="2400" dirty="0">
                <a:latin typeface="Candara" panose="020E0502030303020204" pitchFamily="34" charset="0"/>
              </a:rPr>
              <a:t> </a:t>
            </a:r>
          </a:p>
          <a:p>
            <a:pPr marL="0" indent="0">
              <a:buNone/>
            </a:pPr>
            <a:endParaRPr lang="en-US" sz="2400" dirty="0">
              <a:latin typeface="Candara" panose="020E0502030303020204" pitchFamily="34" charset="0"/>
            </a:endParaRPr>
          </a:p>
          <a:p>
            <a:r>
              <a:rPr lang="en-US" sz="2400" dirty="0">
                <a:latin typeface="Candara" panose="020E0502030303020204" pitchFamily="34" charset="0"/>
              </a:rPr>
              <a:t>Todas las NotasL@cas están disponibles en formato PDF: </a:t>
            </a:r>
            <a:r>
              <a:rPr lang="en-US" sz="2400" dirty="0">
                <a:latin typeface="Candara" panose="020E0502030303020204" pitchFamily="34" charset="0"/>
                <a:hlinkClick r:id="rId3"/>
              </a:rPr>
              <a:t>https://tinyurl.com/Fichas-Compartidas</a:t>
            </a:r>
            <a:r>
              <a:rPr lang="en-US" sz="2400" dirty="0">
                <a:latin typeface="Candara" panose="020E0502030303020204" pitchFamily="34" charset="0"/>
              </a:rPr>
              <a:t> </a:t>
            </a:r>
          </a:p>
          <a:p>
            <a:pPr marL="0" indent="0">
              <a:buNone/>
            </a:pPr>
            <a:endParaRPr lang="en-US" sz="2400" dirty="0">
              <a:latin typeface="Candara" panose="020E0502030303020204" pitchFamily="34" charset="0"/>
            </a:endParaRPr>
          </a:p>
          <a:p>
            <a:r>
              <a:rPr lang="en-US" sz="2400" dirty="0">
                <a:latin typeface="Candara" panose="020E0502030303020204" pitchFamily="34" charset="0"/>
              </a:rPr>
              <a:t>Accesibles también desde el Blog:  </a:t>
            </a:r>
            <a:r>
              <a:rPr lang="en-US" sz="2400" dirty="0">
                <a:latin typeface="Candara" panose="020E0502030303020204" pitchFamily="34" charset="0"/>
                <a:hlinkClick r:id="rId4"/>
              </a:rPr>
              <a:t>https://notaslocasmadnotes.wordpress.com/</a:t>
            </a:r>
            <a:endParaRPr lang="en-US" sz="2400" dirty="0">
              <a:latin typeface="Candara" panose="020E0502030303020204" pitchFamily="34" charset="0"/>
            </a:endParaRPr>
          </a:p>
          <a:p>
            <a:pPr marL="0" indent="0">
              <a:buNone/>
            </a:pPr>
            <a:endParaRPr lang="en-US" sz="2400" dirty="0">
              <a:latin typeface="Candara" panose="020E0502030303020204" pitchFamily="34" charset="0"/>
            </a:endParaRPr>
          </a:p>
          <a:p>
            <a:r>
              <a:rPr lang="en-US" sz="2400" dirty="0">
                <a:latin typeface="Candara" panose="020E0502030303020204" pitchFamily="34" charset="0"/>
              </a:rPr>
              <a:t>Planilla de Excel con todos los documentos compartidos en la Red: </a:t>
            </a:r>
            <a:r>
              <a:rPr lang="es-ES" sz="2400" dirty="0">
                <a:latin typeface="Candara" panose="020E0502030303020204" pitchFamily="34" charset="0"/>
                <a:hlinkClick r:id="rId5"/>
              </a:rPr>
              <a:t>https://tinyurl.com/Base-de-datos-NotasLocas</a:t>
            </a:r>
            <a:r>
              <a:rPr lang="es-ES" sz="2400" dirty="0">
                <a:latin typeface="Candara" panose="020E0502030303020204" pitchFamily="34" charset="0"/>
              </a:rPr>
              <a:t> </a:t>
            </a:r>
          </a:p>
          <a:p>
            <a:pPr marL="0" indent="0">
              <a:buNone/>
            </a:pPr>
            <a:r>
              <a:rPr lang="es-ES" sz="2400" dirty="0">
                <a:latin typeface="Candara" panose="020E0502030303020204" pitchFamily="34" charset="0"/>
              </a:rPr>
              <a:t> </a:t>
            </a:r>
            <a:r>
              <a:rPr lang="en-US" sz="2400" dirty="0">
                <a:latin typeface="Candara" panose="020E0502030303020204" pitchFamily="34" charset="0"/>
              </a:rPr>
              <a:t> </a:t>
            </a:r>
          </a:p>
          <a:p>
            <a:r>
              <a:rPr lang="es-UY" sz="2400" dirty="0">
                <a:latin typeface="Candara" panose="020E0502030303020204" pitchFamily="34" charset="0"/>
              </a:rPr>
              <a:t>Twitter: @RedMadNotes</a:t>
            </a:r>
          </a:p>
          <a:p>
            <a:r>
              <a:rPr lang="es-UY" sz="2400" dirty="0">
                <a:latin typeface="Candara" panose="020E0502030303020204" pitchFamily="34" charset="0"/>
              </a:rPr>
              <a:t>App: </a:t>
            </a:r>
            <a:r>
              <a:rPr lang="en-US" sz="2400" dirty="0">
                <a:latin typeface="Candara" panose="020E0502030303020204" pitchFamily="34" charset="0"/>
              </a:rPr>
              <a:t>Amazon app-store (https://www.amazon.com/) the new application of </a:t>
            </a:r>
            <a:r>
              <a:rPr lang="en-US" sz="2400" dirty="0" err="1">
                <a:latin typeface="Candara" panose="020E0502030303020204" pitchFamily="34" charset="0"/>
              </a:rPr>
              <a:t>M@dNotes</a:t>
            </a:r>
            <a:r>
              <a:rPr lang="en-US" sz="2400" dirty="0">
                <a:latin typeface="Candara" panose="020E0502030303020204" pitchFamily="34" charset="0"/>
              </a:rPr>
              <a:t> for smartphones with Android operating system. Free of charge.</a:t>
            </a:r>
          </a:p>
          <a:p>
            <a:endParaRPr lang="es-UY" sz="2400" dirty="0">
              <a:latin typeface="Candara" panose="020E05020303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4630161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D1FB05B8-BC25-4D15-A749-D9B11BFC13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UY" dirty="0"/>
              <a:t>NotasL@cas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xmlns="" id="{6FEC21A8-E648-42A2-90CC-B6FB1DC71E1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71399"/>
            <a:ext cx="10515600" cy="4351338"/>
          </a:xfrm>
        </p:spPr>
        <p:txBody>
          <a:bodyPr/>
          <a:lstStyle/>
          <a:p>
            <a:r>
              <a:rPr lang="en-US" dirty="0">
                <a:latin typeface="Candara" panose="020E0502030303020204" pitchFamily="34" charset="0"/>
              </a:rPr>
              <a:t>Es una </a:t>
            </a:r>
            <a:r>
              <a:rPr lang="es-UY" dirty="0">
                <a:latin typeface="Candara" panose="020E0502030303020204" pitchFamily="34" charset="0"/>
              </a:rPr>
              <a:t>iniciativa</a:t>
            </a:r>
            <a:r>
              <a:rPr lang="en-US" dirty="0">
                <a:latin typeface="Candara" panose="020E0502030303020204" pitchFamily="34" charset="0"/>
              </a:rPr>
              <a:t> internacional, independiente, de voluntarios, sin fines de lucro.</a:t>
            </a:r>
          </a:p>
          <a:p>
            <a:endParaRPr lang="en-US" dirty="0">
              <a:latin typeface="Candara" panose="020E0502030303020204" pitchFamily="34" charset="0"/>
            </a:endParaRPr>
          </a:p>
          <a:p>
            <a:r>
              <a:rPr lang="en-US" dirty="0">
                <a:latin typeface="Candara" panose="020E0502030303020204" pitchFamily="34" charset="0"/>
              </a:rPr>
              <a:t>Es una </a:t>
            </a:r>
            <a:r>
              <a:rPr lang="es-UY" dirty="0">
                <a:latin typeface="Candara" panose="020E0502030303020204" pitchFamily="34" charset="0"/>
              </a:rPr>
              <a:t>plataforma</a:t>
            </a:r>
            <a:r>
              <a:rPr lang="en-US" dirty="0">
                <a:latin typeface="Candara" panose="020E0502030303020204" pitchFamily="34" charset="0"/>
              </a:rPr>
              <a:t> colaborativa que promueve la solidaridad, el trabajo en red. </a:t>
            </a:r>
          </a:p>
          <a:p>
            <a:endParaRPr lang="en-US" dirty="0">
              <a:latin typeface="Candara" panose="020E0502030303020204" pitchFamily="34" charset="0"/>
            </a:endParaRPr>
          </a:p>
          <a:p>
            <a:r>
              <a:rPr lang="en-US" dirty="0">
                <a:latin typeface="Candara" panose="020E0502030303020204" pitchFamily="34" charset="0"/>
              </a:rPr>
              <a:t>Es un espacio de pensamiento crítico y creación colectiva. </a:t>
            </a:r>
          </a:p>
          <a:p>
            <a:endParaRPr lang="en-US" dirty="0">
              <a:latin typeface="Candara" panose="020E0502030303020204" pitchFamily="34" charset="0"/>
            </a:endParaRPr>
          </a:p>
          <a:p>
            <a:r>
              <a:rPr lang="en-US" dirty="0">
                <a:latin typeface="Candara" panose="020E0502030303020204" pitchFamily="34" charset="0"/>
              </a:rPr>
              <a:t>“Comunidad de Prácticas”</a:t>
            </a: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xmlns="" id="{F873571E-659F-4549-BF00-A3A90D1EEA9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15643" y="261868"/>
            <a:ext cx="2213440" cy="13255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459613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xmlns="" id="{5EEEE5FF-D404-4250-87BA-D961AC3BB75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2714" y="0"/>
            <a:ext cx="6790428" cy="68823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206771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DC2E5452-8301-46D9-B545-3E71285DBE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Base de datos</a:t>
            </a:r>
            <a:endParaRPr lang="es-UY" dirty="0"/>
          </a:p>
        </p:txBody>
      </p:sp>
      <p:pic>
        <p:nvPicPr>
          <p:cNvPr id="5" name="Marcador de contenido 4">
            <a:extLst>
              <a:ext uri="{FF2B5EF4-FFF2-40B4-BE49-F238E27FC236}">
                <a16:creationId xmlns:a16="http://schemas.microsoft.com/office/drawing/2014/main" xmlns="" id="{4D73058F-0249-4FDF-B6A3-80BA307B763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9374" y="1751801"/>
            <a:ext cx="10833252" cy="5106199"/>
          </a:xfrm>
        </p:spPr>
      </p:pic>
    </p:spTree>
    <p:extLst>
      <p:ext uri="{BB962C8B-B14F-4D97-AF65-F5344CB8AC3E}">
        <p14:creationId xmlns:p14="http://schemas.microsoft.com/office/powerpoint/2010/main" val="183789728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9306"/>
            <a:ext cx="12191999" cy="68966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377884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072811EB-B0F0-42C2-9EA2-23B269BD27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UY" dirty="0" smtClean="0">
                <a:latin typeface="Candara" panose="020E0502030303020204" pitchFamily="34" charset="0"/>
              </a:rPr>
              <a:t>Congreso de Colonia 2018.</a:t>
            </a:r>
            <a:endParaRPr lang="es-UY" dirty="0">
              <a:latin typeface="Candara" panose="020E0502030303020204" pitchFamily="34" charset="0"/>
            </a:endParaRP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xmlns="" id="{AABF4FF4-FE49-4A44-A8B6-D35619E3FE0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s-UY" dirty="0">
                <a:latin typeface="Candara" panose="020E0502030303020204" pitchFamily="34" charset="0"/>
              </a:rPr>
              <a:t>Todos los resúmenes aceptados por el Comité Científico serán clasificados por Códigos Q y CIAP 2 para poder disponer de ellos.</a:t>
            </a:r>
          </a:p>
          <a:p>
            <a:endParaRPr lang="es-UY" dirty="0">
              <a:latin typeface="Candara" panose="020E0502030303020204" pitchFamily="34" charset="0"/>
            </a:endParaRPr>
          </a:p>
          <a:p>
            <a:pPr marL="0" indent="0">
              <a:buNone/>
            </a:pPr>
            <a:r>
              <a:rPr lang="es-UY" dirty="0">
                <a:latin typeface="Candara" panose="020E0502030303020204" pitchFamily="34" charset="0"/>
              </a:rPr>
              <a:t>Equipo de trabajo</a:t>
            </a:r>
            <a:r>
              <a:rPr lang="es-UY" dirty="0" smtClean="0">
                <a:latin typeface="Candara" panose="020E0502030303020204" pitchFamily="34" charset="0"/>
              </a:rPr>
              <a:t>: Yanira Rodríguez, </a:t>
            </a:r>
            <a:r>
              <a:rPr lang="es-UY" dirty="0">
                <a:latin typeface="Candara" panose="020E0502030303020204" pitchFamily="34" charset="0"/>
              </a:rPr>
              <a:t>Agustina Terra, Marc Jamoulle, Miguel Pizzanelli</a:t>
            </a:r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xmlns="" id="{C1B0BADC-2725-4108-AE18-9D21D30330A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751068">
            <a:off x="3449350" y="3881696"/>
            <a:ext cx="1987748" cy="2424583"/>
          </a:xfrm>
          <a:prstGeom prst="rect">
            <a:avLst/>
          </a:prstGeom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xmlns="" id="{3FF9D1EF-680B-43BA-BF05-A6FD8374D6A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4073" y="3760539"/>
            <a:ext cx="1683854" cy="2259171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965578">
            <a:off x="6994757" y="3837275"/>
            <a:ext cx="3246352" cy="24389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076720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8592" y="0"/>
            <a:ext cx="1224918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361678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6431" y="30322"/>
            <a:ext cx="9674643" cy="68276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36249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982" y="407963"/>
            <a:ext cx="7768619" cy="5486400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58632" y="1859649"/>
            <a:ext cx="3416887" cy="49983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778784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151CEFDC-E5E6-4209-A406-8EB7DA3B75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Metadata y Herramientas de codificación</a:t>
            </a:r>
            <a:endParaRPr lang="es-UY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xmlns="" id="{C882D997-1A6F-4FEE-9E11-99CD9023433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pPr marL="0" indent="0">
              <a:lnSpc>
                <a:spcPct val="120000"/>
              </a:lnSpc>
              <a:buNone/>
            </a:pPr>
            <a:r>
              <a:rPr lang="en-US" sz="3300" dirty="0">
                <a:latin typeface="Candara" panose="020E0502030303020204" pitchFamily="34" charset="0"/>
              </a:rPr>
              <a:t>El Proyecto utiliza como herramienta de indexación “</a:t>
            </a:r>
            <a:r>
              <a:rPr lang="en-US" sz="3300" i="1" dirty="0">
                <a:latin typeface="Candara" panose="020E0502030303020204" pitchFamily="34" charset="0"/>
              </a:rPr>
              <a:t>Core Content Classification in GP/FM </a:t>
            </a:r>
            <a:r>
              <a:rPr lang="en-US" sz="3300" dirty="0">
                <a:latin typeface="Candara" panose="020E0502030303020204" pitchFamily="34" charset="0"/>
              </a:rPr>
              <a:t>(3CGP)”.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en-US" sz="3300" dirty="0">
                <a:latin typeface="Candara" panose="020E0502030303020204" pitchFamily="34" charset="0"/>
              </a:rPr>
              <a:t> </a:t>
            </a:r>
            <a:endParaRPr lang="en-US" dirty="0">
              <a:latin typeface="Candara" panose="020E0502030303020204" pitchFamily="34" charset="0"/>
            </a:endParaRPr>
          </a:p>
          <a:p>
            <a:pPr marL="0" indent="0">
              <a:buNone/>
            </a:pPr>
            <a:r>
              <a:rPr lang="es-UY" sz="4400" b="1" dirty="0">
                <a:latin typeface="Candara" panose="020E0502030303020204" pitchFamily="34" charset="0"/>
              </a:rPr>
              <a:t>Códigos Q</a:t>
            </a:r>
            <a:r>
              <a:rPr lang="es-UY" sz="4400" dirty="0">
                <a:latin typeface="Candara" panose="020E0502030303020204" pitchFamily="34" charset="0"/>
              </a:rPr>
              <a:t>  </a:t>
            </a:r>
            <a:r>
              <a:rPr lang="es-UY" sz="3300" dirty="0">
                <a:latin typeface="Candara" panose="020E0502030303020204" pitchFamily="34" charset="0"/>
              </a:rPr>
              <a:t>/ HetOP: permite identificar información contextual vinculada al trabajo en medicina familiar y comunitria y en el PNA.</a:t>
            </a:r>
          </a:p>
          <a:p>
            <a:r>
              <a:rPr lang="es-UY" dirty="0">
                <a:latin typeface="Candara" panose="020E0502030303020204" pitchFamily="34" charset="0"/>
              </a:rPr>
              <a:t>Español</a:t>
            </a:r>
          </a:p>
          <a:p>
            <a:pPr marL="0" indent="0">
              <a:buNone/>
            </a:pPr>
            <a:r>
              <a:rPr lang="es-UY" dirty="0">
                <a:latin typeface="Candara" panose="020E0502030303020204" pitchFamily="34" charset="0"/>
                <a:hlinkClick r:id="rId2"/>
              </a:rPr>
              <a:t>http://www.hetop.eu/hetop/Q?la=es&amp;rr=CGP_CO_Q&amp;tab=1#la=es&amp;tab=1&amp;q=Q</a:t>
            </a:r>
            <a:r>
              <a:rPr lang="es-UY" dirty="0">
                <a:latin typeface="Candara" panose="020E0502030303020204" pitchFamily="34" charset="0"/>
              </a:rPr>
              <a:t> </a:t>
            </a:r>
          </a:p>
          <a:p>
            <a:r>
              <a:rPr lang="es-UY" dirty="0">
                <a:latin typeface="Candara" panose="020E0502030303020204" pitchFamily="34" charset="0"/>
              </a:rPr>
              <a:t>English</a:t>
            </a:r>
          </a:p>
          <a:p>
            <a:pPr marL="0" indent="0">
              <a:spcAft>
                <a:spcPts val="1200"/>
              </a:spcAft>
              <a:buNone/>
            </a:pPr>
            <a:r>
              <a:rPr lang="es-UY" dirty="0">
                <a:latin typeface="Candara" panose="020E0502030303020204" pitchFamily="34" charset="0"/>
                <a:hlinkClick r:id="rId3"/>
              </a:rPr>
              <a:t>http://www.hetop.eu/hetop/Q?la=en&amp;rr=CGP_CO_Q&amp;tab=1#la=en&amp;rr=CGP_CO_Q&amp;tab=1&amp;q=Q</a:t>
            </a:r>
            <a:r>
              <a:rPr lang="es-UY" dirty="0">
                <a:latin typeface="Candara" panose="020E0502030303020204" pitchFamily="34" charset="0"/>
              </a:rPr>
              <a:t> </a:t>
            </a:r>
          </a:p>
          <a:p>
            <a:pPr marL="0" indent="0">
              <a:buNone/>
            </a:pPr>
            <a:r>
              <a:rPr lang="es-UY" sz="4400" b="1" dirty="0">
                <a:latin typeface="Candara" panose="020E0502030303020204" pitchFamily="34" charset="0"/>
              </a:rPr>
              <a:t>CIAP 2 </a:t>
            </a:r>
            <a:r>
              <a:rPr lang="es-UY" sz="3300" dirty="0">
                <a:latin typeface="Candara" panose="020E0502030303020204" pitchFamily="34" charset="0"/>
              </a:rPr>
              <a:t>/ HeTOP: Permite clasificar aspectos clínicos</a:t>
            </a:r>
          </a:p>
          <a:p>
            <a:r>
              <a:rPr lang="es-ES" dirty="0">
                <a:latin typeface="Candara" panose="020E0502030303020204" pitchFamily="34" charset="0"/>
              </a:rPr>
              <a:t>Español</a:t>
            </a:r>
            <a:endParaRPr lang="es-UY" dirty="0">
              <a:latin typeface="Candara" panose="020E0502030303020204" pitchFamily="34" charset="0"/>
            </a:endParaRPr>
          </a:p>
          <a:p>
            <a:pPr marL="0" indent="0">
              <a:buNone/>
            </a:pPr>
            <a:r>
              <a:rPr lang="es-UY" dirty="0">
                <a:latin typeface="Candara" panose="020E0502030303020204" pitchFamily="34" charset="0"/>
                <a:hlinkClick r:id="rId4"/>
              </a:rPr>
              <a:t>http://www.hetop.org/hetop/?la=es&amp;rr=CIP_C_ARBO&amp;tab=1%23la=es&amp;tab=1&amp;q=#la=es&amp;rr=CIP_C_ARBO&amp;tab=1&amp;q</a:t>
            </a:r>
            <a:r>
              <a:rPr lang="es-UY" dirty="0">
                <a:latin typeface="Candara" panose="020E0502030303020204" pitchFamily="34" charset="0"/>
              </a:rPr>
              <a:t>= </a:t>
            </a:r>
          </a:p>
          <a:p>
            <a:r>
              <a:rPr lang="es-UY" dirty="0">
                <a:latin typeface="Candara" panose="020E0502030303020204" pitchFamily="34" charset="0"/>
              </a:rPr>
              <a:t>English</a:t>
            </a:r>
          </a:p>
          <a:p>
            <a:pPr marL="0" indent="0">
              <a:buNone/>
            </a:pPr>
            <a:r>
              <a:rPr lang="es-UY" dirty="0">
                <a:latin typeface="Candara" panose="020E0502030303020204" pitchFamily="34" charset="0"/>
                <a:hlinkClick r:id="rId5"/>
              </a:rPr>
              <a:t>http://www.hetop.org/hetop/?la=en&amp;rr=CIP_C_ARBO&amp;tab=1%23la=en&amp;tab=1&amp;q=#la=es&amp;rr=CIP_C_ARBO&amp;tab=1&amp;q</a:t>
            </a:r>
            <a:r>
              <a:rPr lang="es-UY" dirty="0">
                <a:latin typeface="Candara" panose="020E0502030303020204" pitchFamily="34" charset="0"/>
              </a:rPr>
              <a:t> =</a:t>
            </a:r>
          </a:p>
        </p:txBody>
      </p:sp>
    </p:spTree>
    <p:extLst>
      <p:ext uri="{BB962C8B-B14F-4D97-AF65-F5344CB8AC3E}">
        <p14:creationId xmlns:p14="http://schemas.microsoft.com/office/powerpoint/2010/main" val="4166624226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25E84D22-842D-46A4-9105-175C4D7145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UY" dirty="0">
                <a:latin typeface="Candara" panose="020E0502030303020204" pitchFamily="34" charset="0"/>
              </a:rPr>
              <a:t>Referencias bibliográficas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xmlns="" id="{B6C3CA07-A669-4CF2-9263-CE8835DA179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06768"/>
            <a:ext cx="10515600" cy="5247249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en-US" sz="2000" dirty="0">
                <a:latin typeface="Candara" panose="020E0502030303020204" pitchFamily="34" charset="0"/>
              </a:rPr>
              <a:t>GreyNet (2014). Pisa Declaration on Policy Development for Grey Literature Resources</a:t>
            </a:r>
            <a:r>
              <a:rPr lang="en-US" sz="2000" dirty="0" smtClean="0">
                <a:latin typeface="Candara" panose="020E0502030303020204" pitchFamily="34" charset="0"/>
              </a:rPr>
              <a:t>. URL</a:t>
            </a:r>
            <a:r>
              <a:rPr lang="en-US" sz="2000" dirty="0">
                <a:latin typeface="Candara" panose="020E0502030303020204" pitchFamily="34" charset="0"/>
              </a:rPr>
              <a:t>: </a:t>
            </a:r>
            <a:r>
              <a:rPr lang="en-US" sz="2000" dirty="0">
                <a:latin typeface="Candara" panose="020E0502030303020204" pitchFamily="34" charset="0"/>
                <a:hlinkClick r:id="rId2"/>
              </a:rPr>
              <a:t>http://</a:t>
            </a:r>
            <a:r>
              <a:rPr lang="en-US" sz="2000" dirty="0" smtClean="0">
                <a:latin typeface="Candara" panose="020E0502030303020204" pitchFamily="34" charset="0"/>
                <a:hlinkClick r:id="rId2"/>
              </a:rPr>
              <a:t>greyguiderep.isti.cnr.it/Pisadeclapdf/Pisa-</a:t>
            </a:r>
            <a:endParaRPr lang="en-US" sz="2000" dirty="0">
              <a:latin typeface="Candara" panose="020E0502030303020204" pitchFamily="34" charset="0"/>
            </a:endParaRPr>
          </a:p>
          <a:p>
            <a:pPr marL="0" indent="0">
              <a:buNone/>
            </a:pPr>
            <a:endParaRPr lang="en-US" sz="2000" dirty="0" smtClean="0">
              <a:latin typeface="Candara" panose="020E0502030303020204" pitchFamily="34" charset="0"/>
            </a:endParaRPr>
          </a:p>
          <a:p>
            <a:pPr marL="0" indent="0">
              <a:buNone/>
            </a:pPr>
            <a:r>
              <a:rPr lang="en-US" sz="2000" dirty="0" smtClean="0">
                <a:latin typeface="Candara" panose="020E0502030303020204" pitchFamily="34" charset="0"/>
              </a:rPr>
              <a:t>Jamoulle M. </a:t>
            </a:r>
            <a:r>
              <a:rPr lang="en-US" sz="2000" dirty="0">
                <a:latin typeface="Candara" panose="020E0502030303020204" pitchFamily="34" charset="0"/>
              </a:rPr>
              <a:t>Towards a system of concepts for Family Medicine. Multilingual indexing in General Practice/Family Medicine in the era of Semantic Web. 2017. </a:t>
            </a:r>
            <a:r>
              <a:rPr lang="en-US" sz="2000" dirty="0" err="1">
                <a:latin typeface="Candara" panose="020E0502030303020204" pitchFamily="34" charset="0"/>
              </a:rPr>
              <a:t>Thèse</a:t>
            </a:r>
            <a:r>
              <a:rPr lang="en-US" sz="2000" dirty="0">
                <a:latin typeface="Candara" panose="020E0502030303020204" pitchFamily="34" charset="0"/>
              </a:rPr>
              <a:t> de </a:t>
            </a:r>
            <a:r>
              <a:rPr lang="en-US" sz="2000" dirty="0" err="1">
                <a:latin typeface="Candara" panose="020E0502030303020204" pitchFamily="34" charset="0"/>
              </a:rPr>
              <a:t>doctorat</a:t>
            </a:r>
            <a:r>
              <a:rPr lang="en-US" sz="2000" dirty="0">
                <a:latin typeface="Candara" panose="020E0502030303020204" pitchFamily="34" charset="0"/>
              </a:rPr>
              <a:t>. </a:t>
            </a:r>
            <a:r>
              <a:rPr lang="en-US" sz="2000" dirty="0" err="1">
                <a:latin typeface="Candara" panose="020E0502030303020204" pitchFamily="34" charset="0"/>
              </a:rPr>
              <a:t>Université</a:t>
            </a:r>
            <a:r>
              <a:rPr lang="en-US" sz="2000" dirty="0">
                <a:latin typeface="Candara" panose="020E0502030303020204" pitchFamily="34" charset="0"/>
              </a:rPr>
              <a:t> de Liège, Liège, </a:t>
            </a:r>
            <a:r>
              <a:rPr lang="en-US" sz="2000" dirty="0" err="1">
                <a:latin typeface="Candara" panose="020E0502030303020204" pitchFamily="34" charset="0"/>
              </a:rPr>
              <a:t>Belgique</a:t>
            </a:r>
            <a:r>
              <a:rPr lang="en-US" sz="2000" dirty="0" smtClean="0">
                <a:latin typeface="Candara" panose="020E0502030303020204" pitchFamily="34" charset="0"/>
              </a:rPr>
              <a:t>. Access: </a:t>
            </a:r>
            <a:r>
              <a:rPr lang="en-US" sz="2000" dirty="0" smtClean="0">
                <a:latin typeface="Candara" panose="020E0502030303020204" pitchFamily="34" charset="0"/>
                <a:hlinkClick r:id="rId3"/>
              </a:rPr>
              <a:t>https</a:t>
            </a:r>
            <a:r>
              <a:rPr lang="en-US" sz="2000" dirty="0">
                <a:latin typeface="Candara" panose="020E0502030303020204" pitchFamily="34" charset="0"/>
                <a:hlinkClick r:id="rId3"/>
              </a:rPr>
              <a:t>://</a:t>
            </a:r>
            <a:r>
              <a:rPr lang="en-US" sz="2000" dirty="0" smtClean="0">
                <a:latin typeface="Candara" panose="020E0502030303020204" pitchFamily="34" charset="0"/>
                <a:hlinkClick r:id="rId3"/>
              </a:rPr>
              <a:t>orbi.uliege.be/handle/2268/216132</a:t>
            </a:r>
            <a:r>
              <a:rPr lang="en-US" sz="2000" dirty="0" smtClean="0">
                <a:latin typeface="Candara" panose="020E0502030303020204" pitchFamily="34" charset="0"/>
              </a:rPr>
              <a:t>  </a:t>
            </a:r>
          </a:p>
          <a:p>
            <a:pPr marL="0" indent="0">
              <a:buNone/>
            </a:pPr>
            <a:endParaRPr lang="en-US" sz="2000" dirty="0">
              <a:latin typeface="Candara" panose="020E0502030303020204" pitchFamily="34" charset="0"/>
            </a:endParaRPr>
          </a:p>
          <a:p>
            <a:pPr marL="0" indent="0">
              <a:buNone/>
            </a:pPr>
            <a:r>
              <a:rPr lang="es-UY" sz="2000" dirty="0" smtClean="0">
                <a:latin typeface="Candara" panose="020E0502030303020204" pitchFamily="34" charset="0"/>
              </a:rPr>
              <a:t>Jamoulle </a:t>
            </a:r>
            <a:r>
              <a:rPr lang="es-UY" sz="2000" dirty="0">
                <a:latin typeface="Candara" panose="020E0502030303020204" pitchFamily="34" charset="0"/>
              </a:rPr>
              <a:t>M, Pizzanelli M. A multilingual online synopsis proposal for Family Medicine. Spanish version. 2/12/2018 © Marc Jamoulle &amp; Miguel Pizzanelli [Internet]. Miguel Pizzanelli. 2018 [cited 4 March 2018]. Available from: </a:t>
            </a:r>
            <a:r>
              <a:rPr lang="es-UY" sz="2000" dirty="0">
                <a:latin typeface="Candara" panose="020E0502030303020204" pitchFamily="34" charset="0"/>
                <a:hlinkClick r:id="rId4"/>
              </a:rPr>
              <a:t>http://3cgp.docpatient.net/wp-content/uploads/2018/02/GP-FM-Synopsis_es.pdf</a:t>
            </a:r>
            <a:r>
              <a:rPr lang="es-UY" sz="2000" dirty="0">
                <a:latin typeface="Candara" panose="020E0502030303020204" pitchFamily="34" charset="0"/>
              </a:rPr>
              <a:t> </a:t>
            </a:r>
            <a:endParaRPr lang="es-UY" sz="2000" dirty="0" smtClean="0">
              <a:latin typeface="Candara" panose="020E0502030303020204" pitchFamily="34" charset="0"/>
            </a:endParaRPr>
          </a:p>
          <a:p>
            <a:pPr marL="0" indent="0">
              <a:buNone/>
            </a:pPr>
            <a:endParaRPr lang="es-UY" sz="2000" dirty="0" smtClean="0">
              <a:latin typeface="Candara" panose="020E0502030303020204" pitchFamily="34" charset="0"/>
            </a:endParaRPr>
          </a:p>
          <a:p>
            <a:pPr marL="0" indent="0">
              <a:buNone/>
            </a:pPr>
            <a:r>
              <a:rPr lang="es-UY" sz="2000" dirty="0" smtClean="0">
                <a:latin typeface="Candara" panose="020E0502030303020204" pitchFamily="34" charset="0"/>
              </a:rPr>
              <a:t>Jamoulle</a:t>
            </a:r>
            <a:r>
              <a:rPr lang="es-UY" sz="2000" dirty="0">
                <a:latin typeface="Candara" panose="020E0502030303020204" pitchFamily="34" charset="0"/>
              </a:rPr>
              <a:t>, M., Marino, M. A., La Valle, R., &amp; </a:t>
            </a:r>
            <a:r>
              <a:rPr lang="es-UY" sz="2000" dirty="0" err="1">
                <a:latin typeface="Candara" panose="020E0502030303020204" pitchFamily="34" charset="0"/>
              </a:rPr>
              <a:t>Pizzanelli</a:t>
            </a:r>
            <a:r>
              <a:rPr lang="es-UY" sz="2000" dirty="0">
                <a:latin typeface="Candara" panose="020E0502030303020204" pitchFamily="34" charset="0"/>
              </a:rPr>
              <a:t>, M. (2016</a:t>
            </a:r>
            <a:r>
              <a:rPr lang="es-UY" sz="2000" dirty="0" smtClean="0">
                <a:latin typeface="Candara" panose="020E0502030303020204" pitchFamily="34" charset="0"/>
              </a:rPr>
              <a:t>). Terminologia </a:t>
            </a:r>
            <a:r>
              <a:rPr lang="es-UY" sz="2000" dirty="0" err="1">
                <a:latin typeface="Candara" panose="020E0502030303020204" pitchFamily="34" charset="0"/>
              </a:rPr>
              <a:t>multilingue</a:t>
            </a:r>
            <a:r>
              <a:rPr lang="es-UY" sz="2000" dirty="0">
                <a:latin typeface="Candara" panose="020E0502030303020204" pitchFamily="34" charset="0"/>
              </a:rPr>
              <a:t> en medicina general y de familia - </a:t>
            </a:r>
            <a:r>
              <a:rPr lang="es-UY" sz="2000" dirty="0" err="1">
                <a:latin typeface="Candara" panose="020E0502030303020204" pitchFamily="34" charset="0"/>
              </a:rPr>
              <a:t>Version</a:t>
            </a:r>
            <a:r>
              <a:rPr lang="es-UY" sz="2000" dirty="0">
                <a:latin typeface="Candara" panose="020E0502030303020204" pitchFamily="34" charset="0"/>
              </a:rPr>
              <a:t> </a:t>
            </a:r>
            <a:r>
              <a:rPr lang="es-UY" sz="2000" dirty="0" smtClean="0">
                <a:latin typeface="Candara" panose="020E0502030303020204" pitchFamily="34" charset="0"/>
              </a:rPr>
              <a:t>en Español</a:t>
            </a:r>
            <a:r>
              <a:rPr lang="es-UY" sz="2000" dirty="0">
                <a:latin typeface="Candara" panose="020E0502030303020204" pitchFamily="34" charset="0"/>
              </a:rPr>
              <a:t>. </a:t>
            </a:r>
            <a:r>
              <a:rPr lang="es-UY" sz="2000" dirty="0" err="1">
                <a:latin typeface="Candara" panose="020E0502030303020204" pitchFamily="34" charset="0"/>
              </a:rPr>
              <a:t>Jumet</a:t>
            </a:r>
            <a:r>
              <a:rPr lang="es-UY" sz="2000" dirty="0">
                <a:latin typeface="Candara" panose="020E0502030303020204" pitchFamily="34" charset="0"/>
              </a:rPr>
              <a:t>, </a:t>
            </a:r>
            <a:r>
              <a:rPr lang="es-UY" sz="2000" dirty="0" err="1">
                <a:latin typeface="Candara" panose="020E0502030303020204" pitchFamily="34" charset="0"/>
              </a:rPr>
              <a:t>Belgique</a:t>
            </a:r>
            <a:r>
              <a:rPr lang="es-UY" sz="2000" dirty="0">
                <a:latin typeface="Candara" panose="020E0502030303020204" pitchFamily="34" charset="0"/>
              </a:rPr>
              <a:t>: </a:t>
            </a:r>
            <a:r>
              <a:rPr lang="es-UY" sz="2000" dirty="0" err="1">
                <a:latin typeface="Candara" panose="020E0502030303020204" pitchFamily="34" charset="0"/>
              </a:rPr>
              <a:t>Care</a:t>
            </a:r>
            <a:r>
              <a:rPr lang="es-UY" sz="2000" dirty="0">
                <a:latin typeface="Candara" panose="020E0502030303020204" pitchFamily="34" charset="0"/>
              </a:rPr>
              <a:t> </a:t>
            </a:r>
            <a:r>
              <a:rPr lang="es-UY" sz="2000" dirty="0" err="1">
                <a:latin typeface="Candara" panose="020E0502030303020204" pitchFamily="34" charset="0"/>
              </a:rPr>
              <a:t>Editions</a:t>
            </a:r>
            <a:r>
              <a:rPr lang="es-UY" sz="2000" dirty="0" smtClean="0">
                <a:latin typeface="Candara" panose="020E0502030303020204" pitchFamily="34" charset="0"/>
              </a:rPr>
              <a:t>. </a:t>
            </a:r>
            <a:r>
              <a:rPr lang="es-UY" sz="2000" dirty="0" smtClean="0">
                <a:latin typeface="Candara" panose="020E0502030303020204" pitchFamily="34" charset="0"/>
                <a:hlinkClick r:id="rId5"/>
              </a:rPr>
              <a:t>http</a:t>
            </a:r>
            <a:r>
              <a:rPr lang="es-UY" sz="2000" dirty="0">
                <a:latin typeface="Candara" panose="020E0502030303020204" pitchFamily="34" charset="0"/>
                <a:hlinkClick r:id="rId5"/>
              </a:rPr>
              <a:t>://</a:t>
            </a:r>
            <a:r>
              <a:rPr lang="es-UY" sz="2000" dirty="0" smtClean="0">
                <a:latin typeface="Candara" panose="020E0502030303020204" pitchFamily="34" charset="0"/>
                <a:hlinkClick r:id="rId5"/>
              </a:rPr>
              <a:t>hdl.handle.net/2268/202211</a:t>
            </a:r>
            <a:r>
              <a:rPr lang="es-UY" sz="2000" dirty="0" smtClean="0">
                <a:latin typeface="Candara" panose="020E0502030303020204" pitchFamily="34" charset="0"/>
              </a:rPr>
              <a:t> </a:t>
            </a:r>
          </a:p>
          <a:p>
            <a:pPr marL="0" indent="0">
              <a:buNone/>
            </a:pPr>
            <a:endParaRPr lang="es-UY" sz="2000" dirty="0" smtClean="0">
              <a:latin typeface="Candara" panose="020E0502030303020204" pitchFamily="34" charset="0"/>
            </a:endParaRPr>
          </a:p>
          <a:p>
            <a:pPr marL="0" indent="0">
              <a:buNone/>
            </a:pPr>
            <a:r>
              <a:rPr lang="en-US" sz="2000" dirty="0" err="1">
                <a:latin typeface="Candara" panose="020E0502030303020204" pitchFamily="34" charset="0"/>
              </a:rPr>
              <a:t>Pizzanelli</a:t>
            </a:r>
            <a:r>
              <a:rPr lang="en-US" sz="2000" dirty="0">
                <a:latin typeface="Candara" panose="020E0502030303020204" pitchFamily="34" charset="0"/>
              </a:rPr>
              <a:t> M, </a:t>
            </a:r>
            <a:r>
              <a:rPr lang="en-US" sz="2000" dirty="0" err="1">
                <a:latin typeface="Candara" panose="020E0502030303020204" pitchFamily="34" charset="0"/>
              </a:rPr>
              <a:t>Lavalle</a:t>
            </a:r>
            <a:r>
              <a:rPr lang="en-US" sz="2000" dirty="0">
                <a:latin typeface="Candara" panose="020E0502030303020204" pitchFamily="34" charset="0"/>
              </a:rPr>
              <a:t> R, Jamoulle M. Quaternary prevention library and resources (QP library). 2017 Apr 10 [cited 2017 Apr 22]; Available from: </a:t>
            </a:r>
            <a:r>
              <a:rPr lang="en-US" sz="2000" dirty="0">
                <a:latin typeface="Candara" panose="020E0502030303020204" pitchFamily="34" charset="0"/>
                <a:hlinkClick r:id="rId6"/>
              </a:rPr>
              <a:t>http://</a:t>
            </a:r>
            <a:r>
              <a:rPr lang="en-US" sz="2000" dirty="0" smtClean="0">
                <a:latin typeface="Candara" panose="020E0502030303020204" pitchFamily="34" charset="0"/>
                <a:hlinkClick r:id="rId6"/>
              </a:rPr>
              <a:t>orbi.ulg.ac.be/handle/2268/209390</a:t>
            </a:r>
            <a:r>
              <a:rPr lang="en-US" sz="2000" dirty="0" smtClean="0">
                <a:latin typeface="Candara" panose="020E0502030303020204" pitchFamily="34" charset="0"/>
              </a:rPr>
              <a:t>  </a:t>
            </a:r>
          </a:p>
          <a:p>
            <a:pPr marL="0" indent="0">
              <a:buNone/>
            </a:pPr>
            <a:endParaRPr lang="en-US" sz="2000" dirty="0">
              <a:latin typeface="Candara" panose="020E0502030303020204" pitchFamily="34" charset="0"/>
            </a:endParaRPr>
          </a:p>
          <a:p>
            <a:pPr marL="0" indent="0">
              <a:buNone/>
            </a:pPr>
            <a:r>
              <a:rPr lang="es-UY" sz="2000" dirty="0" err="1">
                <a:latin typeface="Candara" panose="020E0502030303020204" pitchFamily="34" charset="0"/>
              </a:rPr>
              <a:t>Knupp</a:t>
            </a:r>
            <a:r>
              <a:rPr lang="es-UY" sz="2000" dirty="0">
                <a:latin typeface="Candara" panose="020E0502030303020204" pitchFamily="34" charset="0"/>
              </a:rPr>
              <a:t>, D. A., </a:t>
            </a:r>
            <a:r>
              <a:rPr lang="es-UY" sz="2000" dirty="0" err="1">
                <a:latin typeface="Candara" panose="020E0502030303020204" pitchFamily="34" charset="0"/>
              </a:rPr>
              <a:t>Rebolho</a:t>
            </a:r>
            <a:r>
              <a:rPr lang="es-UY" sz="2000" dirty="0">
                <a:latin typeface="Candara" panose="020E0502030303020204" pitchFamily="34" charset="0"/>
              </a:rPr>
              <a:t>, R., Jamoulle, M., Poli Neto, P., &amp; </a:t>
            </a:r>
            <a:r>
              <a:rPr lang="es-UY" sz="2000" dirty="0" err="1">
                <a:latin typeface="Candara" panose="020E0502030303020204" pitchFamily="34" charset="0"/>
              </a:rPr>
              <a:t>Gusso</a:t>
            </a:r>
            <a:r>
              <a:rPr lang="es-UY" sz="2000" dirty="0">
                <a:latin typeface="Candara" panose="020E0502030303020204" pitchFamily="34" charset="0"/>
              </a:rPr>
              <a:t>, G. (2017). </a:t>
            </a:r>
            <a:r>
              <a:rPr lang="es-UY" sz="2000" dirty="0" err="1">
                <a:latin typeface="Candara" panose="020E0502030303020204" pitchFamily="34" charset="0"/>
              </a:rPr>
              <a:t>Coding</a:t>
            </a:r>
            <a:r>
              <a:rPr lang="es-UY" sz="2000" dirty="0">
                <a:latin typeface="Candara" panose="020E0502030303020204" pitchFamily="34" charset="0"/>
              </a:rPr>
              <a:t> of </a:t>
            </a:r>
            <a:r>
              <a:rPr lang="es-UY" sz="2000" dirty="0" err="1">
                <a:latin typeface="Candara" panose="020E0502030303020204" pitchFamily="34" charset="0"/>
              </a:rPr>
              <a:t>papers</a:t>
            </a:r>
            <a:r>
              <a:rPr lang="es-UY" sz="2000" dirty="0">
                <a:latin typeface="Candara" panose="020E0502030303020204" pitchFamily="34" charset="0"/>
              </a:rPr>
              <a:t> </a:t>
            </a:r>
            <a:r>
              <a:rPr lang="es-UY" sz="2000" dirty="0" err="1">
                <a:latin typeface="Candara" panose="020E0502030303020204" pitchFamily="34" charset="0"/>
              </a:rPr>
              <a:t>submitted</a:t>
            </a:r>
            <a:r>
              <a:rPr lang="es-UY" sz="2000" dirty="0">
                <a:latin typeface="Candara" panose="020E0502030303020204" pitchFamily="34" charset="0"/>
              </a:rPr>
              <a:t> </a:t>
            </a:r>
            <a:r>
              <a:rPr lang="es-UY" sz="2000" dirty="0" err="1">
                <a:latin typeface="Candara" panose="020E0502030303020204" pitchFamily="34" charset="0"/>
              </a:rPr>
              <a:t>to</a:t>
            </a:r>
            <a:r>
              <a:rPr lang="es-UY" sz="2000" dirty="0">
                <a:latin typeface="Candara" panose="020E0502030303020204" pitchFamily="34" charset="0"/>
              </a:rPr>
              <a:t> </a:t>
            </a:r>
            <a:r>
              <a:rPr lang="es-UY" sz="2000" dirty="0" err="1">
                <a:latin typeface="Candara" panose="020E0502030303020204" pitchFamily="34" charset="0"/>
              </a:rPr>
              <a:t>the</a:t>
            </a:r>
            <a:r>
              <a:rPr lang="es-UY" sz="2000" dirty="0">
                <a:latin typeface="Candara" panose="020E0502030303020204" pitchFamily="34" charset="0"/>
              </a:rPr>
              <a:t> 14th </a:t>
            </a:r>
            <a:r>
              <a:rPr lang="es-UY" sz="2000" dirty="0" err="1">
                <a:latin typeface="Candara" panose="020E0502030303020204" pitchFamily="34" charset="0"/>
              </a:rPr>
              <a:t>Congresso</a:t>
            </a:r>
            <a:r>
              <a:rPr lang="es-UY" sz="2000" dirty="0">
                <a:latin typeface="Candara" panose="020E0502030303020204" pitchFamily="34" charset="0"/>
              </a:rPr>
              <a:t> Brasileiro de Medicina de </a:t>
            </a:r>
            <a:r>
              <a:rPr lang="es-UY" sz="2000" dirty="0" err="1">
                <a:latin typeface="Candara" panose="020E0502030303020204" pitchFamily="34" charset="0"/>
              </a:rPr>
              <a:t>Família</a:t>
            </a:r>
            <a:r>
              <a:rPr lang="es-UY" sz="2000" dirty="0">
                <a:latin typeface="Candara" panose="020E0502030303020204" pitchFamily="34" charset="0"/>
              </a:rPr>
              <a:t> e </a:t>
            </a:r>
            <a:r>
              <a:rPr lang="es-UY" sz="2000" dirty="0" err="1">
                <a:latin typeface="Candara" panose="020E0502030303020204" pitchFamily="34" charset="0"/>
              </a:rPr>
              <a:t>Comunidade</a:t>
            </a:r>
            <a:r>
              <a:rPr lang="es-UY" sz="2000" dirty="0">
                <a:latin typeface="Candara" panose="020E0502030303020204" pitchFamily="34" charset="0"/>
              </a:rPr>
              <a:t>. </a:t>
            </a:r>
            <a:r>
              <a:rPr lang="es-UY" sz="2000" dirty="0" err="1">
                <a:latin typeface="Candara" panose="020E0502030303020204" pitchFamily="34" charset="0"/>
              </a:rPr>
              <a:t>Retrieved</a:t>
            </a:r>
            <a:r>
              <a:rPr lang="es-UY" sz="2000" dirty="0">
                <a:latin typeface="Candara" panose="020E0502030303020204" pitchFamily="34" charset="0"/>
              </a:rPr>
              <a:t> </a:t>
            </a:r>
            <a:r>
              <a:rPr lang="es-UY" sz="2000" dirty="0" err="1">
                <a:latin typeface="Candara" panose="020E0502030303020204" pitchFamily="34" charset="0"/>
              </a:rPr>
              <a:t>from</a:t>
            </a:r>
            <a:r>
              <a:rPr lang="es-UY" sz="2000" dirty="0">
                <a:latin typeface="Candara" panose="020E0502030303020204" pitchFamily="34" charset="0"/>
              </a:rPr>
              <a:t> </a:t>
            </a:r>
            <a:r>
              <a:rPr lang="es-UY" sz="2000" dirty="0">
                <a:latin typeface="Candara" panose="020E0502030303020204" pitchFamily="34" charset="0"/>
                <a:hlinkClick r:id="rId7"/>
              </a:rPr>
              <a:t>http://</a:t>
            </a:r>
            <a:r>
              <a:rPr lang="es-UY" sz="2000" dirty="0" smtClean="0">
                <a:latin typeface="Candara" panose="020E0502030303020204" pitchFamily="34" charset="0"/>
                <a:hlinkClick r:id="rId7"/>
              </a:rPr>
              <a:t>orbi.ulg.ac.be/handle/2268/214643</a:t>
            </a:r>
            <a:r>
              <a:rPr lang="es-UY" sz="2000" dirty="0" smtClean="0">
                <a:latin typeface="Candara" panose="020E0502030303020204" pitchFamily="34" charset="0"/>
              </a:rPr>
              <a:t> </a:t>
            </a:r>
            <a:endParaRPr lang="es-UY" sz="2000" dirty="0">
              <a:latin typeface="Candara" panose="020E0502030303020204" pitchFamily="34" charset="0"/>
            </a:endParaRPr>
          </a:p>
          <a:p>
            <a:pPr marL="0" indent="0">
              <a:buNone/>
            </a:pPr>
            <a:endParaRPr lang="es-UY" sz="2000" dirty="0">
              <a:latin typeface="Candara" panose="020E0502030303020204" pitchFamily="34" charset="0"/>
            </a:endParaRPr>
          </a:p>
          <a:p>
            <a:pPr marL="0" indent="0">
              <a:buNone/>
            </a:pPr>
            <a:r>
              <a:rPr lang="es-UY" sz="2000" dirty="0">
                <a:latin typeface="Candara" panose="020E0502030303020204" pitchFamily="34" charset="0"/>
              </a:rPr>
              <a:t>Pizzanelli M, Resnick MP, Cardillo E, Jamoulle M. The M@dnote project. Giving colour to Grey Literature in General Practice. A collaborative GPs knowledge network. GreyNet 20th Congress; 2018 2018-12-03; New Orleans. USA. Poster. </a:t>
            </a:r>
            <a:r>
              <a:rPr lang="es-UY" sz="2000" dirty="0">
                <a:latin typeface="Candara" panose="020E0502030303020204" pitchFamily="34" charset="0"/>
                <a:hlinkClick r:id="rId8"/>
              </a:rPr>
              <a:t>https://orbi.uliege.be/handle/2268/229187</a:t>
            </a:r>
            <a:r>
              <a:rPr lang="es-UY" sz="2000" dirty="0">
                <a:latin typeface="Candara" panose="020E0502030303020204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318906958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5186"/>
            <a:ext cx="12182793" cy="68631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2137264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UY">
                <a:hlinkClick r:id="rId2"/>
              </a:rPr>
              <a:t>https</a:t>
            </a:r>
            <a:r>
              <a:rPr lang="es-UY">
                <a:hlinkClick r:id="rId2"/>
              </a:rPr>
              <a:t>://</a:t>
            </a:r>
            <a:r>
              <a:rPr lang="es-UY" smtClean="0">
                <a:hlinkClick r:id="rId2"/>
              </a:rPr>
              <a:t>youtu.be/OPRGtg1lAj0</a:t>
            </a:r>
            <a:r>
              <a:rPr lang="es-UY" smtClean="0"/>
              <a:t> </a:t>
            </a:r>
            <a:endParaRPr lang="es-UY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838200" y="1915777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es-ES" sz="1800" dirty="0" smtClean="0"/>
              <a:t>Acceso a video (audio y </a:t>
            </a:r>
            <a:r>
              <a:rPr lang="es-ES" sz="1800" dirty="0" err="1" smtClean="0"/>
              <a:t>ppoint</a:t>
            </a:r>
            <a:r>
              <a:rPr lang="es-ES" sz="1800" dirty="0" smtClean="0"/>
              <a:t>) de la </a:t>
            </a:r>
            <a:r>
              <a:rPr lang="es-ES" sz="1800" dirty="0"/>
              <a:t>Presentación sobre "Literatura Gris y Códigos </a:t>
            </a:r>
            <a:r>
              <a:rPr lang="es-ES" sz="1800" dirty="0" smtClean="0"/>
              <a:t>Q. La </a:t>
            </a:r>
            <a:r>
              <a:rPr lang="es-ES" sz="1800" dirty="0"/>
              <a:t>importancia en la Medicina Familiar y Comunitaria como </a:t>
            </a:r>
            <a:r>
              <a:rPr lang="es-ES" sz="1800" dirty="0" smtClean="0"/>
              <a:t>disciplina</a:t>
            </a:r>
            <a:r>
              <a:rPr lang="es-ES" sz="1800" dirty="0" smtClean="0"/>
              <a:t>. </a:t>
            </a:r>
            <a:r>
              <a:rPr lang="es-ES" sz="1800" dirty="0"/>
              <a:t>Acceso: </a:t>
            </a:r>
            <a:r>
              <a:rPr lang="es-ES" sz="1800" dirty="0">
                <a:hlinkClick r:id="rId2"/>
              </a:rPr>
              <a:t>https://</a:t>
            </a:r>
            <a:r>
              <a:rPr lang="es-ES" sz="1800" dirty="0" smtClean="0">
                <a:hlinkClick r:id="rId2"/>
              </a:rPr>
              <a:t>youtu.be/OPRGtg1lAj0</a:t>
            </a:r>
            <a:r>
              <a:rPr lang="es-ES" sz="1800" dirty="0" smtClean="0"/>
              <a:t> </a:t>
            </a:r>
            <a:endParaRPr lang="es-ES" sz="1800" dirty="0" smtClean="0"/>
          </a:p>
          <a:p>
            <a:pPr marL="0" indent="0">
              <a:buNone/>
            </a:pPr>
            <a:endParaRPr lang="es-ES" sz="1800" dirty="0"/>
          </a:p>
          <a:p>
            <a:pPr marL="0" indent="0">
              <a:buNone/>
            </a:pPr>
            <a:r>
              <a:rPr lang="es-ES" sz="1800" dirty="0" smtClean="0"/>
              <a:t>Utilizada </a:t>
            </a:r>
            <a:r>
              <a:rPr lang="es-ES" sz="1800" dirty="0"/>
              <a:t>en Jornadas de Investigación del Departamento de Medicina Familiar y Comunitaria de la Facultad de Medicina de la Universidad de la República, Uruguay. 7 de Noviembre 2019. Expositor: Profesor Miguel </a:t>
            </a:r>
            <a:r>
              <a:rPr lang="es-ES" sz="1800" dirty="0" err="1"/>
              <a:t>Pizzanelli</a:t>
            </a:r>
            <a:r>
              <a:rPr lang="es-ES" sz="1800" dirty="0"/>
              <a:t> </a:t>
            </a:r>
            <a:r>
              <a:rPr lang="es-ES" sz="1800" dirty="0" err="1"/>
              <a:t>MSc</a:t>
            </a:r>
            <a:r>
              <a:rPr lang="es-ES" sz="1800" dirty="0"/>
              <a:t> ( Director del Proyecto </a:t>
            </a:r>
            <a:r>
              <a:rPr lang="es-ES" sz="1800" dirty="0" err="1"/>
              <a:t>NotasL@cas</a:t>
            </a:r>
            <a:r>
              <a:rPr lang="es-ES" sz="1800" dirty="0" smtClean="0"/>
              <a:t>).</a:t>
            </a:r>
          </a:p>
          <a:p>
            <a:pPr marL="0" indent="0">
              <a:buNone/>
            </a:pPr>
            <a:r>
              <a:rPr lang="es-ES" sz="1800" dirty="0" smtClean="0"/>
              <a:t>Edición de video Facundo </a:t>
            </a:r>
            <a:r>
              <a:rPr lang="es-ES" sz="1800" dirty="0" err="1" smtClean="0"/>
              <a:t>Pizzanelli</a:t>
            </a:r>
            <a:endParaRPr lang="es-ES" sz="1800" dirty="0" smtClean="0"/>
          </a:p>
          <a:p>
            <a:pPr marL="0" indent="0">
              <a:buNone/>
            </a:pPr>
            <a:endParaRPr lang="es-UY" sz="1800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66175" y="3493228"/>
            <a:ext cx="2998976" cy="29989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368209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49731660-0968-47A0-BDD3-B3424115B80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967948"/>
            <a:ext cx="9144000" cy="2387600"/>
          </a:xfrm>
        </p:spPr>
        <p:txBody>
          <a:bodyPr/>
          <a:lstStyle/>
          <a:p>
            <a:r>
              <a:rPr lang="en-US" dirty="0"/>
              <a:t>“</a:t>
            </a:r>
            <a:r>
              <a:rPr lang="en-US" dirty="0">
                <a:solidFill>
                  <a:schemeClr val="bg1"/>
                </a:solidFill>
                <a:latin typeface="Candara" panose="020E0502030303020204" pitchFamily="34" charset="0"/>
              </a:rPr>
              <a:t>Proyecto NotasL@cas” </a:t>
            </a:r>
            <a:endParaRPr lang="es-UY" dirty="0">
              <a:solidFill>
                <a:schemeClr val="bg1"/>
              </a:solidFill>
              <a:latin typeface="Candara" panose="020E0502030303020204" pitchFamily="34" charset="0"/>
            </a:endParaRP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xmlns="" id="{24093385-288C-4B61-BAD0-4B437006159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740620"/>
            <a:ext cx="9144000" cy="1655762"/>
          </a:xfrm>
        </p:spPr>
        <p:txBody>
          <a:bodyPr>
            <a:normAutofit lnSpcReduction="10000"/>
          </a:bodyPr>
          <a:lstStyle/>
          <a:p>
            <a:r>
              <a:rPr lang="en-US" dirty="0">
                <a:solidFill>
                  <a:schemeClr val="bg1"/>
                </a:solidFill>
                <a:latin typeface="Candara" panose="020E0502030303020204" pitchFamily="34" charset="0"/>
              </a:rPr>
              <a:t>Damos color a tu Literatura Gris</a:t>
            </a:r>
          </a:p>
          <a:p>
            <a:r>
              <a:rPr lang="en-US" dirty="0">
                <a:solidFill>
                  <a:schemeClr val="bg1"/>
                </a:solidFill>
                <a:latin typeface="Candara" panose="020E0502030303020204" pitchFamily="34" charset="0"/>
              </a:rPr>
              <a:t>Una red colaborativa</a:t>
            </a:r>
          </a:p>
          <a:p>
            <a:endParaRPr lang="en-US" dirty="0">
              <a:solidFill>
                <a:schemeClr val="bg1"/>
              </a:solidFill>
              <a:latin typeface="Candara" panose="020E0502030303020204" pitchFamily="34" charset="0"/>
            </a:endParaRPr>
          </a:p>
          <a:p>
            <a:r>
              <a:rPr lang="en-US" sz="1600" dirty="0">
                <a:solidFill>
                  <a:schemeClr val="bg1"/>
                </a:solidFill>
                <a:latin typeface="Candara" panose="020E0502030303020204" pitchFamily="34" charset="0"/>
              </a:rPr>
              <a:t>Autores: Pizzanelli M, Jamoulle M, Bentaberry M, Terra A.</a:t>
            </a:r>
            <a:endParaRPr lang="es-UY" sz="1600" dirty="0">
              <a:solidFill>
                <a:schemeClr val="bg1"/>
              </a:solidFill>
              <a:latin typeface="Candara" panose="020E0502030303020204" pitchFamily="34" charset="0"/>
            </a:endParaRP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xmlns="" id="{3C5DF760-287E-4B50-82EA-E0529ABBF27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500" y="113748"/>
            <a:ext cx="10287000" cy="304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644604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8794" y="1"/>
            <a:ext cx="10143565" cy="69199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475016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285939" cy="69635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584427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CE7097A0-05DE-47D4-A7C1-C11F27568893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tx1"/>
          </a:solidFill>
        </p:spPr>
        <p:txBody>
          <a:bodyPr/>
          <a:lstStyle/>
          <a:p>
            <a:r>
              <a:rPr lang="es-UY" dirty="0">
                <a:solidFill>
                  <a:schemeClr val="bg1"/>
                </a:solidFill>
                <a:latin typeface="Candara" panose="020E0502030303020204" pitchFamily="34" charset="0"/>
              </a:rPr>
              <a:t>Ejemplos de materiales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xmlns="" id="{7F2E070F-E507-4792-B4B5-9B2BC08D2D3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s-ES" dirty="0">
                <a:solidFill>
                  <a:schemeClr val="bg1"/>
                </a:solidFill>
                <a:latin typeface="Candara" panose="020E0502030303020204" pitchFamily="34" charset="0"/>
              </a:rPr>
              <a:t>•	Resúmenes para congresos locales, regionales, nacionales y mundiales </a:t>
            </a:r>
          </a:p>
          <a:p>
            <a:pPr marL="0" indent="0">
              <a:buNone/>
            </a:pPr>
            <a:r>
              <a:rPr lang="es-ES" dirty="0">
                <a:solidFill>
                  <a:schemeClr val="bg1"/>
                </a:solidFill>
                <a:latin typeface="Candara" panose="020E0502030303020204" pitchFamily="34" charset="0"/>
              </a:rPr>
              <a:t>•	Protocolos e informes de investigación</a:t>
            </a:r>
          </a:p>
          <a:p>
            <a:pPr marL="0" indent="0">
              <a:buNone/>
            </a:pPr>
            <a:r>
              <a:rPr lang="es-ES" dirty="0">
                <a:solidFill>
                  <a:schemeClr val="bg1"/>
                </a:solidFill>
                <a:latin typeface="Candara" panose="020E0502030303020204" pitchFamily="34" charset="0"/>
              </a:rPr>
              <a:t>•	Comunicaciones sobre experiencias de trabajo comunitario</a:t>
            </a:r>
          </a:p>
          <a:p>
            <a:pPr marL="0" indent="0">
              <a:buNone/>
            </a:pPr>
            <a:r>
              <a:rPr lang="es-ES" dirty="0">
                <a:solidFill>
                  <a:schemeClr val="bg1"/>
                </a:solidFill>
                <a:latin typeface="Candara" panose="020E0502030303020204" pitchFamily="34" charset="0"/>
              </a:rPr>
              <a:t>•	Informes de diagnóstico de salud comunitario participativo </a:t>
            </a:r>
          </a:p>
          <a:p>
            <a:pPr marL="0" indent="0">
              <a:buNone/>
            </a:pPr>
            <a:r>
              <a:rPr lang="es-ES" dirty="0">
                <a:solidFill>
                  <a:schemeClr val="bg1"/>
                </a:solidFill>
                <a:latin typeface="Candara" panose="020E0502030303020204" pitchFamily="34" charset="0"/>
              </a:rPr>
              <a:t>•	Contenidos de educación médica continua </a:t>
            </a:r>
          </a:p>
          <a:p>
            <a:pPr marL="0" indent="0">
              <a:buNone/>
            </a:pPr>
            <a:r>
              <a:rPr lang="es-ES" dirty="0">
                <a:solidFill>
                  <a:schemeClr val="bg1"/>
                </a:solidFill>
                <a:latin typeface="Candara" panose="020E0502030303020204" pitchFamily="34" charset="0"/>
              </a:rPr>
              <a:t>•	Sesiones de capacitación</a:t>
            </a:r>
          </a:p>
          <a:p>
            <a:pPr marL="0" indent="0">
              <a:buNone/>
            </a:pPr>
            <a:r>
              <a:rPr lang="es-ES" dirty="0">
                <a:solidFill>
                  <a:schemeClr val="bg1"/>
                </a:solidFill>
                <a:latin typeface="Candara" panose="020E0502030303020204" pitchFamily="34" charset="0"/>
              </a:rPr>
              <a:t>•	Materiales educativos y docentes.</a:t>
            </a:r>
          </a:p>
          <a:p>
            <a:pPr marL="0" indent="0">
              <a:buNone/>
            </a:pPr>
            <a:r>
              <a:rPr lang="es-ES" dirty="0">
                <a:solidFill>
                  <a:schemeClr val="bg1"/>
                </a:solidFill>
                <a:latin typeface="Candara" panose="020E0502030303020204" pitchFamily="34" charset="0"/>
              </a:rPr>
              <a:t>•	Planes de gestión local</a:t>
            </a:r>
          </a:p>
          <a:p>
            <a:pPr marL="0" indent="0">
              <a:buNone/>
            </a:pPr>
            <a:r>
              <a:rPr lang="es-ES" dirty="0">
                <a:solidFill>
                  <a:schemeClr val="bg1"/>
                </a:solidFill>
                <a:latin typeface="Candara" panose="020E0502030303020204" pitchFamily="34" charset="0"/>
              </a:rPr>
              <a:t>•	Materiales audiovisuales</a:t>
            </a:r>
          </a:p>
          <a:p>
            <a:pPr marL="0" indent="0">
              <a:buNone/>
            </a:pPr>
            <a:r>
              <a:rPr lang="es-ES" dirty="0">
                <a:solidFill>
                  <a:schemeClr val="bg1"/>
                </a:solidFill>
                <a:latin typeface="Candara" panose="020E0502030303020204" pitchFamily="34" charset="0"/>
              </a:rPr>
              <a:t>•	Materiales de trabajo para educación comunitaria</a:t>
            </a:r>
          </a:p>
          <a:p>
            <a:pPr marL="0" indent="0">
              <a:buNone/>
            </a:pPr>
            <a:r>
              <a:rPr lang="es-ES" dirty="0">
                <a:solidFill>
                  <a:schemeClr val="bg1"/>
                </a:solidFill>
                <a:latin typeface="Candara" panose="020E0502030303020204" pitchFamily="34" charset="0"/>
              </a:rPr>
              <a:t>•	Proyectos de desarrollo local</a:t>
            </a:r>
          </a:p>
          <a:p>
            <a:pPr marL="0" indent="0">
              <a:buNone/>
            </a:pPr>
            <a:r>
              <a:rPr lang="es-ES" dirty="0">
                <a:solidFill>
                  <a:schemeClr val="bg1"/>
                </a:solidFill>
                <a:latin typeface="Candara" panose="020E0502030303020204" pitchFamily="34" charset="0"/>
              </a:rPr>
              <a:t>•	Monografías</a:t>
            </a:r>
          </a:p>
          <a:p>
            <a:pPr marL="0" indent="0">
              <a:buNone/>
            </a:pPr>
            <a:endParaRPr lang="es-UY" dirty="0"/>
          </a:p>
        </p:txBody>
      </p:sp>
    </p:spTree>
    <p:extLst>
      <p:ext uri="{BB962C8B-B14F-4D97-AF65-F5344CB8AC3E}">
        <p14:creationId xmlns:p14="http://schemas.microsoft.com/office/powerpoint/2010/main" val="252827375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A44C2FC2-6286-412B-8F16-7E7B218295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  <a:latin typeface="Candara" panose="020E0502030303020204" pitchFamily="34" charset="0"/>
              </a:rPr>
              <a:t>La literatura gris y su relevancia en la Medicina General / Familiar y Comunitaria</a:t>
            </a:r>
            <a:endParaRPr lang="es-UY" dirty="0">
              <a:solidFill>
                <a:schemeClr val="bg1"/>
              </a:solidFill>
              <a:latin typeface="Candara" panose="020E0502030303020204" pitchFamily="34" charset="0"/>
            </a:endParaRP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xmlns="" id="{285B79F3-8CA3-44DF-81EC-1B9F93A7487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es-ES" dirty="0">
                <a:solidFill>
                  <a:schemeClr val="bg1"/>
                </a:solidFill>
                <a:latin typeface="Candara" panose="020E0502030303020204" pitchFamily="34" charset="0"/>
              </a:rPr>
              <a:t>Por lo general estos materiales, tienen circulación restringida en redes locales o pequeños grupos. </a:t>
            </a:r>
          </a:p>
          <a:p>
            <a:pPr marL="0" indent="0">
              <a:buNone/>
            </a:pPr>
            <a:endParaRPr lang="es-ES" dirty="0">
              <a:solidFill>
                <a:schemeClr val="bg1"/>
              </a:solidFill>
              <a:latin typeface="Candara" panose="020E0502030303020204" pitchFamily="34" charset="0"/>
            </a:endParaRPr>
          </a:p>
          <a:p>
            <a:pPr marL="0" indent="0">
              <a:buNone/>
            </a:pPr>
            <a:r>
              <a:rPr lang="en-US" dirty="0">
                <a:solidFill>
                  <a:schemeClr val="bg1"/>
                </a:solidFill>
                <a:latin typeface="Candara" panose="020E0502030303020204" pitchFamily="34" charset="0"/>
              </a:rPr>
              <a:t>Tienen dificultades para ser aceptados en los medios tradicionales de divulgación (comercial y académica).</a:t>
            </a:r>
          </a:p>
          <a:p>
            <a:pPr marL="0" indent="0">
              <a:buNone/>
            </a:pPr>
            <a:endParaRPr lang="en-US" dirty="0">
              <a:solidFill>
                <a:schemeClr val="bg1"/>
              </a:solidFill>
              <a:latin typeface="Candara" panose="020E0502030303020204" pitchFamily="34" charset="0"/>
            </a:endParaRPr>
          </a:p>
          <a:p>
            <a:pPr marL="0" indent="0">
              <a:buNone/>
            </a:pPr>
            <a:endParaRPr lang="en-US" dirty="0">
              <a:solidFill>
                <a:schemeClr val="bg1"/>
              </a:solidFill>
              <a:latin typeface="Candara" panose="020E0502030303020204" pitchFamily="34" charset="0"/>
            </a:endParaRPr>
          </a:p>
          <a:p>
            <a:pPr marL="0" indent="0">
              <a:buNone/>
            </a:pPr>
            <a:endParaRPr lang="es-UY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153017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3266" y="-126609"/>
            <a:ext cx="12570953" cy="71182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5352518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602</TotalTime>
  <Words>702</Words>
  <Application>Microsoft Office PowerPoint</Application>
  <PresentationFormat>Panorámica</PresentationFormat>
  <Paragraphs>82</Paragraphs>
  <Slides>37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37</vt:i4>
      </vt:variant>
    </vt:vector>
  </HeadingPairs>
  <TitlesOfParts>
    <vt:vector size="42" baseType="lpstr">
      <vt:lpstr>Arial</vt:lpstr>
      <vt:lpstr>Calibri</vt:lpstr>
      <vt:lpstr>Calibri Light</vt:lpstr>
      <vt:lpstr>Candara</vt:lpstr>
      <vt:lpstr>Tema de Office</vt:lpstr>
      <vt:lpstr>2019 Primera Jornada de Investigación </vt:lpstr>
      <vt:lpstr>Presentación de PowerPoint</vt:lpstr>
      <vt:lpstr>Presentación de PowerPoint</vt:lpstr>
      <vt:lpstr>“Proyecto NotasL@cas” </vt:lpstr>
      <vt:lpstr>Presentación de PowerPoint</vt:lpstr>
      <vt:lpstr>Presentación de PowerPoint</vt:lpstr>
      <vt:lpstr>Ejemplos de materiales</vt:lpstr>
      <vt:lpstr>La literatura gris y su relevancia en la Medicina General / Familiar y Comunitaria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Blog: https://notaslocasmadnotes.wordpress.com/   </vt:lpstr>
      <vt:lpstr>Presentación de PowerPoint</vt:lpstr>
      <vt:lpstr>Estrategia de diseminación</vt:lpstr>
      <vt:lpstr>NotasL@cas</vt:lpstr>
      <vt:lpstr>Presentación de PowerPoint</vt:lpstr>
      <vt:lpstr>Base de datos</vt:lpstr>
      <vt:lpstr>Congreso de Colonia 2018.</vt:lpstr>
      <vt:lpstr>Presentación de PowerPoint</vt:lpstr>
      <vt:lpstr>Presentación de PowerPoint</vt:lpstr>
      <vt:lpstr>Presentación de PowerPoint</vt:lpstr>
      <vt:lpstr>Metadata y Herramientas de codificación</vt:lpstr>
      <vt:lpstr>Referencias bibliográficas</vt:lpstr>
      <vt:lpstr>Presentación de PowerPoint</vt:lpstr>
      <vt:lpstr>https://youtu.be/OPRGtg1lAj0 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“M@dNotes Project”.</dc:title>
  <dc:creator>Usuario</dc:creator>
  <cp:lastModifiedBy>Usuario</cp:lastModifiedBy>
  <cp:revision>50</cp:revision>
  <dcterms:created xsi:type="dcterms:W3CDTF">2018-10-31T19:55:02Z</dcterms:created>
  <dcterms:modified xsi:type="dcterms:W3CDTF">2020-03-07T21:32:15Z</dcterms:modified>
</cp:coreProperties>
</file>