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8" r:id="rId9"/>
    <p:sldId id="269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FF66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7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0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42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695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8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7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5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2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4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7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8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free_icons" TargetMode="External"/><Relationship Id="rId2" Type="http://schemas.openxmlformats.org/officeDocument/2006/relationships/hyperlink" Target="https://publicdomainvectors.org/es/vectoriales-gratuitas/Mapa-de-contorno-de-Uruguay/50851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kaggle.com/bmkramer/101-innovations-research-tools-survey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hyperlink" Target="https://www.agesic.gub.uy/innovaportal/file/6308/1/eutic2016_final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hyperlink" Target="http://www.itu.int/net4/itu-d/idi/2017/index.html" TargetMode="External"/><Relationship Id="rId10" Type="http://schemas.openxmlformats.org/officeDocument/2006/relationships/hyperlink" Target="https://publicadministration.un.org/egovkb/Portals/egovkb/Documents/un/2018-Survey/E-Government%20Survey%202018_Spanish.pd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5FC9F-2DA3-4BFA-A8BD-96F5DA26B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165" y="2232759"/>
            <a:ext cx="7367452" cy="2004728"/>
          </a:xfrm>
        </p:spPr>
        <p:txBody>
          <a:bodyPr>
            <a:noAutofit/>
          </a:bodyPr>
          <a:lstStyle/>
          <a:p>
            <a:r>
              <a:rPr lang="es-UY" sz="2800" b="1" dirty="0">
                <a:solidFill>
                  <a:schemeClr val="accent1"/>
                </a:solidFill>
              </a:rPr>
              <a:t>ENTORNOS VIRTUALES DE INVESTIGACIÓN (EVI) E INFRAESTRUCTURAS TECNOLÓGICAS DIGITALES PARA LA INVESTIGACIÓN EN CCSS EN URUGUAY</a:t>
            </a:r>
            <a:endParaRPr lang="es-ES" sz="72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843A0F-5DA4-40D7-B124-07BE5816E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1817" y="4656727"/>
            <a:ext cx="3997234" cy="683139"/>
          </a:xfrm>
        </p:spPr>
        <p:txBody>
          <a:bodyPr>
            <a:noAutofit/>
          </a:bodyPr>
          <a:lstStyle/>
          <a:p>
            <a:r>
              <a:rPr lang="es-UY" sz="1600" b="1" dirty="0"/>
              <a:t>Autora: </a:t>
            </a:r>
            <a:r>
              <a:rPr lang="es-UY" sz="1600" dirty="0"/>
              <a:t>Silvana </a:t>
            </a:r>
            <a:r>
              <a:rPr lang="es-UY" sz="1600" dirty="0" err="1"/>
              <a:t>Asteggiante</a:t>
            </a:r>
            <a:r>
              <a:rPr lang="es-UY" sz="1600" dirty="0"/>
              <a:t> Blanco </a:t>
            </a:r>
            <a:endParaRPr lang="es-ES" sz="1600" dirty="0"/>
          </a:p>
          <a:p>
            <a:r>
              <a:rPr lang="es-UY" sz="1600" b="1" dirty="0"/>
              <a:t>Tutora: </a:t>
            </a:r>
            <a:r>
              <a:rPr lang="es-UY" sz="1600" dirty="0"/>
              <a:t>Dra. Eva Méndez Rodríguez </a:t>
            </a:r>
            <a:endParaRPr lang="es-ES" sz="1600" dirty="0"/>
          </a:p>
          <a:p>
            <a:endParaRPr lang="es-ES" sz="2400" dirty="0"/>
          </a:p>
        </p:txBody>
      </p:sp>
      <p:pic>
        <p:nvPicPr>
          <p:cNvPr id="4" name="Imagen 3" descr="Image result for logo uc3m">
            <a:extLst>
              <a:ext uri="{FF2B5EF4-FFF2-40B4-BE49-F238E27FC236}">
                <a16:creationId xmlns:a16="http://schemas.microsoft.com/office/drawing/2014/main" id="{9676272A-0FC1-4646-973C-E3DCF0F85B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48" y="248816"/>
            <a:ext cx="2354104" cy="825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630CD6-56CB-40BC-968F-04DB2EAD4D49}"/>
              </a:ext>
            </a:extLst>
          </p:cNvPr>
          <p:cNvSpPr txBox="1"/>
          <p:nvPr/>
        </p:nvSpPr>
        <p:spPr>
          <a:xfrm>
            <a:off x="1705171" y="1097745"/>
            <a:ext cx="587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/>
              <a:t>MÁSTER UNIVERSITARIO EN BIBLIOTECAS Y SERVICIOS DE INFORMACIÓN DIGITAL</a:t>
            </a:r>
          </a:p>
          <a:p>
            <a:pPr algn="ctr"/>
            <a:endParaRPr lang="es-ES" b="1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64DC95-F290-40BB-A664-4ED48E7133BE}"/>
              </a:ext>
            </a:extLst>
          </p:cNvPr>
          <p:cNvSpPr txBox="1"/>
          <p:nvPr/>
        </p:nvSpPr>
        <p:spPr>
          <a:xfrm>
            <a:off x="5469190" y="6028006"/>
            <a:ext cx="30441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1350" dirty="0"/>
              <a:t>Madrid, febrero 2019</a:t>
            </a:r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169585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E39CB-5AE1-4169-82D0-D351050F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Resultados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E31D95-65DE-4DBF-B4D0-A6A521BE7AA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4" b="1"/>
          <a:stretch/>
        </p:blipFill>
        <p:spPr bwMode="auto">
          <a:xfrm>
            <a:off x="745231" y="1438469"/>
            <a:ext cx="8288020" cy="495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49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C4859-40E5-4543-9474-A103D6C1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Conclusiones</a:t>
            </a:r>
            <a:endParaRPr lang="es-ES" dirty="0"/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FA4C2DEE-969D-40E2-ACCD-B9D88273F05D}"/>
              </a:ext>
            </a:extLst>
          </p:cNvPr>
          <p:cNvSpPr/>
          <p:nvPr/>
        </p:nvSpPr>
        <p:spPr>
          <a:xfrm>
            <a:off x="2352536" y="1536168"/>
            <a:ext cx="4392000" cy="867747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Tendencia a la Open </a:t>
            </a:r>
            <a:r>
              <a:rPr lang="es-UY" sz="14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Science</a:t>
            </a: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Valorización de los EVI.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Las CCSS son aún noveles en estas prácticas.</a:t>
            </a:r>
            <a:endParaRPr lang="es-ES" sz="1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5DC1D5A8-5DFC-4CD9-B187-21F55E5E721A}"/>
              </a:ext>
            </a:extLst>
          </p:cNvPr>
          <p:cNvSpPr/>
          <p:nvPr/>
        </p:nvSpPr>
        <p:spPr>
          <a:xfrm>
            <a:off x="4700814" y="3694596"/>
            <a:ext cx="4392000" cy="867747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Existen componentes para cubrir todo el ciclo de vida de una investigación.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Los EVI son prácticamente desconocidos</a:t>
            </a:r>
            <a:r>
              <a:rPr lang="es-UY" sz="115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es-ES" sz="1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8E5FDF96-447F-4BE6-B758-7B2EE0B923E5}"/>
              </a:ext>
            </a:extLst>
          </p:cNvPr>
          <p:cNvSpPr/>
          <p:nvPr/>
        </p:nvSpPr>
        <p:spPr>
          <a:xfrm>
            <a:off x="3532891" y="4773810"/>
            <a:ext cx="4392000" cy="867747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El grado de satisfacción con la tecnología es bueno.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Faltan políticas institucionales para promover el uso de nuevas tecnologías  y capacitación.</a:t>
            </a:r>
            <a:endParaRPr lang="es-ES" sz="1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3CD42CA4-9235-4B8B-B075-43FF13FA417D}"/>
              </a:ext>
            </a:extLst>
          </p:cNvPr>
          <p:cNvSpPr/>
          <p:nvPr/>
        </p:nvSpPr>
        <p:spPr>
          <a:xfrm>
            <a:off x="2352536" y="5853024"/>
            <a:ext cx="4392000" cy="867747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Acuerdo con los principios de la Open </a:t>
            </a:r>
            <a:r>
              <a:rPr lang="es-UY" sz="14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Science</a:t>
            </a: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Buena predisposición a avanzar hacia una ciencia social digital y </a:t>
            </a:r>
            <a:r>
              <a:rPr lang="es-UY" sz="14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abierta.</a:t>
            </a:r>
            <a:endParaRPr lang="es-ES" sz="1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BD8CD20A-0556-44C1-870B-C2D823CEBD64}"/>
              </a:ext>
            </a:extLst>
          </p:cNvPr>
          <p:cNvSpPr/>
          <p:nvPr/>
        </p:nvSpPr>
        <p:spPr>
          <a:xfrm>
            <a:off x="3532891" y="2615382"/>
            <a:ext cx="4392000" cy="867747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Se realizan casi todos los tipos de análisis.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Alta adhesión a los formatos de comunicación de resultados en acceso abierto.</a:t>
            </a:r>
            <a:endParaRPr lang="es-ES" sz="1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49071D-5D01-4706-B539-41745EA1BB7D}"/>
              </a:ext>
            </a:extLst>
          </p:cNvPr>
          <p:cNvSpPr txBox="1"/>
          <p:nvPr/>
        </p:nvSpPr>
        <p:spPr>
          <a:xfrm>
            <a:off x="1472438" y="1372055"/>
            <a:ext cx="1018971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UY" sz="1600" dirty="0">
                <a:latin typeface="Calibri" panose="020F0502020204030204" pitchFamily="34" charset="0"/>
              </a:rPr>
              <a:t>Contexto</a:t>
            </a:r>
          </a:p>
        </p:txBody>
      </p:sp>
      <p:sp>
        <p:nvSpPr>
          <p:cNvPr id="9" name="CuadroTexto 8">
            <a:hlinkClick r:id="rId2" action="ppaction://hlinksldjump"/>
            <a:extLst>
              <a:ext uri="{FF2B5EF4-FFF2-40B4-BE49-F238E27FC236}">
                <a16:creationId xmlns:a16="http://schemas.microsoft.com/office/drawing/2014/main" id="{243DAC46-F149-449A-A223-4AB4A5FF715F}"/>
              </a:ext>
            </a:extLst>
          </p:cNvPr>
          <p:cNvSpPr txBox="1"/>
          <p:nvPr/>
        </p:nvSpPr>
        <p:spPr>
          <a:xfrm>
            <a:off x="1871756" y="2444269"/>
            <a:ext cx="179365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600">
                <a:latin typeface="Calibri" panose="020F0502020204030204" pitchFamily="34" charset="0"/>
              </a:defRPr>
            </a:lvl1pPr>
          </a:lstStyle>
          <a:p>
            <a:r>
              <a:rPr lang="es-UY" dirty="0"/>
              <a:t>Comportamiento</a:t>
            </a:r>
          </a:p>
        </p:txBody>
      </p:sp>
      <p:sp>
        <p:nvSpPr>
          <p:cNvPr id="10" name="CuadroTexto 9">
            <a:hlinkClick r:id="rId3" action="ppaction://hlinksldjump"/>
            <a:extLst>
              <a:ext uri="{FF2B5EF4-FFF2-40B4-BE49-F238E27FC236}">
                <a16:creationId xmlns:a16="http://schemas.microsoft.com/office/drawing/2014/main" id="{96D42FDE-B52F-4E3A-A7B5-6F973C05BF61}"/>
              </a:ext>
            </a:extLst>
          </p:cNvPr>
          <p:cNvSpPr txBox="1"/>
          <p:nvPr/>
        </p:nvSpPr>
        <p:spPr>
          <a:xfrm>
            <a:off x="3185453" y="3548446"/>
            <a:ext cx="1661133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600">
                <a:latin typeface="Calibri" panose="020F0502020204030204" pitchFamily="34" charset="0"/>
              </a:defRPr>
            </a:lvl1pPr>
          </a:lstStyle>
          <a:p>
            <a:r>
              <a:rPr lang="es-UY" dirty="0"/>
              <a:t>Infraestructuras</a:t>
            </a:r>
          </a:p>
        </p:txBody>
      </p:sp>
      <p:sp>
        <p:nvSpPr>
          <p:cNvPr id="11" name="CuadroTexto 10">
            <a:hlinkClick r:id="rId4" action="ppaction://hlinksldjump"/>
            <a:extLst>
              <a:ext uri="{FF2B5EF4-FFF2-40B4-BE49-F238E27FC236}">
                <a16:creationId xmlns:a16="http://schemas.microsoft.com/office/drawing/2014/main" id="{4D49C839-7F16-47D2-999D-D9AD7CE94337}"/>
              </a:ext>
            </a:extLst>
          </p:cNvPr>
          <p:cNvSpPr txBox="1"/>
          <p:nvPr/>
        </p:nvSpPr>
        <p:spPr>
          <a:xfrm>
            <a:off x="1491964" y="4612424"/>
            <a:ext cx="2186699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600">
                <a:latin typeface="Calibri" panose="020F0502020204030204" pitchFamily="34" charset="0"/>
              </a:defRPr>
            </a:lvl1pPr>
          </a:lstStyle>
          <a:p>
            <a:r>
              <a:rPr lang="es-UY" dirty="0"/>
              <a:t>Grado de satisfacción</a:t>
            </a:r>
          </a:p>
        </p:txBody>
      </p:sp>
      <p:sp>
        <p:nvSpPr>
          <p:cNvPr id="12" name="CuadroTexto 11">
            <a:hlinkClick r:id="rId5" action="ppaction://hlinksldjump"/>
            <a:extLst>
              <a:ext uri="{FF2B5EF4-FFF2-40B4-BE49-F238E27FC236}">
                <a16:creationId xmlns:a16="http://schemas.microsoft.com/office/drawing/2014/main" id="{4F84D5B7-C8CA-45D4-BA5F-343F43714BB0}"/>
              </a:ext>
            </a:extLst>
          </p:cNvPr>
          <p:cNvSpPr txBox="1"/>
          <p:nvPr/>
        </p:nvSpPr>
        <p:spPr>
          <a:xfrm>
            <a:off x="1027316" y="5720504"/>
            <a:ext cx="1484244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600">
                <a:latin typeface="Calibri" panose="020F0502020204030204" pitchFamily="34" charset="0"/>
              </a:defRPr>
            </a:lvl1pPr>
          </a:lstStyle>
          <a:p>
            <a:r>
              <a:rPr lang="es-UY" dirty="0"/>
              <a:t>Open </a:t>
            </a:r>
            <a:r>
              <a:rPr lang="es-UY" dirty="0" err="1"/>
              <a:t>Science</a:t>
            </a:r>
            <a:endParaRPr lang="es-UY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CA97559-81E4-4B00-AF1C-A1D886C75705}"/>
              </a:ext>
            </a:extLst>
          </p:cNvPr>
          <p:cNvSpPr/>
          <p:nvPr/>
        </p:nvSpPr>
        <p:spPr>
          <a:xfrm>
            <a:off x="1871756" y="1726163"/>
            <a:ext cx="404913" cy="606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1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AC68C-6ED6-4E90-A1E3-DBD18A25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95" y="813979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es-UY" sz="4800" dirty="0">
                <a:solidFill>
                  <a:schemeClr val="tx1"/>
                </a:solidFill>
                <a:latin typeface="Calibri" panose="020F0502020204030204" pitchFamily="34" charset="0"/>
              </a:rPr>
              <a:t>Gracias !</a:t>
            </a:r>
            <a:endParaRPr lang="es-ES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E50588A-BE52-459E-A17F-CA99E38A0C34}"/>
              </a:ext>
            </a:extLst>
          </p:cNvPr>
          <p:cNvSpPr/>
          <p:nvPr/>
        </p:nvSpPr>
        <p:spPr>
          <a:xfrm>
            <a:off x="1099930" y="2719447"/>
            <a:ext cx="7752521" cy="343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UY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Créditos de imágenes</a:t>
            </a:r>
            <a:endParaRPr lang="es-UY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U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Mapa de contorno de Uruguay. Imágenes en el dominio público creadas por Publicdomainvectors.org. Disponible en: </a:t>
            </a:r>
            <a:r>
              <a:rPr lang="es-UY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https://publicdomainvectors.org/es/vectoriales-gratuitas/Mapa-de-contorno-de-Uruguay/50851.html</a:t>
            </a:r>
            <a:endParaRPr lang="es-UY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U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Población. Extraído de: (Instituto Nacional de Estadística, 2018, pág. 43)</a:t>
            </a:r>
            <a:r>
              <a:rPr lang="es-UY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U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Web, Premio, Computadora. Imágenes en el dominio público creadas por </a:t>
            </a:r>
            <a:r>
              <a:rPr lang="es-UY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es-U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s-U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s-U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U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es-U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Disponible en: </a:t>
            </a:r>
            <a:r>
              <a:rPr lang="es-UY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https://www.iconfinder.com/free_icons</a:t>
            </a:r>
            <a:endParaRPr lang="es-UY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9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6FBEB-8F26-407F-AD7F-F67B0935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26" y="4944183"/>
            <a:ext cx="6589200" cy="1280890"/>
          </a:xfrm>
        </p:spPr>
        <p:txBody>
          <a:bodyPr/>
          <a:lstStyle/>
          <a:p>
            <a:pPr algn="r"/>
            <a:r>
              <a:rPr lang="es-UY" dirty="0"/>
              <a:t>Back up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409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FE667-7A65-4344-A5B1-3F08722F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Fig. 17. Frecuencia por tipo de análisis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D7A23A-BA2E-4A5C-A729-F1F513A7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702566" cy="3622894"/>
          </a:xfrm>
          <a:prstGeom prst="rect">
            <a:avLst/>
          </a:prstGeom>
        </p:spPr>
      </p:pic>
      <p:sp>
        <p:nvSpPr>
          <p:cNvPr id="4" name="Flecha: hacia la izquierda 3">
            <a:hlinkClick r:id="rId3" action="ppaction://hlinksldjump"/>
            <a:extLst>
              <a:ext uri="{FF2B5EF4-FFF2-40B4-BE49-F238E27FC236}">
                <a16:creationId xmlns:a16="http://schemas.microsoft.com/office/drawing/2014/main" id="{9C7CCCFD-BCB1-4170-A0B9-509521F75880}"/>
              </a:ext>
            </a:extLst>
          </p:cNvPr>
          <p:cNvSpPr/>
          <p:nvPr/>
        </p:nvSpPr>
        <p:spPr>
          <a:xfrm>
            <a:off x="8621486" y="186612"/>
            <a:ext cx="385880" cy="24259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20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E0063-149F-4C23-85D8-E304B2F2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Fig. 19. Herramientas más utilizadas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E56DC1-32AC-4FEA-A87B-FBB0D9B4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042999"/>
            <a:ext cx="5657850" cy="4815001"/>
          </a:xfrm>
          <a:prstGeom prst="rect">
            <a:avLst/>
          </a:prstGeom>
        </p:spPr>
      </p:pic>
      <p:sp>
        <p:nvSpPr>
          <p:cNvPr id="4" name="Flecha: hacia la izquierda 3">
            <a:hlinkClick r:id="rId3" action="ppaction://hlinksldjump"/>
            <a:extLst>
              <a:ext uri="{FF2B5EF4-FFF2-40B4-BE49-F238E27FC236}">
                <a16:creationId xmlns:a16="http://schemas.microsoft.com/office/drawing/2014/main" id="{630B2CFA-7959-4EEF-8B8F-4B9C2F920216}"/>
              </a:ext>
            </a:extLst>
          </p:cNvPr>
          <p:cNvSpPr/>
          <p:nvPr/>
        </p:nvSpPr>
        <p:spPr>
          <a:xfrm>
            <a:off x="8621486" y="186612"/>
            <a:ext cx="385880" cy="24259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147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26264-BB29-4534-8E93-829D52B0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/>
              <a:t>Fig. 25. Infraestructuras tecnológicas digitales existentes en los entornos de investigación de las ciencias sociales uruguayas </a:t>
            </a:r>
          </a:p>
        </p:txBody>
      </p:sp>
      <p:sp>
        <p:nvSpPr>
          <p:cNvPr id="3" name="Flecha: hacia la izquierda 2">
            <a:hlinkClick r:id="rId2" action="ppaction://hlinksldjump"/>
            <a:extLst>
              <a:ext uri="{FF2B5EF4-FFF2-40B4-BE49-F238E27FC236}">
                <a16:creationId xmlns:a16="http://schemas.microsoft.com/office/drawing/2014/main" id="{9BBFE621-5AF4-48E6-8D1D-78334DF3C9AD}"/>
              </a:ext>
            </a:extLst>
          </p:cNvPr>
          <p:cNvSpPr/>
          <p:nvPr/>
        </p:nvSpPr>
        <p:spPr>
          <a:xfrm>
            <a:off x="8621486" y="186612"/>
            <a:ext cx="385880" cy="24259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6B4866-3A3D-47AA-9C7C-8F85A0DF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361" y="2239401"/>
            <a:ext cx="5835344" cy="38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2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3D237-C93F-43BD-AC3B-6B1F0C1D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Fig. 30. Conocimiento y/o utilización de EVI por los investigadores en CCSS en Uruguay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DCDD3D-042F-4BA9-B909-BB6D8D86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20" y="2421872"/>
            <a:ext cx="6845447" cy="3138100"/>
          </a:xfrm>
          <a:prstGeom prst="rect">
            <a:avLst/>
          </a:prstGeom>
        </p:spPr>
      </p:pic>
      <p:sp>
        <p:nvSpPr>
          <p:cNvPr id="4" name="Flecha: hacia la izquierda 3">
            <a:hlinkClick r:id="rId3" action="ppaction://hlinksldjump"/>
            <a:extLst>
              <a:ext uri="{FF2B5EF4-FFF2-40B4-BE49-F238E27FC236}">
                <a16:creationId xmlns:a16="http://schemas.microsoft.com/office/drawing/2014/main" id="{AF82F33A-8B04-4D37-B95D-081E0CDF5FF2}"/>
              </a:ext>
            </a:extLst>
          </p:cNvPr>
          <p:cNvSpPr/>
          <p:nvPr/>
        </p:nvSpPr>
        <p:spPr>
          <a:xfrm>
            <a:off x="8621486" y="186612"/>
            <a:ext cx="385880" cy="24259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08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64B7A-E238-4376-A912-F00929EB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b="0" dirty="0"/>
              <a:t>Fig. 38. Grado de satisfacción con las herramientas utilizadas en las principales</a:t>
            </a:r>
            <a:br>
              <a:rPr lang="es-ES" sz="2000" b="0" dirty="0"/>
            </a:br>
            <a:r>
              <a:rPr lang="es-ES" sz="2000" b="0" dirty="0"/>
              <a:t>etapas del ciclo de vida de una </a:t>
            </a:r>
            <a:r>
              <a:rPr lang="es-ES" sz="2400" b="0" dirty="0"/>
              <a:t>investigación</a:t>
            </a:r>
            <a:endParaRPr lang="es-ES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F20796-1C8A-4788-BE0A-2604FB40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" y="2290248"/>
            <a:ext cx="8208579" cy="3384310"/>
          </a:xfrm>
          <a:prstGeom prst="rect">
            <a:avLst/>
          </a:prstGeom>
        </p:spPr>
      </p:pic>
      <p:sp>
        <p:nvSpPr>
          <p:cNvPr id="6" name="Flecha: hacia la izquierda 5">
            <a:hlinkClick r:id="rId3" action="ppaction://hlinksldjump"/>
            <a:extLst>
              <a:ext uri="{FF2B5EF4-FFF2-40B4-BE49-F238E27FC236}">
                <a16:creationId xmlns:a16="http://schemas.microsoft.com/office/drawing/2014/main" id="{BF6064DE-3B81-4C6D-A1B5-1D35726F3ACA}"/>
              </a:ext>
            </a:extLst>
          </p:cNvPr>
          <p:cNvSpPr/>
          <p:nvPr/>
        </p:nvSpPr>
        <p:spPr>
          <a:xfrm>
            <a:off x="8621486" y="186612"/>
            <a:ext cx="385880" cy="24259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361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52954-8586-410B-BA9F-B4C84B98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Fig. 42. Grado de acuerdo con afirmaciones de tendencia hacia la Open </a:t>
            </a:r>
            <a:r>
              <a:rPr lang="es-ES" sz="2000" dirty="0" err="1"/>
              <a:t>Science</a:t>
            </a:r>
            <a:r>
              <a:rPr lang="es-ES" sz="20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9C2833-41F8-401D-8B9A-C58337D1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65837"/>
            <a:ext cx="7981622" cy="4068053"/>
          </a:xfrm>
          <a:prstGeom prst="rect">
            <a:avLst/>
          </a:prstGeom>
        </p:spPr>
      </p:pic>
      <p:sp>
        <p:nvSpPr>
          <p:cNvPr id="4" name="Flecha: hacia la izquierda 3">
            <a:hlinkClick r:id="rId3" action="ppaction://hlinksldjump"/>
            <a:extLst>
              <a:ext uri="{FF2B5EF4-FFF2-40B4-BE49-F238E27FC236}">
                <a16:creationId xmlns:a16="http://schemas.microsoft.com/office/drawing/2014/main" id="{398CDBB0-C35B-4625-9611-9865802E1D80}"/>
              </a:ext>
            </a:extLst>
          </p:cNvPr>
          <p:cNvSpPr/>
          <p:nvPr/>
        </p:nvSpPr>
        <p:spPr>
          <a:xfrm>
            <a:off x="8621486" y="186612"/>
            <a:ext cx="385880" cy="24259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542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23A7F-486E-48B3-B274-65942744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097" y="1567543"/>
            <a:ext cx="7550332" cy="4343679"/>
          </a:xfrm>
        </p:spPr>
        <p:txBody>
          <a:bodyPr>
            <a:normAutofit/>
          </a:bodyPr>
          <a:lstStyle/>
          <a:p>
            <a:r>
              <a:rPr lang="es-UY" sz="2800" dirty="0"/>
              <a:t>Elección del tema, justificación y alcance</a:t>
            </a:r>
          </a:p>
          <a:p>
            <a:r>
              <a:rPr lang="es-UY" sz="2800" dirty="0"/>
              <a:t>Objetivos</a:t>
            </a:r>
          </a:p>
          <a:p>
            <a:r>
              <a:rPr lang="es-UY" sz="2800" dirty="0"/>
              <a:t>Contexto</a:t>
            </a:r>
          </a:p>
          <a:p>
            <a:r>
              <a:rPr lang="es-UY" sz="2800" dirty="0"/>
              <a:t>Metodología</a:t>
            </a:r>
          </a:p>
          <a:p>
            <a:r>
              <a:rPr lang="es-UY" sz="2800" dirty="0"/>
              <a:t>Desarrollo de la investigación</a:t>
            </a:r>
          </a:p>
          <a:p>
            <a:r>
              <a:rPr lang="es-UY" sz="2800" dirty="0"/>
              <a:t>Conclusiones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Esta presentación:</a:t>
            </a:r>
          </a:p>
        </p:txBody>
      </p:sp>
    </p:spTree>
    <p:extLst>
      <p:ext uri="{BB962C8B-B14F-4D97-AF65-F5344CB8AC3E}">
        <p14:creationId xmlns:p14="http://schemas.microsoft.com/office/powerpoint/2010/main" val="337130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1D3F-0558-4183-B595-FD11F3C6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b="1" dirty="0"/>
              <a:t>Tema, justificación y alcance</a:t>
            </a:r>
            <a:br>
              <a:rPr lang="es-UY" b="1" dirty="0"/>
            </a:br>
            <a:endParaRPr lang="es-ES" b="1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A5A7F38-D379-42D3-8796-6876429D9DB2}"/>
              </a:ext>
            </a:extLst>
          </p:cNvPr>
          <p:cNvSpPr/>
          <p:nvPr/>
        </p:nvSpPr>
        <p:spPr>
          <a:xfrm>
            <a:off x="1231641" y="1774369"/>
            <a:ext cx="3600000" cy="24710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Y" b="1" dirty="0">
                <a:solidFill>
                  <a:schemeClr val="accent3"/>
                </a:solidFill>
              </a:rPr>
              <a:t>Elección del tema</a:t>
            </a:r>
          </a:p>
          <a:p>
            <a:pPr algn="ctr"/>
            <a:endParaRPr lang="es-UY" b="1" dirty="0">
              <a:solidFill>
                <a:schemeClr val="accent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accent3"/>
                </a:solidFill>
              </a:rPr>
              <a:t>Mi experiencia personal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accent3"/>
                </a:solidFill>
              </a:rPr>
              <a:t>Interés por la influencia de las TIC en la investigación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accent3"/>
                </a:solidFill>
              </a:rPr>
              <a:t>Open </a:t>
            </a:r>
            <a:r>
              <a:rPr lang="es-UY" sz="1600" dirty="0" err="1">
                <a:solidFill>
                  <a:schemeClr val="accent3"/>
                </a:solidFill>
              </a:rPr>
              <a:t>Science</a:t>
            </a:r>
            <a:endParaRPr lang="es-UY" sz="1600" dirty="0">
              <a:solidFill>
                <a:schemeClr val="accent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/>
                </a:solidFill>
              </a:rPr>
              <a:t>Entender qué ocurre en Uruguay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BCD0D08-CB3B-4AEF-A9B4-EFF5D5C1B942}"/>
              </a:ext>
            </a:extLst>
          </p:cNvPr>
          <p:cNvSpPr/>
          <p:nvPr/>
        </p:nvSpPr>
        <p:spPr>
          <a:xfrm>
            <a:off x="1231641" y="4621098"/>
            <a:ext cx="3600000" cy="12702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Y" sz="1600" b="1" dirty="0">
                <a:solidFill>
                  <a:schemeClr val="accent3"/>
                </a:solidFill>
              </a:rPr>
              <a:t>Justificación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accent3"/>
                </a:solidFill>
              </a:rPr>
              <a:t>No “despotismo ilustrado” en la investigación…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1600" dirty="0">
                <a:solidFill>
                  <a:schemeClr val="accent3"/>
                </a:solidFill>
              </a:rPr>
              <a:t>Generar conocimiento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6C42737-B503-4FC0-B17E-9DAF0E30218F}"/>
              </a:ext>
            </a:extLst>
          </p:cNvPr>
          <p:cNvSpPr/>
          <p:nvPr/>
        </p:nvSpPr>
        <p:spPr>
          <a:xfrm>
            <a:off x="5551713" y="1774371"/>
            <a:ext cx="3240000" cy="411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UY" b="1" dirty="0">
                <a:solidFill>
                  <a:schemeClr val="accent3"/>
                </a:solidFill>
              </a:rPr>
              <a:t>Alcance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b="1" dirty="0">
                <a:solidFill>
                  <a:schemeClr val="accent3"/>
                </a:solidFill>
              </a:rPr>
              <a:t>T</a:t>
            </a:r>
            <a:r>
              <a:rPr lang="es-UY" sz="1600" b="1" dirty="0">
                <a:solidFill>
                  <a:schemeClr val="accent3"/>
                </a:solidFill>
              </a:rPr>
              <a:t>emático</a:t>
            </a:r>
          </a:p>
          <a:p>
            <a:r>
              <a:rPr lang="es-UY" sz="1600" dirty="0">
                <a:solidFill>
                  <a:schemeClr val="accent3"/>
                </a:solidFill>
              </a:rPr>
              <a:t>Comportamiento en el uso de infraestructuras tecnológicas digitales presentes en la ciencia social uruguaya</a:t>
            </a:r>
          </a:p>
          <a:p>
            <a:endParaRPr lang="es-UY" sz="16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b="1" dirty="0">
                <a:solidFill>
                  <a:schemeClr val="accent3"/>
                </a:solidFill>
              </a:rPr>
              <a:t>Geográfico</a:t>
            </a:r>
            <a:endParaRPr lang="es-UY" sz="1600" dirty="0">
              <a:solidFill>
                <a:schemeClr val="accent3"/>
              </a:solidFill>
            </a:endParaRPr>
          </a:p>
          <a:p>
            <a:endParaRPr lang="es-UY" sz="16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b="1" dirty="0">
                <a:solidFill>
                  <a:schemeClr val="accent3"/>
                </a:solidFill>
              </a:rPr>
              <a:t>Temporal: -2018-</a:t>
            </a:r>
          </a:p>
          <a:p>
            <a:endParaRPr lang="es-UY" sz="16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600" b="1" dirty="0">
                <a:solidFill>
                  <a:schemeClr val="accent3"/>
                </a:solidFill>
              </a:rPr>
              <a:t>Unidad de análisis:</a:t>
            </a:r>
          </a:p>
          <a:p>
            <a:r>
              <a:rPr lang="es-UY" sz="1600" dirty="0">
                <a:solidFill>
                  <a:schemeClr val="accent3"/>
                </a:solidFill>
              </a:rPr>
              <a:t>Investigador uruguayo en CCSS</a:t>
            </a:r>
          </a:p>
          <a:p>
            <a:pPr algn="ctr"/>
            <a:endParaRPr lang="es-UY" sz="1600" b="1" dirty="0">
              <a:solidFill>
                <a:schemeClr val="accent3"/>
              </a:solidFill>
            </a:endParaRPr>
          </a:p>
          <a:p>
            <a:pPr algn="ctr"/>
            <a:endParaRPr lang="es-UY" sz="1600" dirty="0">
              <a:solidFill>
                <a:schemeClr val="accent3"/>
              </a:solidFill>
            </a:endParaRPr>
          </a:p>
          <a:p>
            <a:endParaRPr lang="es-UY" sz="1600" dirty="0">
              <a:solidFill>
                <a:schemeClr val="accent3"/>
              </a:solidFill>
            </a:endParaRPr>
          </a:p>
          <a:p>
            <a:endParaRPr lang="es-UY" sz="1600" dirty="0">
              <a:solidFill>
                <a:schemeClr val="accent3"/>
              </a:solidFill>
            </a:endParaRPr>
          </a:p>
          <a:p>
            <a:pPr algn="just"/>
            <a:endParaRPr lang="es-UY" b="1" dirty="0">
              <a:solidFill>
                <a:schemeClr val="accent3"/>
              </a:solidFill>
            </a:endParaRPr>
          </a:p>
          <a:p>
            <a:pPr algn="just"/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6" name="Picture 2" descr="http://hoster2.onlinebadgemaker.com/596ff3a3f8eceebf8128530418a926bb50cb60620cc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64" y="3832859"/>
            <a:ext cx="487652" cy="5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08023" y="6374675"/>
            <a:ext cx="3579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>
                <a:hlinkClick r:id="rId2"/>
              </a:rPr>
              <a:t>https://www.kaggle.com/bmkramer/101-innovations-research-tools-survey</a:t>
            </a:r>
            <a:r>
              <a:rPr lang="es-ES" sz="1000" dirty="0"/>
              <a:t> </a:t>
            </a:r>
          </a:p>
        </p:txBody>
      </p:sp>
      <p:pic>
        <p:nvPicPr>
          <p:cNvPr id="3078" name="Picture 6" descr="Image result for 101 tools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1018902"/>
            <a:ext cx="5434149" cy="54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CAA39B-98FE-4B3D-BFF4-F492BE2FC4A8}"/>
              </a:ext>
            </a:extLst>
          </p:cNvPr>
          <p:cNvSpPr txBox="1"/>
          <p:nvPr/>
        </p:nvSpPr>
        <p:spPr>
          <a:xfrm>
            <a:off x="640080" y="1774351"/>
            <a:ext cx="6923313" cy="175432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i="1" dirty="0">
                <a:solidFill>
                  <a:schemeClr val="bg1"/>
                </a:solidFill>
              </a:rPr>
              <a:t>Conocer el comportamiento de los investigadores en CCSS en Uruguay frente a los componentes tecnológicos que tienen a disposición para llevar adelante su trabajo de investigación en un contexto digital, colaborativo y abierto.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8A4D82-1074-4DA0-B7BD-0C13E0A6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/>
              <a:t>Objetivo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1126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77" y="1443008"/>
            <a:ext cx="1619856" cy="92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E205BB-2FF9-48D4-BFF9-8394530B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/>
              <a:t>Objetivos específicos</a:t>
            </a:r>
            <a:endParaRPr lang="es-ES" b="1" dirty="0"/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8FDC5278-7C5E-46B0-8152-8D655EABFA53}"/>
              </a:ext>
            </a:extLst>
          </p:cNvPr>
          <p:cNvSpPr/>
          <p:nvPr/>
        </p:nvSpPr>
        <p:spPr>
          <a:xfrm>
            <a:off x="1875455" y="1642184"/>
            <a:ext cx="4716000" cy="86774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Explorar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comportamiento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en el uso de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componentes tecnológicos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e identificar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infraestructuras tecnológicas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en entornos de trabajo.</a:t>
            </a:r>
            <a:endParaRPr lang="es-ES" sz="1300" dirty="0"/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24FBF8B9-97FB-449D-B6D0-4E03BBD5504E}"/>
              </a:ext>
            </a:extLst>
          </p:cNvPr>
          <p:cNvSpPr/>
          <p:nvPr/>
        </p:nvSpPr>
        <p:spPr>
          <a:xfrm>
            <a:off x="4223733" y="3675352"/>
            <a:ext cx="4716000" cy="86774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Evaluar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grado de satisfacción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de los científicos sociales con sus entornos de trabajo y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averiguar inconvenientes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en la incorporación de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tecnología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ES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2F50B81-3F65-4273-9145-9137CA0BA22B}"/>
              </a:ext>
            </a:extLst>
          </p:cNvPr>
          <p:cNvSpPr/>
          <p:nvPr/>
        </p:nvSpPr>
        <p:spPr>
          <a:xfrm>
            <a:off x="3055810" y="4669788"/>
            <a:ext cx="4716000" cy="86774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Explorar la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postura general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de los científicos sociales uruguayos con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respecto a la apertura de la ciencia</a:t>
            </a:r>
            <a:endParaRPr lang="es-E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B54CEC08-0FC1-4674-B95A-C7CBB1120520}"/>
              </a:ext>
            </a:extLst>
          </p:cNvPr>
          <p:cNvSpPr/>
          <p:nvPr/>
        </p:nvSpPr>
        <p:spPr>
          <a:xfrm>
            <a:off x="1875455" y="5708519"/>
            <a:ext cx="4716000" cy="86774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Generar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conocimiento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 sobre la situación actual de los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entornos tecnológicos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para la investigación social para la planificación de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mejoras en su desarrollo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ES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F212321-FC17-4298-8A6F-0352C2B9E46E}"/>
              </a:ext>
            </a:extLst>
          </p:cNvPr>
          <p:cNvSpPr/>
          <p:nvPr/>
        </p:nvSpPr>
        <p:spPr>
          <a:xfrm>
            <a:off x="3055810" y="2658767"/>
            <a:ext cx="4716000" cy="86774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Comparar </a:t>
            </a:r>
            <a:r>
              <a:rPr lang="es-UY" sz="1300" b="1" dirty="0" err="1">
                <a:solidFill>
                  <a:schemeClr val="accent4">
                    <a:lumMod val="50000"/>
                  </a:schemeClr>
                </a:solidFill>
              </a:rPr>
              <a:t>EVIs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a nivel internacional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con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 las características e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 infraestructuras 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en la investigación en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CCSS</a:t>
            </a:r>
            <a:r>
              <a:rPr lang="es-UY" sz="1300" dirty="0">
                <a:solidFill>
                  <a:schemeClr val="accent4">
                    <a:lumMod val="50000"/>
                  </a:schemeClr>
                </a:solidFill>
              </a:rPr>
              <a:t> en </a:t>
            </a:r>
            <a:r>
              <a:rPr lang="es-UY" sz="1300" b="1" dirty="0">
                <a:solidFill>
                  <a:schemeClr val="accent4">
                    <a:lumMod val="50000"/>
                  </a:schemeClr>
                </a:solidFill>
              </a:rPr>
              <a:t>Uruguay</a:t>
            </a:r>
            <a:endParaRPr lang="es-ES" sz="13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3A12998-57F6-4296-9E26-2EE963E9D71F}"/>
              </a:ext>
            </a:extLst>
          </p:cNvPr>
          <p:cNvSpPr/>
          <p:nvPr/>
        </p:nvSpPr>
        <p:spPr>
          <a:xfrm>
            <a:off x="1238052" y="1642184"/>
            <a:ext cx="572593" cy="8676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54939BF-53F0-4A60-9A15-468190848DD3}"/>
              </a:ext>
            </a:extLst>
          </p:cNvPr>
          <p:cNvSpPr/>
          <p:nvPr/>
        </p:nvSpPr>
        <p:spPr>
          <a:xfrm>
            <a:off x="2446398" y="263609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Y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C09935-F7BC-4CDF-A694-36516A7E9101}"/>
              </a:ext>
            </a:extLst>
          </p:cNvPr>
          <p:cNvSpPr/>
          <p:nvPr/>
        </p:nvSpPr>
        <p:spPr>
          <a:xfrm>
            <a:off x="3623147" y="365320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Y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129E9D-01DA-41BB-AC29-A9C62EE5AAED}"/>
              </a:ext>
            </a:extLst>
          </p:cNvPr>
          <p:cNvSpPr/>
          <p:nvPr/>
        </p:nvSpPr>
        <p:spPr>
          <a:xfrm>
            <a:off x="2424627" y="466978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Y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C319C3-0A05-45DA-A1A2-1325D32F3317}"/>
              </a:ext>
            </a:extLst>
          </p:cNvPr>
          <p:cNvSpPr/>
          <p:nvPr/>
        </p:nvSpPr>
        <p:spPr>
          <a:xfrm>
            <a:off x="1266203" y="56985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Y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8" name="Picture 4" descr="open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9" y="3182194"/>
            <a:ext cx="1853300" cy="17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hoster2.onlinebadgemaker.com/596ff3a3f8eceebf8128530418a926bb50cb60620cc6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03" y="5245532"/>
            <a:ext cx="1249930" cy="137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7800825" y="5955786"/>
            <a:ext cx="108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CC.SS</a:t>
            </a:r>
          </a:p>
        </p:txBody>
      </p:sp>
    </p:spTree>
    <p:extLst>
      <p:ext uri="{BB962C8B-B14F-4D97-AF65-F5344CB8AC3E}">
        <p14:creationId xmlns:p14="http://schemas.microsoft.com/office/powerpoint/2010/main" val="84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09E1349-2C24-49B4-B092-FCFDE8707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498" y="2063156"/>
            <a:ext cx="3459623" cy="381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7E1752-9190-4CF6-BB53-16DED2C1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715645"/>
            <a:ext cx="6589200" cy="575237"/>
          </a:xfrm>
        </p:spPr>
        <p:txBody>
          <a:bodyPr>
            <a:normAutofit/>
          </a:bodyPr>
          <a:lstStyle/>
          <a:p>
            <a:r>
              <a:rPr lang="es-UY" dirty="0"/>
              <a:t>Contexto País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8AC0A8-BB31-44D6-8BE1-96966D163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1722991"/>
            <a:ext cx="1251942" cy="1695338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667718" y="1306107"/>
            <a:ext cx="4846158" cy="670273"/>
            <a:chOff x="667718" y="1306107"/>
            <a:chExt cx="4846158" cy="67027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EED446B-09AF-4C39-BDF4-0A6ABA7163C9}"/>
                </a:ext>
              </a:extLst>
            </p:cNvPr>
            <p:cNvSpPr/>
            <p:nvPr/>
          </p:nvSpPr>
          <p:spPr>
            <a:xfrm>
              <a:off x="1391226" y="1306107"/>
              <a:ext cx="4122650" cy="6702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UY" sz="1300" dirty="0">
                  <a:solidFill>
                    <a:schemeClr val="tx1"/>
                  </a:solidFill>
                </a:rPr>
                <a:t>Puesto 42 Índice de desarrollo de las TIC (IDI 7,16) Primer lugar en América Latina  (</a:t>
              </a:r>
              <a:r>
                <a:rPr lang="es-UY" sz="1300" dirty="0">
                  <a:solidFill>
                    <a:srgbClr val="00B0F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 U 2018</a:t>
              </a:r>
              <a:r>
                <a:rPr lang="es-UY" sz="1300" dirty="0">
                  <a:solidFill>
                    <a:schemeClr val="tx1"/>
                  </a:solidFill>
                </a:rPr>
                <a:t>)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D93BE96-C33A-4DA0-97D3-925364348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718" y="1356004"/>
              <a:ext cx="506921" cy="540000"/>
            </a:xfrm>
            <a:prstGeom prst="rect">
              <a:avLst/>
            </a:prstGeom>
          </p:spPr>
        </p:pic>
      </p:grpSp>
      <p:grpSp>
        <p:nvGrpSpPr>
          <p:cNvPr id="10" name="9 Grupo"/>
          <p:cNvGrpSpPr/>
          <p:nvPr/>
        </p:nvGrpSpPr>
        <p:grpSpPr>
          <a:xfrm>
            <a:off x="652478" y="2812282"/>
            <a:ext cx="4861397" cy="3461325"/>
            <a:chOff x="652478" y="2812282"/>
            <a:chExt cx="4861397" cy="34613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9C3757-05DF-43D3-9159-9F6DC9A8371A}"/>
                </a:ext>
              </a:extLst>
            </p:cNvPr>
            <p:cNvSpPr txBox="1"/>
            <p:nvPr/>
          </p:nvSpPr>
          <p:spPr>
            <a:xfrm>
              <a:off x="1391226" y="2812282"/>
              <a:ext cx="4122649" cy="4924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UY" sz="1300" dirty="0"/>
                <a:t>83% de los hogares con conexión a Internet (</a:t>
              </a:r>
              <a:r>
                <a:rPr lang="es-UY" sz="1300" dirty="0">
                  <a:solidFill>
                    <a:srgbClr val="00B0F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AGESIC 2017</a:t>
              </a:r>
              <a:r>
                <a:rPr lang="es-UY" sz="1300" dirty="0"/>
                <a:t>)</a:t>
              </a:r>
              <a:endParaRPr lang="es-ES" sz="1300" dirty="0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E0751D4-5578-4E4A-9FC0-54225A42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7718" y="4077653"/>
              <a:ext cx="4008785" cy="2195954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</a:ln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EF09AFD-0123-430D-B8ED-A39AEC054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2478" y="2817659"/>
              <a:ext cx="540000" cy="540000"/>
            </a:xfrm>
            <a:prstGeom prst="rect">
              <a:avLst/>
            </a:prstGeom>
          </p:spPr>
        </p:pic>
      </p:grpSp>
      <p:grpSp>
        <p:nvGrpSpPr>
          <p:cNvPr id="9" name="8 Grupo"/>
          <p:cNvGrpSpPr/>
          <p:nvPr/>
        </p:nvGrpSpPr>
        <p:grpSpPr>
          <a:xfrm>
            <a:off x="634639" y="2006830"/>
            <a:ext cx="4879238" cy="734629"/>
            <a:chOff x="634639" y="2006830"/>
            <a:chExt cx="4879238" cy="73462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C37E8B3-985A-4CC5-B22F-8B517B606427}"/>
                </a:ext>
              </a:extLst>
            </p:cNvPr>
            <p:cNvSpPr/>
            <p:nvPr/>
          </p:nvSpPr>
          <p:spPr>
            <a:xfrm>
              <a:off x="1391227" y="2006830"/>
              <a:ext cx="4122650" cy="734629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UY" sz="1300" dirty="0">
                  <a:solidFill>
                    <a:schemeClr val="bg1"/>
                  </a:solidFill>
                </a:rPr>
                <a:t>Puesto 34 e-Gobierno (EGDI) (más de 0,75). Único país latinoamericano (</a:t>
              </a:r>
              <a:r>
                <a:rPr lang="es-UY" sz="1300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UN, 2018</a:t>
              </a:r>
              <a:r>
                <a:rPr lang="es-UY" sz="1300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18B8C2F1-16FB-4E79-A2A1-85934132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4639" y="2104144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13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94297-4003-41C4-9B21-2A6797B0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Metodología</a:t>
            </a:r>
            <a:endParaRPr lang="es-ES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1042E3F-2105-4D38-A560-8FF6AC3C4B4E}"/>
              </a:ext>
            </a:extLst>
          </p:cNvPr>
          <p:cNvSpPr/>
          <p:nvPr/>
        </p:nvSpPr>
        <p:spPr>
          <a:xfrm>
            <a:off x="878394" y="1595534"/>
            <a:ext cx="3960000" cy="39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Tipo descriptiva, carácter exploratorio, enfoque mayoritariamente cuantitativo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Diseño no experimental. Investigación ex </a:t>
            </a:r>
            <a:r>
              <a:rPr lang="es-UY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post-facto</a:t>
            </a: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Estudio síncrono, transeccional o transversal.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Herramienta metodológica: cuestionario en línea de </a:t>
            </a:r>
            <a:r>
              <a:rPr lang="es-UY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autoaplicación</a:t>
            </a: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D6F66E9-7CB3-42C5-8674-EA0CBD8B58CE}"/>
              </a:ext>
            </a:extLst>
          </p:cNvPr>
          <p:cNvSpPr/>
          <p:nvPr/>
        </p:nvSpPr>
        <p:spPr>
          <a:xfrm>
            <a:off x="5053745" y="1595534"/>
            <a:ext cx="3996000" cy="39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Y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Población</a:t>
            </a:r>
          </a:p>
          <a:p>
            <a:pPr algn="ctr"/>
            <a:endParaRPr lang="es-UY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2.157 investigadores.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Nivel de confianza: 97%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Error del máximo admitido: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Tamaño óptimo de la muestra = 387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BC175-C305-442D-A380-D9D87634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Desarrollo de la investigación</a:t>
            </a:r>
            <a:endParaRPr lang="es-ES" dirty="0"/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C0E88346-9097-4C1F-A07C-A76573BD6164}"/>
              </a:ext>
            </a:extLst>
          </p:cNvPr>
          <p:cNvSpPr/>
          <p:nvPr/>
        </p:nvSpPr>
        <p:spPr>
          <a:xfrm>
            <a:off x="491036" y="1709054"/>
            <a:ext cx="2412000" cy="9000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400" dirty="0">
                <a:solidFill>
                  <a:schemeClr val="tx1"/>
                </a:solidFill>
              </a:rPr>
              <a:t>Marco teórico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374FA35-33DD-4E69-BFF7-F6A5ADE12210}"/>
              </a:ext>
            </a:extLst>
          </p:cNvPr>
          <p:cNvSpPr/>
          <p:nvPr/>
        </p:nvSpPr>
        <p:spPr>
          <a:xfrm>
            <a:off x="491036" y="2708212"/>
            <a:ext cx="3759725" cy="2440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UY" sz="1400" b="1" dirty="0">
                <a:solidFill>
                  <a:schemeClr val="tx1"/>
                </a:solidFill>
              </a:rPr>
              <a:t>¿ Qué es un EVI ?</a:t>
            </a:r>
          </a:p>
          <a:p>
            <a:pPr algn="ctr"/>
            <a:endParaRPr lang="es-UY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Ambiente web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Interoperabilidad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Trabajo colaborativo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Ciclo de vida de la investigación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Curación de componentes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0B4CC8-1F0A-430C-80FC-7BEE9C3833BF}"/>
              </a:ext>
            </a:extLst>
          </p:cNvPr>
          <p:cNvSpPr/>
          <p:nvPr/>
        </p:nvSpPr>
        <p:spPr>
          <a:xfrm>
            <a:off x="4350016" y="2750608"/>
            <a:ext cx="1548000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UY" sz="1200" dirty="0">
                <a:solidFill>
                  <a:schemeClr val="tx1"/>
                </a:solidFill>
              </a:rPr>
              <a:t>Los EVI y las CCSS a nivel internacional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469059-8BB2-4CF3-A584-8BA4AA1F2866}"/>
              </a:ext>
            </a:extLst>
          </p:cNvPr>
          <p:cNvSpPr/>
          <p:nvPr/>
        </p:nvSpPr>
        <p:spPr>
          <a:xfrm>
            <a:off x="4350016" y="3561566"/>
            <a:ext cx="155377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UY" sz="1200" dirty="0">
                <a:solidFill>
                  <a:schemeClr val="tx1"/>
                </a:solidFill>
              </a:rPr>
              <a:t>Los EVI y las CCSS a nivel regional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943DF12-7B50-4BFF-8074-1C82D0B34392}"/>
              </a:ext>
            </a:extLst>
          </p:cNvPr>
          <p:cNvSpPr/>
          <p:nvPr/>
        </p:nvSpPr>
        <p:spPr>
          <a:xfrm>
            <a:off x="4350016" y="4372524"/>
            <a:ext cx="155377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UY" sz="1200" dirty="0">
                <a:solidFill>
                  <a:schemeClr val="tx1"/>
                </a:solidFill>
              </a:rPr>
              <a:t>Los EVI y las CCSS a nivel nacional</a:t>
            </a:r>
          </a:p>
        </p:txBody>
      </p:sp>
    </p:spTree>
    <p:extLst>
      <p:ext uri="{BB962C8B-B14F-4D97-AF65-F5344CB8AC3E}">
        <p14:creationId xmlns:p14="http://schemas.microsoft.com/office/powerpoint/2010/main" val="24823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BC175-C305-442D-A380-D9D87634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Desarrollo de la investigación</a:t>
            </a:r>
            <a:endParaRPr lang="es-ES" dirty="0"/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C0E88346-9097-4C1F-A07C-A76573BD6164}"/>
              </a:ext>
            </a:extLst>
          </p:cNvPr>
          <p:cNvSpPr/>
          <p:nvPr/>
        </p:nvSpPr>
        <p:spPr>
          <a:xfrm>
            <a:off x="491036" y="1709054"/>
            <a:ext cx="2412000" cy="9000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400" dirty="0">
                <a:solidFill>
                  <a:schemeClr val="tx1"/>
                </a:solidFill>
              </a:rPr>
              <a:t>Marco teórico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3941F125-5605-4706-9234-04D0BC39110F}"/>
              </a:ext>
            </a:extLst>
          </p:cNvPr>
          <p:cNvSpPr/>
          <p:nvPr/>
        </p:nvSpPr>
        <p:spPr>
          <a:xfrm>
            <a:off x="2535350" y="1709054"/>
            <a:ext cx="2412000" cy="90000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400" dirty="0">
                <a:solidFill>
                  <a:schemeClr val="tx1"/>
                </a:solidFill>
              </a:rPr>
              <a:t>Aplicación metodológica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C9B2BA2B-26A3-41FF-9428-5C1BCA654A45}"/>
              </a:ext>
            </a:extLst>
          </p:cNvPr>
          <p:cNvSpPr/>
          <p:nvPr/>
        </p:nvSpPr>
        <p:spPr>
          <a:xfrm>
            <a:off x="4579664" y="1709054"/>
            <a:ext cx="2412000" cy="9000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400" dirty="0">
                <a:solidFill>
                  <a:schemeClr val="tx1"/>
                </a:solidFill>
              </a:rPr>
              <a:t>Resultados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B14AC5E8-41CC-4749-85EF-6FAFBA43A3CB}"/>
              </a:ext>
            </a:extLst>
          </p:cNvPr>
          <p:cNvSpPr/>
          <p:nvPr/>
        </p:nvSpPr>
        <p:spPr>
          <a:xfrm>
            <a:off x="6623977" y="1709054"/>
            <a:ext cx="2412000" cy="9000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400" dirty="0">
                <a:solidFill>
                  <a:schemeClr val="tx1"/>
                </a:solidFill>
              </a:rPr>
              <a:t>Conclusiones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33D406D-C0C9-4A79-8C1C-6013228F7F66}"/>
              </a:ext>
            </a:extLst>
          </p:cNvPr>
          <p:cNvSpPr/>
          <p:nvPr/>
        </p:nvSpPr>
        <p:spPr>
          <a:xfrm>
            <a:off x="2503800" y="2707429"/>
            <a:ext cx="2736000" cy="396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UY" sz="1400" b="1" dirty="0">
                <a:solidFill>
                  <a:schemeClr val="tx1"/>
                </a:solidFill>
              </a:rPr>
              <a:t>Cuestionario</a:t>
            </a:r>
          </a:p>
          <a:p>
            <a:pPr algn="ctr"/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Demográfico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Comportamiento e infraestructuras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Comparar con las características e infraestructuras de los EVI</a:t>
            </a: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Percepción e inconvenientes.</a:t>
            </a: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Open </a:t>
            </a:r>
            <a:r>
              <a:rPr lang="es-UY" sz="1400" dirty="0" err="1">
                <a:solidFill>
                  <a:schemeClr val="tx1"/>
                </a:solidFill>
              </a:rPr>
              <a:t>Science</a:t>
            </a:r>
            <a:endParaRPr lang="es-ES" sz="1400" dirty="0">
              <a:solidFill>
                <a:schemeClr val="tx1"/>
              </a:solidFill>
            </a:endParaRPr>
          </a:p>
          <a:p>
            <a:pPr algn="ctr"/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738ACA8-B884-40CE-B988-9E1EA912CA5A}"/>
              </a:ext>
            </a:extLst>
          </p:cNvPr>
          <p:cNvSpPr/>
          <p:nvPr/>
        </p:nvSpPr>
        <p:spPr>
          <a:xfrm>
            <a:off x="5355772" y="2738758"/>
            <a:ext cx="2519265" cy="9739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UY" sz="1400" b="1" dirty="0">
                <a:solidFill>
                  <a:schemeClr val="tx1"/>
                </a:solidFill>
              </a:rPr>
              <a:t>Respuestas válidas : 443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3" grpId="0" animBg="1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1655</TotalTime>
  <Words>769</Words>
  <Application>Microsoft Office PowerPoint</Application>
  <PresentationFormat>Presentación en pantalla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Espiral</vt:lpstr>
      <vt:lpstr>ENTORNOS VIRTUALES DE INVESTIGACIÓN (EVI) E INFRAESTRUCTURAS TECNOLÓGICAS DIGITALES PARA LA INVESTIGACIÓN EN CCSS EN URUGUAY</vt:lpstr>
      <vt:lpstr>Esta presentación:</vt:lpstr>
      <vt:lpstr>Tema, justificación y alcance </vt:lpstr>
      <vt:lpstr>Objetivo</vt:lpstr>
      <vt:lpstr>Objetivos específicos</vt:lpstr>
      <vt:lpstr>Contexto País</vt:lpstr>
      <vt:lpstr>Metodología</vt:lpstr>
      <vt:lpstr>Desarrollo de la investigación</vt:lpstr>
      <vt:lpstr>Desarrollo de la investigación</vt:lpstr>
      <vt:lpstr>Resultados</vt:lpstr>
      <vt:lpstr>Conclusiones</vt:lpstr>
      <vt:lpstr>Gracias !</vt:lpstr>
      <vt:lpstr>Back up</vt:lpstr>
      <vt:lpstr>Fig. 17. Frecuencia por tipo de análisis </vt:lpstr>
      <vt:lpstr>Fig. 19. Herramientas más utilizadas </vt:lpstr>
      <vt:lpstr>Fig. 25. Infraestructuras tecnológicas digitales existentes en los entornos de investigación de las ciencias sociales uruguayas </vt:lpstr>
      <vt:lpstr>Fig. 30. Conocimiento y/o utilización de EVI por los investigadores en CCSS en Uruguay </vt:lpstr>
      <vt:lpstr>Fig. 38. Grado de satisfacción con las herramientas utilizadas en las principales etapas del ciclo de vida de una investigación</vt:lpstr>
      <vt:lpstr>Fig. 42. Grado de acuerdo con afirmaciones de tendencia hacia la Open Science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FIN DE MASTER  ENTORNOS VIRTUALES DE INVESTIGACIÓN (EVI) E INFRAESTRUCTURAS TECNOLÓGICAS DIGITALES PARA LA INVESTIGACIÓN EN CIENCIAS SOCIALES EN URUGUAY</dc:title>
  <dc:creator>Eduardo Testorelli</dc:creator>
  <cp:lastModifiedBy>Eduardo Testorelli</cp:lastModifiedBy>
  <cp:revision>45</cp:revision>
  <dcterms:created xsi:type="dcterms:W3CDTF">2019-02-12T23:04:59Z</dcterms:created>
  <dcterms:modified xsi:type="dcterms:W3CDTF">2019-02-17T15:26:26Z</dcterms:modified>
</cp:coreProperties>
</file>