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0"/>
  </p:notesMasterIdLst>
  <p:sldIdLst>
    <p:sldId id="409" r:id="rId3"/>
    <p:sldId id="441" r:id="rId4"/>
    <p:sldId id="357" r:id="rId5"/>
    <p:sldId id="325" r:id="rId6"/>
    <p:sldId id="336" r:id="rId7"/>
    <p:sldId id="338" r:id="rId8"/>
    <p:sldId id="334" r:id="rId9"/>
    <p:sldId id="333" r:id="rId10"/>
    <p:sldId id="346" r:id="rId11"/>
    <p:sldId id="352" r:id="rId12"/>
    <p:sldId id="379" r:id="rId13"/>
    <p:sldId id="380" r:id="rId14"/>
    <p:sldId id="381" r:id="rId15"/>
    <p:sldId id="263" r:id="rId16"/>
    <p:sldId id="455" r:id="rId17"/>
    <p:sldId id="458" r:id="rId18"/>
    <p:sldId id="375" r:id="rId19"/>
    <p:sldId id="268" r:id="rId20"/>
    <p:sldId id="459" r:id="rId21"/>
    <p:sldId id="460" r:id="rId22"/>
    <p:sldId id="457" r:id="rId23"/>
    <p:sldId id="382" r:id="rId24"/>
    <p:sldId id="444" r:id="rId25"/>
    <p:sldId id="275" r:id="rId26"/>
    <p:sldId id="280" r:id="rId27"/>
    <p:sldId id="259" r:id="rId28"/>
    <p:sldId id="450" r:id="rId29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FFFF00"/>
    <a:srgbClr val="FFEDB3"/>
    <a:srgbClr val="FFFF99"/>
    <a:srgbClr val="FEFDF8"/>
    <a:srgbClr val="DDDDDD"/>
    <a:srgbClr val="000000"/>
    <a:srgbClr val="92D050"/>
    <a:srgbClr val="060606"/>
    <a:srgbClr val="1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802" autoAdjust="0"/>
  </p:normalViewPr>
  <p:slideViewPr>
    <p:cSldViewPr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-4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a%20Sotelo\Desktop\2016\Proyecto\Medidas%20de%20Meristemo\Caracter&#237;sticas%20del%20meristem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a%20Sotelo\Desktop\2016\Proyecto\Medidas%20de%20Meristemo\Caracter&#237;sticas%20del%20meristem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a%20Sotelo\Desktop\2016\Proyecto\Medidas%20de%20Meristemo\Caracter&#237;sticas%20del%20meristem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a%20Sotelo\Desktop\2016\Proyecto\Medidas%20de%20Meristemo\Caracter&#237;sticas%20del%20meristemo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Mi%20unidad\Tesis%20maestria\datos%20qPCR\cesa%201%20y%20cesa%203%20grafic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Cell width (cortex)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Graficos!$I$1</c:f>
              <c:strCache>
                <c:ptCount val="1"/>
                <c:pt idx="0">
                  <c:v>cell width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Graficos!$M$2:$M$4</c:f>
                <c:numCache>
                  <c:formatCode>General</c:formatCode>
                  <c:ptCount val="3"/>
                  <c:pt idx="0">
                    <c:v>1.0827067675250068</c:v>
                  </c:pt>
                  <c:pt idx="1">
                    <c:v>4.141417324233041</c:v>
                  </c:pt>
                  <c:pt idx="2">
                    <c:v>5.7469529597368831</c:v>
                  </c:pt>
                </c:numCache>
              </c:numRef>
            </c:plus>
            <c:minus>
              <c:numRef>
                <c:f>Graficos!$M$2:$M$4</c:f>
                <c:numCache>
                  <c:formatCode>General</c:formatCode>
                  <c:ptCount val="3"/>
                  <c:pt idx="0">
                    <c:v>1.0827067675250068</c:v>
                  </c:pt>
                  <c:pt idx="1">
                    <c:v>4.141417324233041</c:v>
                  </c:pt>
                  <c:pt idx="2">
                    <c:v>5.7469529597368831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Graficos!$H$2:$H$4</c:f>
              <c:strCache>
                <c:ptCount val="3"/>
                <c:pt idx="0">
                  <c:v>Col-0</c:v>
                </c:pt>
                <c:pt idx="1">
                  <c:v>ttl1</c:v>
                </c:pt>
                <c:pt idx="2">
                  <c:v>ttl1,3,4</c:v>
                </c:pt>
              </c:strCache>
            </c:strRef>
          </c:cat>
          <c:val>
            <c:numRef>
              <c:f>Graficos!$I$2:$I$4</c:f>
              <c:numCache>
                <c:formatCode>General</c:formatCode>
                <c:ptCount val="3"/>
                <c:pt idx="0">
                  <c:v>5.6402222222222216</c:v>
                </c:pt>
                <c:pt idx="1">
                  <c:v>12.703687499999996</c:v>
                </c:pt>
                <c:pt idx="2">
                  <c:v>14.332107142857144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E-49F1-AF40-68C96F969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775552"/>
        <c:axId val="225096832"/>
      </c:barChart>
      <c:catAx>
        <c:axId val="22477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25096832"/>
        <c:crosses val="autoZero"/>
        <c:auto val="1"/>
        <c:lblAlgn val="ctr"/>
        <c:lblOffset val="100"/>
        <c:noMultiLvlLbl val="0"/>
      </c:catAx>
      <c:valAx>
        <c:axId val="225096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2477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UY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781672277691565"/>
          <c:y val="8.695652173913043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PM length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Graficos!$C$2:$C$4</c:f>
                <c:numCache>
                  <c:formatCode>General</c:formatCode>
                  <c:ptCount val="3"/>
                  <c:pt idx="0">
                    <c:v>28.564909577011729</c:v>
                  </c:pt>
                  <c:pt idx="1">
                    <c:v>10.606707729410726</c:v>
                  </c:pt>
                  <c:pt idx="2">
                    <c:v>17.873934802760505</c:v>
                  </c:pt>
                </c:numCache>
              </c:numRef>
            </c:plus>
            <c:minus>
              <c:numRef>
                <c:f>Graficos!$C$2:$C$4</c:f>
                <c:numCache>
                  <c:formatCode>General</c:formatCode>
                  <c:ptCount val="3"/>
                  <c:pt idx="0">
                    <c:v>28.564909577011729</c:v>
                  </c:pt>
                  <c:pt idx="1">
                    <c:v>10.606707729410726</c:v>
                  </c:pt>
                  <c:pt idx="2">
                    <c:v>17.873934802760505</c:v>
                  </c:pt>
                </c:numCache>
              </c:numRef>
            </c:minus>
          </c:errBars>
          <c:cat>
            <c:strRef>
              <c:f>Graficos!$A$2:$A$4</c:f>
              <c:strCache>
                <c:ptCount val="3"/>
                <c:pt idx="0">
                  <c:v>Col-0</c:v>
                </c:pt>
                <c:pt idx="1">
                  <c:v>ttl1</c:v>
                </c:pt>
                <c:pt idx="2">
                  <c:v>ttl1,3,4</c:v>
                </c:pt>
              </c:strCache>
            </c:strRef>
          </c:cat>
          <c:val>
            <c:numRef>
              <c:f>Graficos!$B$2:$B$4</c:f>
              <c:numCache>
                <c:formatCode>General</c:formatCode>
                <c:ptCount val="3"/>
                <c:pt idx="0">
                  <c:v>111.80500000000001</c:v>
                </c:pt>
                <c:pt idx="1">
                  <c:v>70.813500000000005</c:v>
                </c:pt>
                <c:pt idx="2">
                  <c:v>65.49666666666667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48-48DA-91DE-7CC9A5239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664960"/>
        <c:axId val="243462144"/>
      </c:barChart>
      <c:catAx>
        <c:axId val="24266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3462144"/>
        <c:crosses val="autoZero"/>
        <c:auto val="1"/>
        <c:lblAlgn val="ctr"/>
        <c:lblOffset val="100"/>
        <c:noMultiLvlLbl val="0"/>
      </c:catAx>
      <c:valAx>
        <c:axId val="24346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26649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404579862299821"/>
          <c:y val="0.1330956874152712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Graficos!$F$1</c:f>
              <c:strCache>
                <c:ptCount val="1"/>
                <c:pt idx="0">
                  <c:v>cell length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Graficos!$L$2:$L$4</c:f>
                <c:numCache>
                  <c:formatCode>General</c:formatCode>
                  <c:ptCount val="3"/>
                  <c:pt idx="0">
                    <c:v>1.1020833820749498</c:v>
                  </c:pt>
                  <c:pt idx="1">
                    <c:v>1.0262564020057487</c:v>
                  </c:pt>
                  <c:pt idx="2">
                    <c:v>1.686697073626982</c:v>
                  </c:pt>
                </c:numCache>
              </c:numRef>
            </c:plus>
            <c:minus>
              <c:numRef>
                <c:f>Graficos!$L$2:$L$4</c:f>
                <c:numCache>
                  <c:formatCode>General</c:formatCode>
                  <c:ptCount val="3"/>
                  <c:pt idx="0">
                    <c:v>1.1020833820749498</c:v>
                  </c:pt>
                  <c:pt idx="1">
                    <c:v>1.0262564020057487</c:v>
                  </c:pt>
                  <c:pt idx="2">
                    <c:v>1.686697073626982</c:v>
                  </c:pt>
                </c:numCache>
              </c:numRef>
            </c:minus>
          </c:errBars>
          <c:cat>
            <c:strRef>
              <c:f>Graficos!$E$2:$E$4</c:f>
              <c:strCache>
                <c:ptCount val="3"/>
                <c:pt idx="0">
                  <c:v>Col-0</c:v>
                </c:pt>
                <c:pt idx="1">
                  <c:v>ttl1</c:v>
                </c:pt>
                <c:pt idx="2">
                  <c:v>ttl1,3,4</c:v>
                </c:pt>
              </c:strCache>
            </c:strRef>
          </c:cat>
          <c:val>
            <c:numRef>
              <c:f>Graficos!$F$2:$F$4</c:f>
              <c:numCache>
                <c:formatCode>General</c:formatCode>
                <c:ptCount val="3"/>
                <c:pt idx="0">
                  <c:v>6.5976111111111111</c:v>
                </c:pt>
                <c:pt idx="1">
                  <c:v>5.8231860465116281</c:v>
                </c:pt>
                <c:pt idx="2">
                  <c:v>7.0552727272727278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4B-43B4-8422-C38AE28E8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636288"/>
        <c:axId val="242637824"/>
      </c:barChart>
      <c:catAx>
        <c:axId val="242636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2637824"/>
        <c:crosses val="autoZero"/>
        <c:auto val="1"/>
        <c:lblAlgn val="ctr"/>
        <c:lblOffset val="100"/>
        <c:noMultiLvlLbl val="0"/>
      </c:catAx>
      <c:valAx>
        <c:axId val="242637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2636288"/>
        <c:crosses val="autoZero"/>
        <c:crossBetween val="between"/>
      </c:valAx>
    </c:plotArea>
    <c:legend>
      <c:legendPos val="r"/>
      <c:overlay val="0"/>
      <c:spPr>
        <a:noFill/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378012624689448"/>
          <c:y val="7.687686233442343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Graficos!$I$1</c:f>
              <c:strCache>
                <c:ptCount val="1"/>
                <c:pt idx="0">
                  <c:v>cell width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Graficos!$M$2:$M$4</c:f>
                <c:numCache>
                  <c:formatCode>General</c:formatCode>
                  <c:ptCount val="3"/>
                  <c:pt idx="0">
                    <c:v>1.0827067675250068</c:v>
                  </c:pt>
                  <c:pt idx="1">
                    <c:v>4.141417324233041</c:v>
                  </c:pt>
                  <c:pt idx="2">
                    <c:v>5.7469529597368831</c:v>
                  </c:pt>
                </c:numCache>
              </c:numRef>
            </c:plus>
            <c:minus>
              <c:numRef>
                <c:f>Graficos!$M$2:$M$4</c:f>
                <c:numCache>
                  <c:formatCode>General</c:formatCode>
                  <c:ptCount val="3"/>
                  <c:pt idx="0">
                    <c:v>1.0827067675250068</c:v>
                  </c:pt>
                  <c:pt idx="1">
                    <c:v>4.141417324233041</c:v>
                  </c:pt>
                  <c:pt idx="2">
                    <c:v>5.7469529597368831</c:v>
                  </c:pt>
                </c:numCache>
              </c:numRef>
            </c:minus>
          </c:errBars>
          <c:cat>
            <c:strRef>
              <c:f>Graficos!$H$2:$H$4</c:f>
              <c:strCache>
                <c:ptCount val="3"/>
                <c:pt idx="0">
                  <c:v>Col-0</c:v>
                </c:pt>
                <c:pt idx="1">
                  <c:v>ttl1</c:v>
                </c:pt>
                <c:pt idx="2">
                  <c:v>ttl1,3,4</c:v>
                </c:pt>
              </c:strCache>
            </c:strRef>
          </c:cat>
          <c:val>
            <c:numRef>
              <c:f>Graficos!$I$2:$I$4</c:f>
              <c:numCache>
                <c:formatCode>General</c:formatCode>
                <c:ptCount val="3"/>
                <c:pt idx="0">
                  <c:v>5.6402222222222216</c:v>
                </c:pt>
                <c:pt idx="1">
                  <c:v>12.703687499999996</c:v>
                </c:pt>
                <c:pt idx="2">
                  <c:v>14.332107142857144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3-4D45-9C1B-CE6EE9796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146752"/>
        <c:axId val="243148288"/>
      </c:barChart>
      <c:catAx>
        <c:axId val="24314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3148288"/>
        <c:crosses val="autoZero"/>
        <c:auto val="1"/>
        <c:lblAlgn val="ctr"/>
        <c:lblOffset val="100"/>
        <c:noMultiLvlLbl val="0"/>
      </c:catAx>
      <c:valAx>
        <c:axId val="24314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3146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6781367870327"/>
          <c:y val="2.9982714272821172E-2"/>
          <c:w val="0.7660115923009623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v>CESA 1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'CESA 1'!$C$8:$C$11</c:f>
                <c:numCache>
                  <c:formatCode>General</c:formatCode>
                  <c:ptCount val="4"/>
                  <c:pt idx="1">
                    <c:v>0.14162615589499231</c:v>
                  </c:pt>
                  <c:pt idx="2">
                    <c:v>8.2470540577830084E-2</c:v>
                  </c:pt>
                  <c:pt idx="3">
                    <c:v>0.1095611787750181</c:v>
                  </c:pt>
                </c:numCache>
              </c:numRef>
            </c:plus>
            <c:minus>
              <c:numRef>
                <c:f>'CESA 1'!$C$8:$C$11</c:f>
                <c:numCache>
                  <c:formatCode>General</c:formatCode>
                  <c:ptCount val="4"/>
                  <c:pt idx="1">
                    <c:v>0.14162615589499231</c:v>
                  </c:pt>
                  <c:pt idx="2">
                    <c:v>8.2470540577830084E-2</c:v>
                  </c:pt>
                  <c:pt idx="3">
                    <c:v>0.1095611787750181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'CESA 1'!$A$8:$A$11</c:f>
              <c:strCache>
                <c:ptCount val="4"/>
                <c:pt idx="0">
                  <c:v>Col-0 RC</c:v>
                </c:pt>
                <c:pt idx="1">
                  <c:v>ttl1 RC</c:v>
                </c:pt>
                <c:pt idx="2">
                  <c:v>prc1-1 RC</c:v>
                </c:pt>
                <c:pt idx="3">
                  <c:v>ttl1xprc1-1 RC</c:v>
                </c:pt>
              </c:strCache>
            </c:strRef>
          </c:cat>
          <c:val>
            <c:numRef>
              <c:f>'CESA 1'!$B$8:$B$11</c:f>
              <c:numCache>
                <c:formatCode>General</c:formatCode>
                <c:ptCount val="4"/>
                <c:pt idx="0">
                  <c:v>1</c:v>
                </c:pt>
                <c:pt idx="1">
                  <c:v>0.42171696932345748</c:v>
                </c:pt>
                <c:pt idx="2">
                  <c:v>0.52100041568158184</c:v>
                </c:pt>
                <c:pt idx="3">
                  <c:v>0.56814842985802194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6-4E9B-A34D-66D6B1C04E6A}"/>
            </c:ext>
          </c:extLst>
        </c:ser>
        <c:ser>
          <c:idx val="1"/>
          <c:order val="1"/>
          <c:tx>
            <c:v>CESA 3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'CESA 1'!$C$23:$C$26</c:f>
                <c:numCache>
                  <c:formatCode>General</c:formatCode>
                  <c:ptCount val="4"/>
                  <c:pt idx="1">
                    <c:v>2.9264717593187373E-2</c:v>
                  </c:pt>
                  <c:pt idx="2">
                    <c:v>1.4349833195384304E-2</c:v>
                  </c:pt>
                  <c:pt idx="3">
                    <c:v>1.757613191294197E-2</c:v>
                  </c:pt>
                </c:numCache>
              </c:numRef>
            </c:plus>
            <c:minus>
              <c:numRef>
                <c:f>'CESA 1'!$C$23:$C$26</c:f>
                <c:numCache>
                  <c:formatCode>General</c:formatCode>
                  <c:ptCount val="4"/>
                  <c:pt idx="1">
                    <c:v>2.9264717593187373E-2</c:v>
                  </c:pt>
                  <c:pt idx="2">
                    <c:v>1.4349833195384304E-2</c:v>
                  </c:pt>
                  <c:pt idx="3">
                    <c:v>1.757613191294197E-2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'CESA 1'!$B$23:$B$26</c:f>
              <c:numCache>
                <c:formatCode>General</c:formatCode>
                <c:ptCount val="4"/>
                <c:pt idx="0">
                  <c:v>1</c:v>
                </c:pt>
                <c:pt idx="1">
                  <c:v>0.45487420234002318</c:v>
                </c:pt>
                <c:pt idx="2">
                  <c:v>8.6859762690287196E-2</c:v>
                </c:pt>
                <c:pt idx="3">
                  <c:v>7.2663691801566135E-2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66-4E9B-A34D-66D6B1C04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904256"/>
        <c:axId val="274908960"/>
      </c:barChart>
      <c:catAx>
        <c:axId val="27490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74908960"/>
        <c:crosses val="autoZero"/>
        <c:auto val="1"/>
        <c:lblAlgn val="ctr"/>
        <c:lblOffset val="100"/>
        <c:noMultiLvlLbl val="0"/>
      </c:catAx>
      <c:valAx>
        <c:axId val="27490896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UY"/>
                  <a:t>Expresión relativa</a:t>
                </a:r>
              </a:p>
            </c:rich>
          </c:tx>
          <c:layout>
            <c:manualLayout>
              <c:xMode val="edge"/>
              <c:yMode val="edge"/>
              <c:x val="3.0892387150871368E-2"/>
              <c:y val="0.294769908043441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7490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</c:legendEntry>
      <c:layout>
        <c:manualLayout>
          <c:xMode val="edge"/>
          <c:yMode val="edge"/>
          <c:x val="0.8777176290463693"/>
          <c:y val="0.42650408282298047"/>
          <c:w val="0.11455206454274162"/>
          <c:h val="0.15282757105964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0.56179</cdr:x>
      <cdr:y>0.30554</cdr:y>
    </cdr:from>
    <cdr:to>
      <cdr:x>0.6138</cdr:x>
      <cdr:y>0.41444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759405F-9CB1-AEA2-9FDE-D66D327D88A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754972" y="975000"/>
          <a:ext cx="255055" cy="3475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0.75039</cdr:x>
      <cdr:y>0.24262</cdr:y>
    </cdr:from>
    <cdr:to>
      <cdr:x>0.80239</cdr:x>
      <cdr:y>0.35152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CCA5AF1F-CDD1-E464-A53E-DCEA9A51ABC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79890" y="774229"/>
          <a:ext cx="255005" cy="3475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0.36808</cdr:x>
      <cdr:y>0.32779</cdr:y>
    </cdr:from>
    <cdr:to>
      <cdr:x>0.42008</cdr:x>
      <cdr:y>0.43668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A3A63B99-E08C-8603-FB52-35B080331E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05060" y="1046016"/>
          <a:ext cx="255007" cy="34747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0.6135</cdr:x>
      <cdr:y>0.72665</cdr:y>
    </cdr:from>
    <cdr:to>
      <cdr:x>0.6655</cdr:x>
      <cdr:y>0.83555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D9B052D2-C2A1-301B-085B-EAEC97832C6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008591" y="2318791"/>
          <a:ext cx="255005" cy="34750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0.80898</cdr:x>
      <cdr:y>0.73617</cdr:y>
    </cdr:from>
    <cdr:to>
      <cdr:x>0.86098</cdr:x>
      <cdr:y>0.84507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6E691A74-E27F-9915-2B4D-5B5882CE37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967205" y="2349162"/>
          <a:ext cx="255006" cy="34750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C8DD7-3971-497C-9012-9F61EE540EF1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FB196-FA6B-4CE0-B323-00974445B1AB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9209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cell.org/content/28/8/1769.full#ref-117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plantcell.org/content/28/8/1769.full#ref-6" TargetMode="External"/><Relationship Id="rId4" Type="http://schemas.openxmlformats.org/officeDocument/2006/relationships/hyperlink" Target="http://www.plantcell.org/content/28/8/1769.full#ref-42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FB196-FA6B-4CE0-B323-00974445B1AB}" type="slidenum">
              <a:rPr lang="es-UY" smtClean="0"/>
              <a:t>3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0685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Kabel Ult BT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Kabel Ult BT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Kabel Ult BT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Kabel Ult BT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Kabel Ult B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Kabel Ult B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Kabel Ult B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Kabel Ult B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Kabel Ult BT"/>
              </a:defRPr>
            </a:lvl9pPr>
          </a:lstStyle>
          <a:p>
            <a:pPr eaLnBrk="1" hangingPunct="1"/>
            <a:fld id="{491E6A31-2183-4F4B-8000-AEE4F8301FC0}" type="slidenum">
              <a:rPr lang="es-ES" altLang="en-US" sz="1200" smtClean="0"/>
              <a:pPr eaLnBrk="1" hangingPunct="1"/>
              <a:t>4</a:t>
            </a:fld>
            <a:endParaRPr lang="es-E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noProof="0" dirty="0"/>
              <a:t>Mutation is the</a:t>
            </a:r>
            <a:r>
              <a:rPr lang="en-US" altLang="en-US" baseline="0" noProof="0" dirty="0"/>
              <a:t> enzyme of the </a:t>
            </a:r>
            <a:r>
              <a:rPr lang="en-US" altLang="en-US" baseline="0" noProof="0" dirty="0" err="1"/>
              <a:t>melavonate</a:t>
            </a:r>
            <a:r>
              <a:rPr lang="en-US" altLang="en-US" baseline="0" noProof="0" dirty="0"/>
              <a:t> route affecting the initial steps of steroids biosynthetic pathway, interestingly the plants have residual activity of the enzyme avoiding lethal phenotype previously observed in the null mutants of this enzyme.</a:t>
            </a:r>
            <a:endParaRPr lang="en-US" altLang="en-US" noProof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/>
              <a:t>Time and </a:t>
            </a:r>
            <a:r>
              <a:rPr lang="es-UY" dirty="0" err="1"/>
              <a:t>intensity</a:t>
            </a:r>
            <a:r>
              <a:rPr lang="es-UY" baseline="0" dirty="0"/>
              <a:t> of </a:t>
            </a:r>
            <a:r>
              <a:rPr lang="es-UY" baseline="0" dirty="0" err="1"/>
              <a:t>fluoresence</a:t>
            </a:r>
            <a:r>
              <a:rPr lang="es-UY" baseline="0" dirty="0"/>
              <a:t> of </a:t>
            </a:r>
            <a:r>
              <a:rPr lang="es-UY" baseline="0" dirty="0" err="1"/>
              <a:t>probe</a:t>
            </a:r>
            <a:r>
              <a:rPr lang="es-UY" baseline="0" dirty="0"/>
              <a:t> </a:t>
            </a:r>
            <a:r>
              <a:rPr lang="es-UY" baseline="0" dirty="0" err="1"/>
              <a:t>was</a:t>
            </a:r>
            <a:r>
              <a:rPr lang="es-UY" baseline="0" dirty="0"/>
              <a:t> </a:t>
            </a:r>
            <a:r>
              <a:rPr lang="es-UY" baseline="0" dirty="0" err="1"/>
              <a:t>analysed</a:t>
            </a:r>
            <a:r>
              <a:rPr lang="es-UY" baseline="0" dirty="0"/>
              <a:t> pixel </a:t>
            </a:r>
            <a:r>
              <a:rPr lang="es-UY" baseline="0" dirty="0" err="1"/>
              <a:t>by</a:t>
            </a:r>
            <a:r>
              <a:rPr lang="es-UY" baseline="0" dirty="0"/>
              <a:t> pixel and use a </a:t>
            </a:r>
            <a:r>
              <a:rPr lang="es-UY" baseline="0" dirty="0" err="1"/>
              <a:t>fourier</a:t>
            </a:r>
            <a:r>
              <a:rPr lang="es-UY" baseline="0" dirty="0"/>
              <a:t> </a:t>
            </a:r>
            <a:r>
              <a:rPr lang="es-UY" baseline="0" dirty="0" err="1"/>
              <a:t>transformation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FB196-FA6B-4CE0-B323-00974445B1AB}" type="slidenum">
              <a:rPr lang="es-UY" smtClean="0"/>
              <a:t>6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9907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FB196-FA6B-4CE0-B323-00974445B1AB}" type="slidenum">
              <a:rPr lang="es-UY" smtClean="0"/>
              <a:t>9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4545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COBRA facilitates cellulose crystallization from the emerging β1-4-glucan chains by acting as a "polysaccharide chaperone."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72AD-ED4B-4DCF-8946-4824B2CF8B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61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72AD-ED4B-4DCF-8946-4824B2CF8B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4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72AD-ED4B-4DCF-8946-4824B2CF8B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 acts in the QC to control, at the same time, stem cell activity and the differentiation of their progeny by cell-autonomously preventing expression of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cytokinin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response regulator ARR1 in the QC, and non-cell-autonomously controlling ARR1 expression in the TZ via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auxin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Ah3 mutant enlarged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meristem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longer roots…delayed differentiation</a:t>
            </a:r>
          </a:p>
          <a:p>
            <a:r>
              <a:rPr lang="es-MX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SCR gene results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meristem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consumption and arrested root growth a few days after germination (Figure 1B), due to defective QC and stem cell activities</a:t>
            </a:r>
            <a:endParaRPr lang="es-MX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important to note that the ahk3-3;scr-1 double mutant still displays an undivided ground tissue layer (Figure 1F) (Di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Laurenzio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1996) and a lack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protoxylem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cells characteristic of the scr-1 mutant (Figure S1B)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Carlsbecker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2010), suggesting that its role in stem cell regulation is independent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its developmental role in these tissues.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conclusion, we propose a model in which the SCN organizer not only controls division of the surrounding stem cells (van den Berg et al., 1997) but also regulates the differentiation of the transit-amplifying cells in the TZ. QC activity depends on SCR 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(Sabatini et al., 2003), </a:t>
            </a:r>
            <a:r>
              <a:rPr lang="es-MX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suppresses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ARR1, </a:t>
            </a:r>
            <a:r>
              <a:rPr lang="es-MX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titrating</a:t>
            </a:r>
            <a:r>
              <a:rPr lang="es-MX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auxin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production via the ASB1 gene.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Auxin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produced in the QC not only controls stem cell division activity by an as-yet-unknown mechanism but at the same time acts as a long-distance signal to fine-tune the level of ARR1 transcription in the TZ, thus controlling the rate of differentiation. In this way, a single gene, SCR, regulates the spatial coordination between stem cell division and differentiation, ensuring coherent root growth.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3BB68-5E35-429F-B20F-2DEA876EC697}" type="slidenum">
              <a:rPr lang="es-MX" smtClean="0"/>
              <a:pPr/>
              <a:t>25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Las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crecimiento</a:t>
            </a:r>
            <a:r>
              <a:rPr lang="en-US" dirty="0"/>
              <a:t> se </a:t>
            </a:r>
            <a:r>
              <a:rPr lang="en-US" dirty="0" err="1"/>
              <a:t>caracterizan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presión</a:t>
            </a:r>
            <a:r>
              <a:rPr lang="en-US" dirty="0"/>
              <a:t> de </a:t>
            </a:r>
            <a:r>
              <a:rPr lang="en-US" dirty="0" err="1"/>
              <a:t>turgencia</a:t>
            </a:r>
            <a:r>
              <a:rPr lang="en-US" dirty="0"/>
              <a:t> de entre 0.3 a 1 MPa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dirty="0"/>
              <a:t>El modulo elástico de células</a:t>
            </a:r>
            <a:r>
              <a:rPr lang="es-UY" baseline="0" dirty="0"/>
              <a:t> en crecimiento ha sido reportado en el entorno de 0.1 a 1 </a:t>
            </a:r>
            <a:r>
              <a:rPr lang="es-UY" baseline="0" dirty="0" err="1"/>
              <a:t>Mpa</a:t>
            </a:r>
            <a:endParaRPr lang="es-UY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individual-cell level, growth is regulated by turgor pressure and the rate of cell wall loosening. The growth rate of a root drops immediately after transfer to hyper-osmotic media largely due to the escape of water from the cell and the reduction in turgor pressure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Shabala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and Lew, 2002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Geng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et al., 2013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Interestingly, while turgor pressure can be restored rapidly through an increase in the concentration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osmolytes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cell, a process termed osmotic adjustment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Beauzamy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et al., 2014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growth rate generally recovers at a much slower pace. Depending on the strength of the applied stress, cells in the elongation zone may enter a quiescent stage before their growth rate is recovered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Geng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et al., 2013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72AD-ED4B-4DCF-8946-4824B2CF8B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7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7265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5742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0200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53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6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3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5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1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0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86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8784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3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9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7331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94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9353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9323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6284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8887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9368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D7BB-E02A-45C4-9059-7C791581F36C}" type="datetimeFigureOut">
              <a:rPr lang="es-UY" smtClean="0"/>
              <a:t>13/12/2023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F4F8-2204-47F0-A900-03D792609E0C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51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85AC-219C-4B77-87E9-2A75FFD2EDE1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1008-6A43-494C-9932-229E0D8B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4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chart" Target="../charts/char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chart" Target="../charts/chart2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CuadroTexto"/>
          <p:cNvSpPr txBox="1">
            <a:spLocks noChangeArrowheads="1"/>
          </p:cNvSpPr>
          <p:nvPr/>
        </p:nvSpPr>
        <p:spPr bwMode="auto">
          <a:xfrm>
            <a:off x="838195" y="2208074"/>
            <a:ext cx="7964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UY" altLang="en-US" sz="3600" dirty="0" err="1">
                <a:latin typeface="Abadi" panose="020B0604020104020204" pitchFamily="34" charset="0"/>
              </a:rPr>
              <a:t>Advances</a:t>
            </a:r>
            <a:r>
              <a:rPr lang="es-UY" altLang="en-US" sz="3600" dirty="0">
                <a:latin typeface="Abadi" panose="020B0604020104020204" pitchFamily="34" charset="0"/>
              </a:rPr>
              <a:t> in </a:t>
            </a:r>
            <a:r>
              <a:rPr lang="es-UY" altLang="en-US" sz="3600" dirty="0" err="1">
                <a:latin typeface="Abadi" panose="020B0604020104020204" pitchFamily="34" charset="0"/>
              </a:rPr>
              <a:t>understanding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of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root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growth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under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hydric</a:t>
            </a:r>
            <a:r>
              <a:rPr lang="es-UY" altLang="en-US" sz="3600" dirty="0">
                <a:latin typeface="Abadi" panose="020B0604020104020204" pitchFamily="34" charset="0"/>
              </a:rPr>
              <a:t> </a:t>
            </a:r>
            <a:r>
              <a:rPr lang="es-UY" altLang="en-US" sz="3600" dirty="0" err="1">
                <a:latin typeface="Abadi" panose="020B0604020104020204" pitchFamily="34" charset="0"/>
              </a:rPr>
              <a:t>deficiency</a:t>
            </a:r>
            <a:endParaRPr lang="en-US" altLang="en-US" sz="3600" dirty="0">
              <a:latin typeface="Abadi" panose="020B0604020104020204" pitchFamily="34" charset="0"/>
            </a:endParaRPr>
          </a:p>
        </p:txBody>
      </p:sp>
      <p:pic>
        <p:nvPicPr>
          <p:cNvPr id="4" name="Picture 3" descr="C:\Users\Santi\Others\Logo Grupo Agro Udel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1165"/>
            <a:ext cx="1908343" cy="166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Hexágono"/>
          <p:cNvSpPr/>
          <p:nvPr/>
        </p:nvSpPr>
        <p:spPr>
          <a:xfrm>
            <a:off x="457200" y="36576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3" name="32 Hexágono"/>
          <p:cNvSpPr/>
          <p:nvPr/>
        </p:nvSpPr>
        <p:spPr>
          <a:xfrm>
            <a:off x="228600" y="49530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5" name="34 Rectángulo"/>
          <p:cNvSpPr/>
          <p:nvPr/>
        </p:nvSpPr>
        <p:spPr>
          <a:xfrm rot="16200000">
            <a:off x="-3238498" y="3238498"/>
            <a:ext cx="6858001" cy="381003"/>
          </a:xfrm>
          <a:prstGeom prst="rect">
            <a:avLst/>
          </a:prstGeom>
          <a:gradFill flip="none" rotWithShape="1">
            <a:gsLst>
              <a:gs pos="40000">
                <a:srgbClr val="92D050"/>
              </a:gs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144000" rtlCol="0" anchor="ctr"/>
          <a:lstStyle/>
          <a:p>
            <a:pPr algn="ctr"/>
            <a:endParaRPr lang="es-UY" sz="14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85344" y="4265474"/>
            <a:ext cx="43733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latin typeface="Abadi" panose="020B0604020104020204" pitchFamily="34" charset="0"/>
              </a:rPr>
              <a:t>Omar </a:t>
            </a:r>
            <a:r>
              <a:rPr lang="es-ES" sz="2000" dirty="0" err="1">
                <a:latin typeface="Abadi" panose="020B0604020104020204" pitchFamily="34" charset="0"/>
              </a:rPr>
              <a:t>Borsani</a:t>
            </a:r>
            <a:endParaRPr lang="es-ES" sz="2000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Laboratorio de Bioquímica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Depto. Biología Vegetal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Facultad de Agronomía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Universidad de la República-URUGUAY</a:t>
            </a:r>
          </a:p>
        </p:txBody>
      </p:sp>
      <p:sp>
        <p:nvSpPr>
          <p:cNvPr id="6" name="5 Hexágono"/>
          <p:cNvSpPr/>
          <p:nvPr/>
        </p:nvSpPr>
        <p:spPr>
          <a:xfrm>
            <a:off x="151760" y="3810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7" name="6 Hexágono"/>
          <p:cNvSpPr/>
          <p:nvPr/>
        </p:nvSpPr>
        <p:spPr>
          <a:xfrm>
            <a:off x="685160" y="3810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8" name="7 Hexágono"/>
          <p:cNvSpPr/>
          <p:nvPr/>
        </p:nvSpPr>
        <p:spPr>
          <a:xfrm>
            <a:off x="418140" y="548768"/>
            <a:ext cx="304800" cy="304800"/>
          </a:xfrm>
          <a:prstGeom prst="hexagon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9" name="8 Hexágono"/>
          <p:cNvSpPr/>
          <p:nvPr/>
        </p:nvSpPr>
        <p:spPr>
          <a:xfrm>
            <a:off x="151760" y="731264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0" name="9 Hexágono"/>
          <p:cNvSpPr/>
          <p:nvPr/>
        </p:nvSpPr>
        <p:spPr>
          <a:xfrm>
            <a:off x="685160" y="731264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1" name="10 Hexágono"/>
          <p:cNvSpPr/>
          <p:nvPr/>
        </p:nvSpPr>
        <p:spPr>
          <a:xfrm>
            <a:off x="418140" y="899032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2" name="11 Hexágono"/>
          <p:cNvSpPr/>
          <p:nvPr/>
        </p:nvSpPr>
        <p:spPr>
          <a:xfrm>
            <a:off x="684520" y="106616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12 Hexágono"/>
          <p:cNvSpPr/>
          <p:nvPr/>
        </p:nvSpPr>
        <p:spPr>
          <a:xfrm>
            <a:off x="1217920" y="106616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4" name="13 Hexágono"/>
          <p:cNvSpPr/>
          <p:nvPr/>
        </p:nvSpPr>
        <p:spPr>
          <a:xfrm>
            <a:off x="950900" y="1233928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5" name="14 Hexágono"/>
          <p:cNvSpPr/>
          <p:nvPr/>
        </p:nvSpPr>
        <p:spPr>
          <a:xfrm>
            <a:off x="685800" y="731264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6" name="15 Hexágono"/>
          <p:cNvSpPr/>
          <p:nvPr/>
        </p:nvSpPr>
        <p:spPr>
          <a:xfrm>
            <a:off x="1219200" y="731264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7" name="16 Hexágono"/>
          <p:cNvSpPr/>
          <p:nvPr/>
        </p:nvSpPr>
        <p:spPr>
          <a:xfrm>
            <a:off x="952180" y="899032"/>
            <a:ext cx="304800" cy="304800"/>
          </a:xfrm>
          <a:prstGeom prst="hexagon">
            <a:avLst/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8" name="17 Hexágono"/>
          <p:cNvSpPr/>
          <p:nvPr/>
        </p:nvSpPr>
        <p:spPr>
          <a:xfrm>
            <a:off x="952180" y="556452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9" name="18 Hexágono"/>
          <p:cNvSpPr/>
          <p:nvPr/>
        </p:nvSpPr>
        <p:spPr>
          <a:xfrm>
            <a:off x="1218560" y="3810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0" name="19 Hexágono"/>
          <p:cNvSpPr/>
          <p:nvPr/>
        </p:nvSpPr>
        <p:spPr>
          <a:xfrm>
            <a:off x="152400" y="1073279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1" name="20 Hexágono"/>
          <p:cNvSpPr/>
          <p:nvPr/>
        </p:nvSpPr>
        <p:spPr>
          <a:xfrm>
            <a:off x="418780" y="1240407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2" name="21 Hexágono"/>
          <p:cNvSpPr/>
          <p:nvPr/>
        </p:nvSpPr>
        <p:spPr>
          <a:xfrm>
            <a:off x="685160" y="1408175"/>
            <a:ext cx="304800" cy="304800"/>
          </a:xfrm>
          <a:prstGeom prst="hexagon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3" name="22 Hexágono"/>
          <p:cNvSpPr/>
          <p:nvPr/>
        </p:nvSpPr>
        <p:spPr>
          <a:xfrm>
            <a:off x="151760" y="141854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4" name="23 Hexágono"/>
          <p:cNvSpPr/>
          <p:nvPr/>
        </p:nvSpPr>
        <p:spPr>
          <a:xfrm>
            <a:off x="419985" y="1578255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5" name="24 Hexágono"/>
          <p:cNvSpPr/>
          <p:nvPr/>
        </p:nvSpPr>
        <p:spPr>
          <a:xfrm>
            <a:off x="688210" y="17526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6" name="25 Hexágono"/>
          <p:cNvSpPr/>
          <p:nvPr/>
        </p:nvSpPr>
        <p:spPr>
          <a:xfrm>
            <a:off x="267590" y="1855768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7" name="26 Hexágono"/>
          <p:cNvSpPr/>
          <p:nvPr/>
        </p:nvSpPr>
        <p:spPr>
          <a:xfrm>
            <a:off x="689425" y="2093975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8" name="27 Hexágono"/>
          <p:cNvSpPr/>
          <p:nvPr/>
        </p:nvSpPr>
        <p:spPr>
          <a:xfrm>
            <a:off x="380360" y="259080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9" name="28 Hexágono"/>
          <p:cNvSpPr/>
          <p:nvPr/>
        </p:nvSpPr>
        <p:spPr>
          <a:xfrm>
            <a:off x="761360" y="3124200"/>
            <a:ext cx="304800" cy="304800"/>
          </a:xfrm>
          <a:prstGeom prst="hexagon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0" name="29 Hexágono"/>
          <p:cNvSpPr/>
          <p:nvPr/>
        </p:nvSpPr>
        <p:spPr>
          <a:xfrm>
            <a:off x="1066160" y="2438400"/>
            <a:ext cx="304800" cy="304800"/>
          </a:xfrm>
          <a:prstGeom prst="hexagon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1" name="30 Hexágono"/>
          <p:cNvSpPr/>
          <p:nvPr/>
        </p:nvSpPr>
        <p:spPr>
          <a:xfrm>
            <a:off x="797935" y="2623110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4" name="33 Hexágono"/>
          <p:cNvSpPr/>
          <p:nvPr/>
        </p:nvSpPr>
        <p:spPr>
          <a:xfrm>
            <a:off x="1211245" y="1411225"/>
            <a:ext cx="304800" cy="304800"/>
          </a:xfrm>
          <a:prstGeom prst="hexagon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5550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_Movie_2-lab_small (1)">
            <a:hlinkClick r:id="" action="ppaction://media"/>
            <a:extLst>
              <a:ext uri="{FF2B5EF4-FFF2-40B4-BE49-F238E27FC236}">
                <a16:creationId xmlns:a16="http://schemas.microsoft.com/office/drawing/2014/main" id="{69102D21-B946-1184-9600-E78C950BC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19481"/>
            <a:ext cx="6756400" cy="5013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41351"/>
            <a:ext cx="754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dirty="0"/>
              <a:t>Salt stress root growth recovery includes a quiescent state, root meristem deformation and new growth </a:t>
            </a:r>
            <a:r>
              <a:rPr lang="en-US" altLang="en-US" sz="2400" dirty="0" err="1"/>
              <a:t>homestasis</a:t>
            </a:r>
            <a:r>
              <a:rPr lang="en-US" altLang="en-US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224" y="6494440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UY" sz="1600" dirty="0" err="1"/>
              <a:t>Geng</a:t>
            </a:r>
            <a:r>
              <a:rPr lang="es-UY" sz="1600" dirty="0"/>
              <a:t> et al., 2013 </a:t>
            </a:r>
            <a:r>
              <a:rPr lang="es-UY" sz="1600" dirty="0" err="1"/>
              <a:t>Dinneny</a:t>
            </a:r>
            <a:r>
              <a:rPr lang="es-UY" sz="1600" dirty="0"/>
              <a:t> </a:t>
            </a:r>
            <a:r>
              <a:rPr lang="es-UY" sz="1600" dirty="0" err="1"/>
              <a:t>Group</a:t>
            </a:r>
            <a:endParaRPr lang="en-US" sz="1600" dirty="0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4648200" y="2814473"/>
            <a:ext cx="3810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5867400" y="2900548"/>
            <a:ext cx="3810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6832600" y="2875163"/>
            <a:ext cx="304800" cy="3358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2" descr="An external file that holds a picture, illustration, etc.&#10;Object name is pc_112896_f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671330"/>
            <a:ext cx="2362200" cy="11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 Imagen">
            <a:extLst>
              <a:ext uri="{FF2B5EF4-FFF2-40B4-BE49-F238E27FC236}">
                <a16:creationId xmlns:a16="http://schemas.microsoft.com/office/drawing/2014/main" id="{3206208B-4A39-C0BA-825A-24340AEEA6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28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6504" y="508094"/>
            <a:ext cx="84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Cell wall controls time and orientation of cells expansion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55" y="1337062"/>
            <a:ext cx="3291574" cy="1634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2291" y="2995751"/>
            <a:ext cx="15953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050" dirty="0"/>
              <a:t>Caño-Delgado et al., 2000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2866645" y="1080767"/>
            <a:ext cx="584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50" i="1" dirty="0"/>
              <a:t>cesa3</a:t>
            </a:r>
            <a:endParaRPr lang="en-US" sz="13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03435" y="1080767"/>
            <a:ext cx="550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50" dirty="0"/>
              <a:t>Col-0</a:t>
            </a:r>
            <a:endParaRPr lang="en-US" sz="1350" dirty="0"/>
          </a:p>
        </p:txBody>
      </p:sp>
      <p:pic>
        <p:nvPicPr>
          <p:cNvPr id="21" name="Picture 2" descr="http://www.frontiersin.org/files/Articles/23023/fpls-03-00089-HTML/image_m/fpls-03-00089-g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06"/>
          <a:stretch/>
        </p:blipFill>
        <p:spPr bwMode="auto">
          <a:xfrm>
            <a:off x="5105400" y="1626986"/>
            <a:ext cx="3782290" cy="28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46845" y="4547154"/>
            <a:ext cx="449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 Orientation of the cellulose </a:t>
            </a:r>
            <a:r>
              <a:rPr lang="en-US" b="1" dirty="0" err="1">
                <a:cs typeface="Arial" panose="020B0604020202020204" pitchFamily="34" charset="0"/>
              </a:rPr>
              <a:t>microfibrils</a:t>
            </a:r>
            <a:r>
              <a:rPr lang="en-US" b="1" dirty="0">
                <a:cs typeface="Arial" panose="020B0604020202020204" pitchFamily="34" charset="0"/>
              </a:rPr>
              <a:t> along developmental zones of the root.</a:t>
            </a:r>
            <a:endParaRPr lang="en-US" dirty="0">
              <a:cs typeface="Arial" panose="020B0604020202020204" pitchFamily="34" charset="0"/>
            </a:endParaRPr>
          </a:p>
          <a:p>
            <a:endParaRPr lang="es-MX" dirty="0"/>
          </a:p>
        </p:txBody>
      </p:sp>
      <p:sp>
        <p:nvSpPr>
          <p:cNvPr id="23" name="TextBox 22"/>
          <p:cNvSpPr txBox="1"/>
          <p:nvPr/>
        </p:nvSpPr>
        <p:spPr>
          <a:xfrm>
            <a:off x="7663190" y="5205009"/>
            <a:ext cx="12602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050" dirty="0"/>
              <a:t>Wallace et al., 2012</a:t>
            </a:r>
            <a:endParaRPr lang="en-US" sz="1050" dirty="0"/>
          </a:p>
        </p:txBody>
      </p:sp>
      <p:graphicFrame>
        <p:nvGraphicFramePr>
          <p:cNvPr id="15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701771"/>
              </p:ext>
            </p:extLst>
          </p:nvPr>
        </p:nvGraphicFramePr>
        <p:xfrm>
          <a:off x="676602" y="3847802"/>
          <a:ext cx="4283460" cy="262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3 Imagen">
            <a:extLst>
              <a:ext uri="{FF2B5EF4-FFF2-40B4-BE49-F238E27FC236}">
                <a16:creationId xmlns:a16="http://schemas.microsoft.com/office/drawing/2014/main" id="{7883410D-B5C9-CDAA-C5F4-D71A89EDF7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464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47800"/>
            <a:ext cx="4783281" cy="4451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8600" y="638465"/>
            <a:ext cx="913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UY" sz="2400" dirty="0" err="1"/>
              <a:t>Atomic</a:t>
            </a:r>
            <a:r>
              <a:rPr lang="es-UY" sz="2400" dirty="0"/>
              <a:t> </a:t>
            </a:r>
            <a:r>
              <a:rPr lang="es-UY" sz="2400" dirty="0" err="1"/>
              <a:t>force</a:t>
            </a:r>
            <a:r>
              <a:rPr lang="es-UY" sz="2400" dirty="0"/>
              <a:t> </a:t>
            </a:r>
            <a:r>
              <a:rPr lang="es-UY" sz="2400" dirty="0" err="1"/>
              <a:t>microscopy</a:t>
            </a:r>
            <a:r>
              <a:rPr lang="es-UY" sz="2400" dirty="0"/>
              <a:t>: </a:t>
            </a:r>
            <a:r>
              <a:rPr lang="es-UY" sz="2400" dirty="0" err="1"/>
              <a:t>physical</a:t>
            </a:r>
            <a:r>
              <a:rPr lang="es-UY" sz="2400" dirty="0"/>
              <a:t> </a:t>
            </a:r>
            <a:r>
              <a:rPr lang="es-UY" sz="2400" dirty="0" err="1"/>
              <a:t>propierties</a:t>
            </a:r>
            <a:r>
              <a:rPr lang="es-UY" sz="2400" dirty="0"/>
              <a:t> </a:t>
            </a:r>
            <a:r>
              <a:rPr lang="es-UY" sz="2400" dirty="0" err="1"/>
              <a:t>of</a:t>
            </a:r>
            <a:r>
              <a:rPr lang="es-UY" sz="2400" dirty="0"/>
              <a:t> </a:t>
            </a:r>
            <a:r>
              <a:rPr lang="es-UY" sz="2400" dirty="0" err="1"/>
              <a:t>cell</a:t>
            </a:r>
            <a:r>
              <a:rPr lang="es-UY" sz="2400" dirty="0"/>
              <a:t> </a:t>
            </a:r>
            <a:r>
              <a:rPr lang="es-UY" sz="2400" dirty="0" err="1"/>
              <a:t>wall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04800" y="6329148"/>
            <a:ext cx="7633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/>
              <a:t>We obtained 150 curves/seedling, we measure three seedlings per treatment. Three replicas of the experiment were done.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6138" y="1337387"/>
            <a:ext cx="2347117" cy="2457214"/>
            <a:chOff x="388776" y="1447972"/>
            <a:chExt cx="3129486" cy="3276285"/>
          </a:xfrm>
        </p:grpSpPr>
        <p:pic>
          <p:nvPicPr>
            <p:cNvPr id="4098" name="Picture 2" descr="http://www.brukerafmprobes.com/images/Product/tip/detailed/DNP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33" y="1447972"/>
              <a:ext cx="1781175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88776" y="3093041"/>
              <a:ext cx="3129486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UY" sz="1050" dirty="0" err="1"/>
                <a:t>Tip</a:t>
              </a:r>
              <a:r>
                <a:rPr lang="es-UY" sz="1050" dirty="0"/>
                <a:t>  </a:t>
              </a:r>
              <a:r>
                <a:rPr lang="es-UY" sz="1050" b="1" dirty="0"/>
                <a:t>DPN 10 </a:t>
              </a:r>
              <a:r>
                <a:rPr lang="es-UY" sz="1050" dirty="0"/>
                <a:t>(</a:t>
              </a:r>
              <a:r>
                <a:rPr lang="en-US" sz="1050" dirty="0"/>
                <a:t>Silicon Nitride)</a:t>
              </a:r>
              <a:endParaRPr lang="es-UY" sz="1050" dirty="0"/>
            </a:p>
            <a:p>
              <a:pPr algn="just"/>
              <a:r>
                <a:rPr lang="en-US" sz="1050" dirty="0"/>
                <a:t>Cantilever: Triangular</a:t>
              </a:r>
            </a:p>
            <a:p>
              <a:pPr algn="just"/>
              <a:r>
                <a:rPr lang="en-US" sz="1050" dirty="0"/>
                <a:t>Elastic constant of Cantilever: 0.35 N/m</a:t>
              </a:r>
            </a:p>
            <a:p>
              <a:pPr algn="just"/>
              <a:r>
                <a:rPr lang="en-US" sz="1050" dirty="0"/>
                <a:t>Length of Cantilever: 175 </a:t>
              </a:r>
              <a:r>
                <a:rPr lang="en-US" sz="1050" dirty="0" err="1"/>
                <a:t>micras</a:t>
              </a:r>
              <a:endParaRPr lang="en-US" sz="1050" dirty="0"/>
            </a:p>
            <a:p>
              <a:pPr algn="just"/>
              <a:r>
                <a:rPr lang="en-US" sz="1050" dirty="0"/>
                <a:t>Type of tip: Pyramidal</a:t>
              </a:r>
            </a:p>
            <a:p>
              <a:pPr algn="just"/>
              <a:r>
                <a:rPr lang="en-US" sz="1050" dirty="0"/>
                <a:t>Radius of the tip: 20 nm</a:t>
              </a:r>
            </a:p>
            <a:p>
              <a:pPr algn="just"/>
              <a:r>
                <a:rPr lang="es-UY" sz="1050" dirty="0" err="1"/>
                <a:t>Cantilever</a:t>
              </a:r>
              <a:r>
                <a:rPr lang="es-UY" sz="1050" dirty="0"/>
                <a:t> </a:t>
              </a:r>
              <a:r>
                <a:rPr lang="es-UY" sz="1050" dirty="0" err="1"/>
                <a:t>frecuency</a:t>
              </a:r>
              <a:r>
                <a:rPr lang="es-UY" sz="1050" dirty="0"/>
                <a:t> 1 Hz</a:t>
              </a:r>
              <a:endParaRPr lang="en-US" sz="105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4333" y="3886200"/>
            <a:ext cx="2607634" cy="2379718"/>
            <a:chOff x="3738623" y="1428187"/>
            <a:chExt cx="3476845" cy="3172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02" t="-593" b="1"/>
            <a:stretch/>
          </p:blipFill>
          <p:spPr>
            <a:xfrm>
              <a:off x="3849117" y="1447972"/>
              <a:ext cx="1953135" cy="21897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6" t="-1554"/>
            <a:stretch/>
          </p:blipFill>
          <p:spPr>
            <a:xfrm>
              <a:off x="5963926" y="1428187"/>
              <a:ext cx="996296" cy="21897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38623" y="3924037"/>
              <a:ext cx="34768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Measures were obtained in roots of living seedlings in fluid.</a:t>
              </a:r>
            </a:p>
          </p:txBody>
        </p:sp>
      </p:grpSp>
      <p:pic>
        <p:nvPicPr>
          <p:cNvPr id="11" name="3 Imagen">
            <a:extLst>
              <a:ext uri="{FF2B5EF4-FFF2-40B4-BE49-F238E27FC236}">
                <a16:creationId xmlns:a16="http://schemas.microsoft.com/office/drawing/2014/main" id="{05389AF7-2D03-0D1C-F711-A4BCB11960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35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478" y="757025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Cell wall physical analysis performed in root elongation zone on living cells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58"/>
          <a:stretch/>
        </p:blipFill>
        <p:spPr bwMode="auto">
          <a:xfrm>
            <a:off x="364443" y="1828800"/>
            <a:ext cx="6431904" cy="3599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2" b="12195"/>
          <a:stretch/>
        </p:blipFill>
        <p:spPr>
          <a:xfrm>
            <a:off x="6797010" y="1918369"/>
            <a:ext cx="1291020" cy="1758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2" b="12195"/>
          <a:stretch/>
        </p:blipFill>
        <p:spPr>
          <a:xfrm>
            <a:off x="6796347" y="3790951"/>
            <a:ext cx="1203463" cy="1684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8410" y="237620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Col-0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5596" y="4286631"/>
            <a:ext cx="85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/>
              <a:t>ttl1,3,4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B7C9DF-510F-DF4A-7D7B-AC1AC94C39EC}"/>
              </a:ext>
            </a:extLst>
          </p:cNvPr>
          <p:cNvSpPr/>
          <p:nvPr/>
        </p:nvSpPr>
        <p:spPr>
          <a:xfrm>
            <a:off x="3885010" y="2443701"/>
            <a:ext cx="1073426" cy="2671638"/>
          </a:xfrm>
          <a:custGeom>
            <a:avLst/>
            <a:gdLst>
              <a:gd name="connsiteX0" fmla="*/ 357809 w 1073426"/>
              <a:gd name="connsiteY0" fmla="*/ 7951 h 2671638"/>
              <a:gd name="connsiteX1" fmla="*/ 429370 w 1073426"/>
              <a:gd name="connsiteY1" fmla="*/ 15902 h 2671638"/>
              <a:gd name="connsiteX2" fmla="*/ 707666 w 1073426"/>
              <a:gd name="connsiteY2" fmla="*/ 0 h 2671638"/>
              <a:gd name="connsiteX3" fmla="*/ 842838 w 1073426"/>
              <a:gd name="connsiteY3" fmla="*/ 7951 h 2671638"/>
              <a:gd name="connsiteX4" fmla="*/ 914400 w 1073426"/>
              <a:gd name="connsiteY4" fmla="*/ 23854 h 2671638"/>
              <a:gd name="connsiteX5" fmla="*/ 954157 w 1073426"/>
              <a:gd name="connsiteY5" fmla="*/ 31805 h 2671638"/>
              <a:gd name="connsiteX6" fmla="*/ 1009816 w 1073426"/>
              <a:gd name="connsiteY6" fmla="*/ 79513 h 2671638"/>
              <a:gd name="connsiteX7" fmla="*/ 1017767 w 1073426"/>
              <a:gd name="connsiteY7" fmla="*/ 103367 h 2671638"/>
              <a:gd name="connsiteX8" fmla="*/ 1025718 w 1073426"/>
              <a:gd name="connsiteY8" fmla="*/ 143123 h 2671638"/>
              <a:gd name="connsiteX9" fmla="*/ 1033670 w 1073426"/>
              <a:gd name="connsiteY9" fmla="*/ 198782 h 2671638"/>
              <a:gd name="connsiteX10" fmla="*/ 1049572 w 1073426"/>
              <a:gd name="connsiteY10" fmla="*/ 230588 h 2671638"/>
              <a:gd name="connsiteX11" fmla="*/ 1057523 w 1073426"/>
              <a:gd name="connsiteY11" fmla="*/ 254442 h 2671638"/>
              <a:gd name="connsiteX12" fmla="*/ 1073426 w 1073426"/>
              <a:gd name="connsiteY12" fmla="*/ 341906 h 2671638"/>
              <a:gd name="connsiteX13" fmla="*/ 1065475 w 1073426"/>
              <a:gd name="connsiteY13" fmla="*/ 477078 h 2671638"/>
              <a:gd name="connsiteX14" fmla="*/ 1057523 w 1073426"/>
              <a:gd name="connsiteY14" fmla="*/ 508883 h 2671638"/>
              <a:gd name="connsiteX15" fmla="*/ 1041621 w 1073426"/>
              <a:gd name="connsiteY15" fmla="*/ 596348 h 2671638"/>
              <a:gd name="connsiteX16" fmla="*/ 1025718 w 1073426"/>
              <a:gd name="connsiteY16" fmla="*/ 866692 h 2671638"/>
              <a:gd name="connsiteX17" fmla="*/ 985962 w 1073426"/>
              <a:gd name="connsiteY17" fmla="*/ 1049572 h 2671638"/>
              <a:gd name="connsiteX18" fmla="*/ 978010 w 1073426"/>
              <a:gd name="connsiteY18" fmla="*/ 1105231 h 2671638"/>
              <a:gd name="connsiteX19" fmla="*/ 970059 w 1073426"/>
              <a:gd name="connsiteY19" fmla="*/ 1129085 h 2671638"/>
              <a:gd name="connsiteX20" fmla="*/ 978010 w 1073426"/>
              <a:gd name="connsiteY20" fmla="*/ 1192696 h 2671638"/>
              <a:gd name="connsiteX21" fmla="*/ 985962 w 1073426"/>
              <a:gd name="connsiteY21" fmla="*/ 1280160 h 2671638"/>
              <a:gd name="connsiteX22" fmla="*/ 1001864 w 1073426"/>
              <a:gd name="connsiteY22" fmla="*/ 1359673 h 2671638"/>
              <a:gd name="connsiteX23" fmla="*/ 1009816 w 1073426"/>
              <a:gd name="connsiteY23" fmla="*/ 1582309 h 2671638"/>
              <a:gd name="connsiteX24" fmla="*/ 1017767 w 1073426"/>
              <a:gd name="connsiteY24" fmla="*/ 1645920 h 2671638"/>
              <a:gd name="connsiteX25" fmla="*/ 1009816 w 1073426"/>
              <a:gd name="connsiteY25" fmla="*/ 2266122 h 2671638"/>
              <a:gd name="connsiteX26" fmla="*/ 993913 w 1073426"/>
              <a:gd name="connsiteY26" fmla="*/ 2329732 h 2671638"/>
              <a:gd name="connsiteX27" fmla="*/ 985962 w 1073426"/>
              <a:gd name="connsiteY27" fmla="*/ 2504661 h 2671638"/>
              <a:gd name="connsiteX28" fmla="*/ 962108 w 1073426"/>
              <a:gd name="connsiteY28" fmla="*/ 2552369 h 2671638"/>
              <a:gd name="connsiteX29" fmla="*/ 938254 w 1073426"/>
              <a:gd name="connsiteY29" fmla="*/ 2584174 h 2671638"/>
              <a:gd name="connsiteX30" fmla="*/ 922351 w 1073426"/>
              <a:gd name="connsiteY30" fmla="*/ 2608028 h 2671638"/>
              <a:gd name="connsiteX31" fmla="*/ 882595 w 1073426"/>
              <a:gd name="connsiteY31" fmla="*/ 2671638 h 2671638"/>
              <a:gd name="connsiteX32" fmla="*/ 795130 w 1073426"/>
              <a:gd name="connsiteY32" fmla="*/ 2655736 h 2671638"/>
              <a:gd name="connsiteX33" fmla="*/ 755374 w 1073426"/>
              <a:gd name="connsiteY33" fmla="*/ 2639833 h 2671638"/>
              <a:gd name="connsiteX34" fmla="*/ 349857 w 1073426"/>
              <a:gd name="connsiteY34" fmla="*/ 2623930 h 2671638"/>
              <a:gd name="connsiteX35" fmla="*/ 294198 w 1073426"/>
              <a:gd name="connsiteY35" fmla="*/ 2615979 h 2671638"/>
              <a:gd name="connsiteX36" fmla="*/ 270344 w 1073426"/>
              <a:gd name="connsiteY36" fmla="*/ 2600076 h 2671638"/>
              <a:gd name="connsiteX37" fmla="*/ 238539 w 1073426"/>
              <a:gd name="connsiteY37" fmla="*/ 2584174 h 2671638"/>
              <a:gd name="connsiteX38" fmla="*/ 143123 w 1073426"/>
              <a:gd name="connsiteY38" fmla="*/ 2544417 h 2671638"/>
              <a:gd name="connsiteX39" fmla="*/ 87464 w 1073426"/>
              <a:gd name="connsiteY39" fmla="*/ 2464904 h 2671638"/>
              <a:gd name="connsiteX40" fmla="*/ 39757 w 1073426"/>
              <a:gd name="connsiteY40" fmla="*/ 2321781 h 2671638"/>
              <a:gd name="connsiteX41" fmla="*/ 23854 w 1073426"/>
              <a:gd name="connsiteY41" fmla="*/ 2011680 h 2671638"/>
              <a:gd name="connsiteX42" fmla="*/ 15903 w 1073426"/>
              <a:gd name="connsiteY42" fmla="*/ 1916264 h 2671638"/>
              <a:gd name="connsiteX43" fmla="*/ 0 w 1073426"/>
              <a:gd name="connsiteY43" fmla="*/ 1717482 h 2671638"/>
              <a:gd name="connsiteX44" fmla="*/ 15903 w 1073426"/>
              <a:gd name="connsiteY44" fmla="*/ 675861 h 2671638"/>
              <a:gd name="connsiteX45" fmla="*/ 31805 w 1073426"/>
              <a:gd name="connsiteY45" fmla="*/ 445273 h 2671638"/>
              <a:gd name="connsiteX46" fmla="*/ 39757 w 1073426"/>
              <a:gd name="connsiteY46" fmla="*/ 421419 h 2671638"/>
              <a:gd name="connsiteX47" fmla="*/ 47708 w 1073426"/>
              <a:gd name="connsiteY47" fmla="*/ 389614 h 2671638"/>
              <a:gd name="connsiteX48" fmla="*/ 55659 w 1073426"/>
              <a:gd name="connsiteY48" fmla="*/ 341906 h 2671638"/>
              <a:gd name="connsiteX49" fmla="*/ 87464 w 1073426"/>
              <a:gd name="connsiteY49" fmla="*/ 254442 h 2671638"/>
              <a:gd name="connsiteX50" fmla="*/ 95416 w 1073426"/>
              <a:gd name="connsiteY50" fmla="*/ 230588 h 2671638"/>
              <a:gd name="connsiteX51" fmla="*/ 111318 w 1073426"/>
              <a:gd name="connsiteY51" fmla="*/ 206734 h 2671638"/>
              <a:gd name="connsiteX52" fmla="*/ 127221 w 1073426"/>
              <a:gd name="connsiteY52" fmla="*/ 174929 h 2671638"/>
              <a:gd name="connsiteX53" fmla="*/ 151075 w 1073426"/>
              <a:gd name="connsiteY53" fmla="*/ 119269 h 2671638"/>
              <a:gd name="connsiteX54" fmla="*/ 174929 w 1073426"/>
              <a:gd name="connsiteY54" fmla="*/ 79513 h 2671638"/>
              <a:gd name="connsiteX55" fmla="*/ 222637 w 1073426"/>
              <a:gd name="connsiteY55" fmla="*/ 55659 h 2671638"/>
              <a:gd name="connsiteX56" fmla="*/ 254442 w 1073426"/>
              <a:gd name="connsiteY56" fmla="*/ 39756 h 2671638"/>
              <a:gd name="connsiteX57" fmla="*/ 326003 w 1073426"/>
              <a:gd name="connsiteY57" fmla="*/ 15902 h 2671638"/>
              <a:gd name="connsiteX58" fmla="*/ 357809 w 1073426"/>
              <a:gd name="connsiteY58" fmla="*/ 7951 h 26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073426" h="2671638">
                <a:moveTo>
                  <a:pt x="357809" y="7951"/>
                </a:moveTo>
                <a:cubicBezTo>
                  <a:pt x="375037" y="7951"/>
                  <a:pt x="405370" y="15902"/>
                  <a:pt x="429370" y="15902"/>
                </a:cubicBezTo>
                <a:cubicBezTo>
                  <a:pt x="459924" y="15902"/>
                  <a:pt x="667416" y="2516"/>
                  <a:pt x="707666" y="0"/>
                </a:cubicBezTo>
                <a:cubicBezTo>
                  <a:pt x="752723" y="2650"/>
                  <a:pt x="797872" y="4041"/>
                  <a:pt x="842838" y="7951"/>
                </a:cubicBezTo>
                <a:cubicBezTo>
                  <a:pt x="909948" y="13786"/>
                  <a:pt x="869463" y="12620"/>
                  <a:pt x="914400" y="23854"/>
                </a:cubicBezTo>
                <a:cubicBezTo>
                  <a:pt x="927511" y="27132"/>
                  <a:pt x="940905" y="29155"/>
                  <a:pt x="954157" y="31805"/>
                </a:cubicBezTo>
                <a:cubicBezTo>
                  <a:pt x="977077" y="47086"/>
                  <a:pt x="992290" y="54976"/>
                  <a:pt x="1009816" y="79513"/>
                </a:cubicBezTo>
                <a:cubicBezTo>
                  <a:pt x="1014688" y="86333"/>
                  <a:pt x="1015734" y="95236"/>
                  <a:pt x="1017767" y="103367"/>
                </a:cubicBezTo>
                <a:cubicBezTo>
                  <a:pt x="1021045" y="116478"/>
                  <a:pt x="1023496" y="129792"/>
                  <a:pt x="1025718" y="143123"/>
                </a:cubicBezTo>
                <a:cubicBezTo>
                  <a:pt x="1028799" y="161609"/>
                  <a:pt x="1028739" y="180701"/>
                  <a:pt x="1033670" y="198782"/>
                </a:cubicBezTo>
                <a:cubicBezTo>
                  <a:pt x="1036789" y="210218"/>
                  <a:pt x="1044903" y="219693"/>
                  <a:pt x="1049572" y="230588"/>
                </a:cubicBezTo>
                <a:cubicBezTo>
                  <a:pt x="1052873" y="238292"/>
                  <a:pt x="1055220" y="246383"/>
                  <a:pt x="1057523" y="254442"/>
                </a:cubicBezTo>
                <a:cubicBezTo>
                  <a:pt x="1068237" y="291939"/>
                  <a:pt x="1066990" y="296849"/>
                  <a:pt x="1073426" y="341906"/>
                </a:cubicBezTo>
                <a:cubicBezTo>
                  <a:pt x="1070776" y="386963"/>
                  <a:pt x="1069754" y="432146"/>
                  <a:pt x="1065475" y="477078"/>
                </a:cubicBezTo>
                <a:cubicBezTo>
                  <a:pt x="1064439" y="487957"/>
                  <a:pt x="1059666" y="498167"/>
                  <a:pt x="1057523" y="508883"/>
                </a:cubicBezTo>
                <a:cubicBezTo>
                  <a:pt x="1051712" y="537940"/>
                  <a:pt x="1046922" y="567193"/>
                  <a:pt x="1041621" y="596348"/>
                </a:cubicBezTo>
                <a:cubicBezTo>
                  <a:pt x="1034557" y="758828"/>
                  <a:pt x="1038159" y="742281"/>
                  <a:pt x="1025718" y="866692"/>
                </a:cubicBezTo>
                <a:cubicBezTo>
                  <a:pt x="1009425" y="1029618"/>
                  <a:pt x="1039937" y="977606"/>
                  <a:pt x="985962" y="1049572"/>
                </a:cubicBezTo>
                <a:cubicBezTo>
                  <a:pt x="983311" y="1068125"/>
                  <a:pt x="981686" y="1086854"/>
                  <a:pt x="978010" y="1105231"/>
                </a:cubicBezTo>
                <a:cubicBezTo>
                  <a:pt x="976366" y="1113450"/>
                  <a:pt x="970059" y="1120704"/>
                  <a:pt x="970059" y="1129085"/>
                </a:cubicBezTo>
                <a:cubicBezTo>
                  <a:pt x="970059" y="1150454"/>
                  <a:pt x="975773" y="1171445"/>
                  <a:pt x="978010" y="1192696"/>
                </a:cubicBezTo>
                <a:cubicBezTo>
                  <a:pt x="981075" y="1221810"/>
                  <a:pt x="981822" y="1251179"/>
                  <a:pt x="985962" y="1280160"/>
                </a:cubicBezTo>
                <a:cubicBezTo>
                  <a:pt x="989785" y="1306918"/>
                  <a:pt x="1001864" y="1359673"/>
                  <a:pt x="1001864" y="1359673"/>
                </a:cubicBezTo>
                <a:cubicBezTo>
                  <a:pt x="1004515" y="1433885"/>
                  <a:pt x="1005697" y="1508164"/>
                  <a:pt x="1009816" y="1582309"/>
                </a:cubicBezTo>
                <a:cubicBezTo>
                  <a:pt x="1011001" y="1603645"/>
                  <a:pt x="1017767" y="1624551"/>
                  <a:pt x="1017767" y="1645920"/>
                </a:cubicBezTo>
                <a:cubicBezTo>
                  <a:pt x="1017767" y="1852671"/>
                  <a:pt x="1017024" y="2059497"/>
                  <a:pt x="1009816" y="2266122"/>
                </a:cubicBezTo>
                <a:cubicBezTo>
                  <a:pt x="1009054" y="2287965"/>
                  <a:pt x="993913" y="2329732"/>
                  <a:pt x="993913" y="2329732"/>
                </a:cubicBezTo>
                <a:cubicBezTo>
                  <a:pt x="991263" y="2388042"/>
                  <a:pt x="994217" y="2446878"/>
                  <a:pt x="985962" y="2504661"/>
                </a:cubicBezTo>
                <a:cubicBezTo>
                  <a:pt x="983448" y="2522262"/>
                  <a:pt x="971256" y="2537123"/>
                  <a:pt x="962108" y="2552369"/>
                </a:cubicBezTo>
                <a:cubicBezTo>
                  <a:pt x="955290" y="2563733"/>
                  <a:pt x="945957" y="2573390"/>
                  <a:pt x="938254" y="2584174"/>
                </a:cubicBezTo>
                <a:cubicBezTo>
                  <a:pt x="932699" y="2591950"/>
                  <a:pt x="927652" y="2600077"/>
                  <a:pt x="922351" y="2608028"/>
                </a:cubicBezTo>
                <a:cubicBezTo>
                  <a:pt x="903427" y="2664802"/>
                  <a:pt x="920397" y="2646438"/>
                  <a:pt x="882595" y="2671638"/>
                </a:cubicBezTo>
                <a:cubicBezTo>
                  <a:pt x="853440" y="2666337"/>
                  <a:pt x="823878" y="2662923"/>
                  <a:pt x="795130" y="2655736"/>
                </a:cubicBezTo>
                <a:cubicBezTo>
                  <a:pt x="781283" y="2652274"/>
                  <a:pt x="769611" y="2640850"/>
                  <a:pt x="755374" y="2639833"/>
                </a:cubicBezTo>
                <a:cubicBezTo>
                  <a:pt x="620442" y="2630195"/>
                  <a:pt x="485029" y="2629231"/>
                  <a:pt x="349857" y="2623930"/>
                </a:cubicBezTo>
                <a:cubicBezTo>
                  <a:pt x="331304" y="2621280"/>
                  <a:pt x="312149" y="2621364"/>
                  <a:pt x="294198" y="2615979"/>
                </a:cubicBezTo>
                <a:cubicBezTo>
                  <a:pt x="285045" y="2613233"/>
                  <a:pt x="278641" y="2604817"/>
                  <a:pt x="270344" y="2600076"/>
                </a:cubicBezTo>
                <a:cubicBezTo>
                  <a:pt x="260053" y="2594195"/>
                  <a:pt x="249544" y="2588576"/>
                  <a:pt x="238539" y="2584174"/>
                </a:cubicBezTo>
                <a:cubicBezTo>
                  <a:pt x="130921" y="2541127"/>
                  <a:pt x="251478" y="2598595"/>
                  <a:pt x="143123" y="2544417"/>
                </a:cubicBezTo>
                <a:cubicBezTo>
                  <a:pt x="124570" y="2517913"/>
                  <a:pt x="95310" y="2496291"/>
                  <a:pt x="87464" y="2464904"/>
                </a:cubicBezTo>
                <a:cubicBezTo>
                  <a:pt x="64639" y="2373600"/>
                  <a:pt x="79679" y="2421587"/>
                  <a:pt x="39757" y="2321781"/>
                </a:cubicBezTo>
                <a:cubicBezTo>
                  <a:pt x="16429" y="2181823"/>
                  <a:pt x="37664" y="2322406"/>
                  <a:pt x="23854" y="2011680"/>
                </a:cubicBezTo>
                <a:cubicBezTo>
                  <a:pt x="22437" y="1979796"/>
                  <a:pt x="18026" y="1948109"/>
                  <a:pt x="15903" y="1916264"/>
                </a:cubicBezTo>
                <a:cubicBezTo>
                  <a:pt x="3541" y="1730833"/>
                  <a:pt x="16030" y="1829697"/>
                  <a:pt x="0" y="1717482"/>
                </a:cubicBezTo>
                <a:cubicBezTo>
                  <a:pt x="5301" y="1370275"/>
                  <a:pt x="-1437" y="1022675"/>
                  <a:pt x="15903" y="675861"/>
                </a:cubicBezTo>
                <a:cubicBezTo>
                  <a:pt x="18507" y="623783"/>
                  <a:pt x="20953" y="510383"/>
                  <a:pt x="31805" y="445273"/>
                </a:cubicBezTo>
                <a:cubicBezTo>
                  <a:pt x="33183" y="437006"/>
                  <a:pt x="37454" y="429478"/>
                  <a:pt x="39757" y="421419"/>
                </a:cubicBezTo>
                <a:cubicBezTo>
                  <a:pt x="42759" y="410912"/>
                  <a:pt x="45565" y="400330"/>
                  <a:pt x="47708" y="389614"/>
                </a:cubicBezTo>
                <a:cubicBezTo>
                  <a:pt x="50870" y="373805"/>
                  <a:pt x="51749" y="357547"/>
                  <a:pt x="55659" y="341906"/>
                </a:cubicBezTo>
                <a:cubicBezTo>
                  <a:pt x="64009" y="308505"/>
                  <a:pt x="75610" y="286051"/>
                  <a:pt x="87464" y="254442"/>
                </a:cubicBezTo>
                <a:cubicBezTo>
                  <a:pt x="90407" y="246594"/>
                  <a:pt x="91668" y="238085"/>
                  <a:pt x="95416" y="230588"/>
                </a:cubicBezTo>
                <a:cubicBezTo>
                  <a:pt x="99690" y="222041"/>
                  <a:pt x="106577" y="215031"/>
                  <a:pt x="111318" y="206734"/>
                </a:cubicBezTo>
                <a:cubicBezTo>
                  <a:pt x="117199" y="196443"/>
                  <a:pt x="121920" y="185531"/>
                  <a:pt x="127221" y="174929"/>
                </a:cubicBezTo>
                <a:cubicBezTo>
                  <a:pt x="138536" y="129666"/>
                  <a:pt x="128195" y="155876"/>
                  <a:pt x="151075" y="119269"/>
                </a:cubicBezTo>
                <a:cubicBezTo>
                  <a:pt x="159266" y="106164"/>
                  <a:pt x="164871" y="91247"/>
                  <a:pt x="174929" y="79513"/>
                </a:cubicBezTo>
                <a:cubicBezTo>
                  <a:pt x="189718" y="62259"/>
                  <a:pt x="203784" y="63739"/>
                  <a:pt x="222637" y="55659"/>
                </a:cubicBezTo>
                <a:cubicBezTo>
                  <a:pt x="233532" y="50990"/>
                  <a:pt x="243379" y="44011"/>
                  <a:pt x="254442" y="39756"/>
                </a:cubicBezTo>
                <a:cubicBezTo>
                  <a:pt x="277910" y="30730"/>
                  <a:pt x="301610" y="22000"/>
                  <a:pt x="326003" y="15902"/>
                </a:cubicBezTo>
                <a:cubicBezTo>
                  <a:pt x="360806" y="7201"/>
                  <a:pt x="340581" y="7951"/>
                  <a:pt x="357809" y="7951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7" name="3 Imagen">
            <a:extLst>
              <a:ext uri="{FF2B5EF4-FFF2-40B4-BE49-F238E27FC236}">
                <a16:creationId xmlns:a16="http://schemas.microsoft.com/office/drawing/2014/main" id="{9313F5F7-C460-1754-CEA1-0BE9148820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941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13" y="593155"/>
            <a:ext cx="792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 control condition Col-0 cell walls of elongation zone cells are harder and more plastic than </a:t>
            </a:r>
            <a:r>
              <a:rPr lang="es-MX" sz="2400" i="1" dirty="0"/>
              <a:t>ttl1,3,4 </a:t>
            </a:r>
            <a:r>
              <a:rPr lang="en-US" sz="2400" dirty="0"/>
              <a:t> cell walls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3" y="1524000"/>
            <a:ext cx="4200525" cy="5132705"/>
          </a:xfrm>
          <a:prstGeom prst="rect">
            <a:avLst/>
          </a:prstGeom>
        </p:spPr>
      </p:pic>
      <p:pic>
        <p:nvPicPr>
          <p:cNvPr id="2" name="3 Imagen">
            <a:extLst>
              <a:ext uri="{FF2B5EF4-FFF2-40B4-BE49-F238E27FC236}">
                <a16:creationId xmlns:a16="http://schemas.microsoft.com/office/drawing/2014/main" id="{FA0DDD64-7FA8-A4CE-9F8A-A8FF0137D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8390" y="0"/>
            <a:ext cx="1443683" cy="593155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495BB-979C-8CBB-2F8B-3C3E9BB27D4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5"/>
          <a:stretch/>
        </p:blipFill>
        <p:spPr bwMode="auto">
          <a:xfrm>
            <a:off x="4609523" y="2286000"/>
            <a:ext cx="4343400" cy="3239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555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598676"/>
              </p:ext>
            </p:extLst>
          </p:nvPr>
        </p:nvGraphicFramePr>
        <p:xfrm>
          <a:off x="457200" y="1736055"/>
          <a:ext cx="4389046" cy="1258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1971">
                  <a:extLst>
                    <a:ext uri="{9D8B030D-6E8A-4147-A177-3AD203B41FA5}">
                      <a16:colId xmlns:a16="http://schemas.microsoft.com/office/drawing/2014/main" val="3995991808"/>
                    </a:ext>
                  </a:extLst>
                </a:gridCol>
                <a:gridCol w="1408285">
                  <a:extLst>
                    <a:ext uri="{9D8B030D-6E8A-4147-A177-3AD203B41FA5}">
                      <a16:colId xmlns:a16="http://schemas.microsoft.com/office/drawing/2014/main" val="1799749644"/>
                    </a:ext>
                  </a:extLst>
                </a:gridCol>
                <a:gridCol w="1448790">
                  <a:extLst>
                    <a:ext uri="{9D8B030D-6E8A-4147-A177-3AD203B41FA5}">
                      <a16:colId xmlns:a16="http://schemas.microsoft.com/office/drawing/2014/main" val="883354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Young’s modulus (</a:t>
                      </a:r>
                      <a:r>
                        <a:rPr lang="en-US" sz="1600" dirty="0" err="1">
                          <a:effectLst/>
                        </a:rPr>
                        <a:t>kPa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276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Condition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Col-0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</a:rPr>
                        <a:t>ttl1,3,4</a:t>
                      </a:r>
                      <a:endParaRPr lang="en-US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28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Control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88 ± 44 </a:t>
                      </a:r>
                      <a:r>
                        <a:rPr lang="en-US" sz="1600" b="1" baseline="30000" dirty="0">
                          <a:effectLst/>
                        </a:rPr>
                        <a:t>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 ± 29 </a:t>
                      </a:r>
                      <a:r>
                        <a:rPr lang="en-US" sz="1600" b="1" baseline="30000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289767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400 mM mannitol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167.9 ± 46.4 </a:t>
                      </a:r>
                      <a:r>
                        <a:rPr lang="en-US" sz="1600" b="1" baseline="30000" dirty="0">
                          <a:effectLst/>
                        </a:rPr>
                        <a:t>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35.9 ± 21.4 </a:t>
                      </a:r>
                      <a:r>
                        <a:rPr lang="en-US" sz="1600" b="1" baseline="30000" dirty="0">
                          <a:effectLst/>
                        </a:rPr>
                        <a:t>d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7353173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21245"/>
              </p:ext>
            </p:extLst>
          </p:nvPr>
        </p:nvGraphicFramePr>
        <p:xfrm>
          <a:off x="457200" y="3345161"/>
          <a:ext cx="4377170" cy="1258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175">
                  <a:extLst>
                    <a:ext uri="{9D8B030D-6E8A-4147-A177-3AD203B41FA5}">
                      <a16:colId xmlns:a16="http://schemas.microsoft.com/office/drawing/2014/main" val="1692564261"/>
                    </a:ext>
                  </a:extLst>
                </a:gridCol>
                <a:gridCol w="1389330">
                  <a:extLst>
                    <a:ext uri="{9D8B030D-6E8A-4147-A177-3AD203B41FA5}">
                      <a16:colId xmlns:a16="http://schemas.microsoft.com/office/drawing/2014/main" val="1146329780"/>
                    </a:ext>
                  </a:extLst>
                </a:gridCol>
                <a:gridCol w="1460665">
                  <a:extLst>
                    <a:ext uri="{9D8B030D-6E8A-4147-A177-3AD203B41FA5}">
                      <a16:colId xmlns:a16="http://schemas.microsoft.com/office/drawing/2014/main" val="1043347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Plasticity index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818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Condition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Col-0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</a:rPr>
                        <a:t>ttl1,3,4</a:t>
                      </a:r>
                      <a:endParaRPr lang="en-US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543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Control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0.58 ± 0.0044 </a:t>
                      </a:r>
                      <a:r>
                        <a:rPr lang="en-US" sz="1600" b="1" baseline="30000" dirty="0">
                          <a:effectLst/>
                        </a:rPr>
                        <a:t>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0.12 ± 0.0044 </a:t>
                      </a:r>
                      <a:r>
                        <a:rPr lang="en-US" sz="1600" b="1" baseline="30000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560562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400 mM mannitol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0.21 ± 0.0043 </a:t>
                      </a:r>
                      <a:r>
                        <a:rPr lang="en-US" sz="1600" b="1" baseline="30000" dirty="0">
                          <a:effectLst/>
                        </a:rPr>
                        <a:t>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0.26 ± 0.0042 </a:t>
                      </a:r>
                      <a:r>
                        <a:rPr lang="en-US" sz="1600" b="1" baseline="30000" dirty="0">
                          <a:effectLst/>
                        </a:rPr>
                        <a:t>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35719974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39091"/>
              </p:ext>
            </p:extLst>
          </p:nvPr>
        </p:nvGraphicFramePr>
        <p:xfrm>
          <a:off x="457200" y="4954268"/>
          <a:ext cx="6027840" cy="1294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985">
                  <a:extLst>
                    <a:ext uri="{9D8B030D-6E8A-4147-A177-3AD203B41FA5}">
                      <a16:colId xmlns:a16="http://schemas.microsoft.com/office/drawing/2014/main" val="1163680615"/>
                    </a:ext>
                  </a:extLst>
                </a:gridCol>
                <a:gridCol w="2279015">
                  <a:extLst>
                    <a:ext uri="{9D8B030D-6E8A-4147-A177-3AD203B41FA5}">
                      <a16:colId xmlns:a16="http://schemas.microsoft.com/office/drawing/2014/main" val="733803409"/>
                    </a:ext>
                  </a:extLst>
                </a:gridCol>
                <a:gridCol w="2217840">
                  <a:extLst>
                    <a:ext uri="{9D8B030D-6E8A-4147-A177-3AD203B41FA5}">
                      <a16:colId xmlns:a16="http://schemas.microsoft.com/office/drawing/2014/main" val="38131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Work of the adhesive force by area (J/m</a:t>
                      </a:r>
                      <a:r>
                        <a:rPr lang="en-US" sz="1600" baseline="30000">
                          <a:effectLst/>
                        </a:rPr>
                        <a:t>-2</a:t>
                      </a:r>
                      <a:r>
                        <a:rPr lang="en-US" sz="1600">
                          <a:effectLst/>
                        </a:rPr>
                        <a:t>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511713"/>
                  </a:ext>
                </a:extLst>
              </a:tr>
              <a:tr h="285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Condition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Col-0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</a:rPr>
                        <a:t>ttl1,3,4</a:t>
                      </a:r>
                      <a:endParaRPr lang="en-US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726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Control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1.25 x 10</a:t>
                      </a:r>
                      <a:r>
                        <a:rPr lang="en-US" sz="1600" baseline="30000" dirty="0">
                          <a:effectLst/>
                        </a:rPr>
                        <a:t>-6</a:t>
                      </a:r>
                      <a:r>
                        <a:rPr lang="en-US" sz="1600" dirty="0">
                          <a:effectLst/>
                        </a:rPr>
                        <a:t>± 0.13x 10</a:t>
                      </a:r>
                      <a:r>
                        <a:rPr lang="en-US" sz="1600" baseline="30000" dirty="0">
                          <a:effectLst/>
                        </a:rPr>
                        <a:t>-6 </a:t>
                      </a:r>
                      <a:r>
                        <a:rPr lang="en-US" sz="1600" b="1" baseline="30000" dirty="0">
                          <a:effectLst/>
                        </a:rPr>
                        <a:t>a</a:t>
                      </a:r>
                      <a:r>
                        <a:rPr lang="en-US" sz="1600" baseline="300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5.97 x 10</a:t>
                      </a:r>
                      <a:r>
                        <a:rPr lang="en-US" sz="1600" baseline="30000" dirty="0">
                          <a:effectLst/>
                        </a:rPr>
                        <a:t>-7</a:t>
                      </a:r>
                      <a:r>
                        <a:rPr lang="en-US" sz="1600" dirty="0">
                          <a:effectLst/>
                        </a:rPr>
                        <a:t>± 0.42x 10</a:t>
                      </a:r>
                      <a:r>
                        <a:rPr lang="en-US" sz="1600" baseline="30000" dirty="0">
                          <a:effectLst/>
                        </a:rPr>
                        <a:t>-7 </a:t>
                      </a:r>
                      <a:r>
                        <a:rPr lang="en-US" sz="1600" b="1" baseline="30000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86654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400 mM mannitol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1.84 x 10</a:t>
                      </a:r>
                      <a:r>
                        <a:rPr lang="en-US" sz="1600" baseline="30000" dirty="0">
                          <a:effectLst/>
                        </a:rPr>
                        <a:t>-6</a:t>
                      </a:r>
                      <a:r>
                        <a:rPr lang="en-US" sz="1600" dirty="0">
                          <a:effectLst/>
                        </a:rPr>
                        <a:t>± 0.009x 10</a:t>
                      </a:r>
                      <a:r>
                        <a:rPr lang="en-US" sz="1600" baseline="30000" dirty="0">
                          <a:effectLst/>
                        </a:rPr>
                        <a:t>-6 </a:t>
                      </a:r>
                      <a:r>
                        <a:rPr lang="en-US" sz="1600" b="1" baseline="30000" dirty="0">
                          <a:effectLst/>
                        </a:rPr>
                        <a:t>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7.98 x 10</a:t>
                      </a:r>
                      <a:r>
                        <a:rPr lang="en-US" sz="1600" baseline="30000" dirty="0">
                          <a:effectLst/>
                        </a:rPr>
                        <a:t>-6</a:t>
                      </a:r>
                      <a:r>
                        <a:rPr lang="en-US" sz="1600" dirty="0">
                          <a:effectLst/>
                        </a:rPr>
                        <a:t>± 0.16x 10</a:t>
                      </a:r>
                      <a:r>
                        <a:rPr lang="en-US" sz="1600" baseline="30000" dirty="0">
                          <a:effectLst/>
                        </a:rPr>
                        <a:t>-6 </a:t>
                      </a:r>
                      <a:r>
                        <a:rPr lang="en-US" sz="1600" b="1" baseline="30000" dirty="0">
                          <a:effectLst/>
                        </a:rPr>
                        <a:t>d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0181143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313119-BEF3-D473-C282-B885DDAD2B85}"/>
              </a:ext>
            </a:extLst>
          </p:cNvPr>
          <p:cNvSpPr txBox="1"/>
          <p:nvPr/>
        </p:nvSpPr>
        <p:spPr>
          <a:xfrm>
            <a:off x="555861" y="585937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dirty="0" err="1"/>
              <a:t>Physical</a:t>
            </a:r>
            <a:r>
              <a:rPr lang="es-UY" sz="2000" dirty="0"/>
              <a:t> </a:t>
            </a:r>
            <a:r>
              <a:rPr lang="es-UY" sz="2000" dirty="0" err="1"/>
              <a:t>properties</a:t>
            </a:r>
            <a:r>
              <a:rPr lang="es-UY" sz="2000" dirty="0"/>
              <a:t> in response </a:t>
            </a:r>
            <a:r>
              <a:rPr lang="es-UY" sz="2000" dirty="0" err="1"/>
              <a:t>to</a:t>
            </a:r>
            <a:r>
              <a:rPr lang="es-UY" sz="2000" dirty="0"/>
              <a:t> </a:t>
            </a:r>
            <a:r>
              <a:rPr lang="es-UY" sz="2000" dirty="0" err="1"/>
              <a:t>osmotic</a:t>
            </a:r>
            <a:r>
              <a:rPr lang="es-UY" sz="2000" dirty="0"/>
              <a:t> stress </a:t>
            </a:r>
            <a:r>
              <a:rPr lang="es-UY" sz="2000" dirty="0" err="1"/>
              <a:t>indicate</a:t>
            </a:r>
            <a:r>
              <a:rPr lang="es-UY" sz="2000" dirty="0"/>
              <a:t> </a:t>
            </a:r>
            <a:r>
              <a:rPr lang="es-UY" sz="2000" dirty="0" err="1"/>
              <a:t>changes</a:t>
            </a:r>
            <a:r>
              <a:rPr lang="es-UY" sz="2000" dirty="0"/>
              <a:t> in </a:t>
            </a:r>
            <a:r>
              <a:rPr lang="es-UY" sz="2000" dirty="0" err="1"/>
              <a:t>quantity</a:t>
            </a:r>
            <a:r>
              <a:rPr lang="es-UY" sz="2000" dirty="0"/>
              <a:t>, </a:t>
            </a:r>
            <a:r>
              <a:rPr lang="es-UY" sz="2000" dirty="0" err="1"/>
              <a:t>quality</a:t>
            </a:r>
            <a:r>
              <a:rPr lang="es-UY" sz="2000" dirty="0"/>
              <a:t> and </a:t>
            </a:r>
            <a:r>
              <a:rPr lang="es-UY" sz="2000" dirty="0" err="1"/>
              <a:t>distribution</a:t>
            </a:r>
            <a:r>
              <a:rPr lang="es-UY" sz="2000" dirty="0"/>
              <a:t> </a:t>
            </a:r>
            <a:r>
              <a:rPr lang="es-UY" sz="2000" dirty="0" err="1"/>
              <a:t>of</a:t>
            </a:r>
            <a:r>
              <a:rPr lang="es-UY" sz="2000" dirty="0"/>
              <a:t> </a:t>
            </a:r>
            <a:r>
              <a:rPr lang="es-UY" sz="2000" dirty="0" err="1"/>
              <a:t>cell</a:t>
            </a:r>
            <a:r>
              <a:rPr lang="es-UY" sz="2000" dirty="0"/>
              <a:t> </a:t>
            </a:r>
            <a:r>
              <a:rPr lang="es-UY" sz="2000" dirty="0" err="1"/>
              <a:t>wall</a:t>
            </a:r>
            <a:r>
              <a:rPr lang="es-UY" sz="2000" dirty="0"/>
              <a:t> </a:t>
            </a:r>
            <a:r>
              <a:rPr lang="es-UY" sz="2000" dirty="0" err="1"/>
              <a:t>components</a:t>
            </a:r>
            <a:endParaRPr lang="es-UY" sz="2000" dirty="0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D39E1981-89F5-EB6A-6605-04036D1E2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548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5507D6-81DD-F54F-DAD7-35F5CC1F6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05070"/>
              </p:ext>
            </p:extLst>
          </p:nvPr>
        </p:nvGraphicFramePr>
        <p:xfrm>
          <a:off x="2834098" y="5109492"/>
          <a:ext cx="3723953" cy="168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696">
                  <a:extLst>
                    <a:ext uri="{9D8B030D-6E8A-4147-A177-3AD203B41FA5}">
                      <a16:colId xmlns:a16="http://schemas.microsoft.com/office/drawing/2014/main" val="24106243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60746460"/>
                    </a:ext>
                  </a:extLst>
                </a:gridCol>
                <a:gridCol w="1217857">
                  <a:extLst>
                    <a:ext uri="{9D8B030D-6E8A-4147-A177-3AD203B41FA5}">
                      <a16:colId xmlns:a16="http://schemas.microsoft.com/office/drawing/2014/main" val="2194394725"/>
                    </a:ext>
                  </a:extLst>
                </a:gridCol>
              </a:tblGrid>
              <a:tr h="2157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Col-0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ttl1,3,4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79039"/>
                  </a:ext>
                </a:extLst>
              </a:tr>
              <a:tr h="321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1D PSD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39137 nm³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24020 nm³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059618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1D Isotropic PSD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0.00933 nm³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0.00572 nm³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362431027"/>
                  </a:ext>
                </a:extLst>
              </a:tr>
              <a:tr h="223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2D Isotropic PSD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37310 nm4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22899 nm4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861826176"/>
                  </a:ext>
                </a:extLst>
              </a:tr>
              <a:tr h="2394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Equivalent RMS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962 nm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756 nm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53588179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CDB6E7-93EE-88A5-4310-D4C7C3EDCB8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21651" r="1336" b="61014"/>
          <a:stretch/>
        </p:blipFill>
        <p:spPr bwMode="auto">
          <a:xfrm>
            <a:off x="1000374" y="1202827"/>
            <a:ext cx="7391400" cy="381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9D078-E190-6A2F-AA91-86BAF8285F5F}"/>
              </a:ext>
            </a:extLst>
          </p:cNvPr>
          <p:cNvSpPr txBox="1"/>
          <p:nvPr/>
        </p:nvSpPr>
        <p:spPr>
          <a:xfrm>
            <a:off x="1030630" y="127301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Col-0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C3091-58C6-5C6A-9CA6-B3663DECCE22}"/>
              </a:ext>
            </a:extLst>
          </p:cNvPr>
          <p:cNvSpPr txBox="1"/>
          <p:nvPr/>
        </p:nvSpPr>
        <p:spPr>
          <a:xfrm>
            <a:off x="4800600" y="1294282"/>
            <a:ext cx="86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solidFill>
                  <a:schemeClr val="bg1"/>
                </a:solidFill>
              </a:rPr>
              <a:t>ttl1,3,4</a:t>
            </a:r>
          </a:p>
        </p:txBody>
      </p:sp>
      <p:grpSp>
        <p:nvGrpSpPr>
          <p:cNvPr id="7" name="114 Grupo">
            <a:extLst>
              <a:ext uri="{FF2B5EF4-FFF2-40B4-BE49-F238E27FC236}">
                <a16:creationId xmlns:a16="http://schemas.microsoft.com/office/drawing/2014/main" id="{3946113F-F2E1-3C38-5FD1-DB21292ED30C}"/>
              </a:ext>
            </a:extLst>
          </p:cNvPr>
          <p:cNvGrpSpPr/>
          <p:nvPr/>
        </p:nvGrpSpPr>
        <p:grpSpPr>
          <a:xfrm>
            <a:off x="1723902" y="3216425"/>
            <a:ext cx="1219200" cy="1426313"/>
            <a:chOff x="1235161" y="4720315"/>
            <a:chExt cx="744395" cy="816713"/>
          </a:xfrm>
        </p:grpSpPr>
        <p:cxnSp>
          <p:nvCxnSpPr>
            <p:cNvPr id="8" name="38 Conector recto">
              <a:extLst>
                <a:ext uri="{FF2B5EF4-FFF2-40B4-BE49-F238E27FC236}">
                  <a16:creationId xmlns:a16="http://schemas.microsoft.com/office/drawing/2014/main" id="{425E99F0-CB74-84FB-206A-D06EE6EBF74F}"/>
                </a:ext>
              </a:extLst>
            </p:cNvPr>
            <p:cNvCxnSpPr/>
            <p:nvPr/>
          </p:nvCxnSpPr>
          <p:spPr>
            <a:xfrm>
              <a:off x="1759214" y="4792835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39 Conector recto">
              <a:extLst>
                <a:ext uri="{FF2B5EF4-FFF2-40B4-BE49-F238E27FC236}">
                  <a16:creationId xmlns:a16="http://schemas.microsoft.com/office/drawing/2014/main" id="{DA7CEA91-A485-5174-131D-D845F4249133}"/>
                </a:ext>
              </a:extLst>
            </p:cNvPr>
            <p:cNvCxnSpPr/>
            <p:nvPr/>
          </p:nvCxnSpPr>
          <p:spPr>
            <a:xfrm>
              <a:off x="1756571" y="4804539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40 Conector recto">
              <a:extLst>
                <a:ext uri="{FF2B5EF4-FFF2-40B4-BE49-F238E27FC236}">
                  <a16:creationId xmlns:a16="http://schemas.microsoft.com/office/drawing/2014/main" id="{FB2D6658-9722-B45F-EA65-9EE201439EDC}"/>
                </a:ext>
              </a:extLst>
            </p:cNvPr>
            <p:cNvCxnSpPr/>
            <p:nvPr/>
          </p:nvCxnSpPr>
          <p:spPr>
            <a:xfrm>
              <a:off x="1741160" y="4812021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42 Conector recto">
              <a:extLst>
                <a:ext uri="{FF2B5EF4-FFF2-40B4-BE49-F238E27FC236}">
                  <a16:creationId xmlns:a16="http://schemas.microsoft.com/office/drawing/2014/main" id="{9B882DE9-54A8-79D2-FC63-A667E5BAF1EC}"/>
                </a:ext>
              </a:extLst>
            </p:cNvPr>
            <p:cNvCxnSpPr/>
            <p:nvPr/>
          </p:nvCxnSpPr>
          <p:spPr>
            <a:xfrm>
              <a:off x="1741160" y="4825593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43 Conector recto">
              <a:extLst>
                <a:ext uri="{FF2B5EF4-FFF2-40B4-BE49-F238E27FC236}">
                  <a16:creationId xmlns:a16="http://schemas.microsoft.com/office/drawing/2014/main" id="{53BF3625-D685-286D-B47D-1DC1501DB743}"/>
                </a:ext>
              </a:extLst>
            </p:cNvPr>
            <p:cNvCxnSpPr/>
            <p:nvPr/>
          </p:nvCxnSpPr>
          <p:spPr>
            <a:xfrm>
              <a:off x="1739213" y="4843737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44 Conector recto">
              <a:extLst>
                <a:ext uri="{FF2B5EF4-FFF2-40B4-BE49-F238E27FC236}">
                  <a16:creationId xmlns:a16="http://schemas.microsoft.com/office/drawing/2014/main" id="{B3101871-68D3-A7A5-C01E-F11E85E9D0DE}"/>
                </a:ext>
              </a:extLst>
            </p:cNvPr>
            <p:cNvCxnSpPr/>
            <p:nvPr/>
          </p:nvCxnSpPr>
          <p:spPr>
            <a:xfrm>
              <a:off x="1724159" y="4848576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45 Conector recto">
              <a:extLst>
                <a:ext uri="{FF2B5EF4-FFF2-40B4-BE49-F238E27FC236}">
                  <a16:creationId xmlns:a16="http://schemas.microsoft.com/office/drawing/2014/main" id="{5D89ED44-6691-A2D0-6A8A-8011A4CEE30B}"/>
                </a:ext>
              </a:extLst>
            </p:cNvPr>
            <p:cNvCxnSpPr/>
            <p:nvPr/>
          </p:nvCxnSpPr>
          <p:spPr>
            <a:xfrm>
              <a:off x="1721516" y="4860280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46 Conector recto">
              <a:extLst>
                <a:ext uri="{FF2B5EF4-FFF2-40B4-BE49-F238E27FC236}">
                  <a16:creationId xmlns:a16="http://schemas.microsoft.com/office/drawing/2014/main" id="{EC2C320A-82CF-3212-65CB-28970E174570}"/>
                </a:ext>
              </a:extLst>
            </p:cNvPr>
            <p:cNvCxnSpPr/>
            <p:nvPr/>
          </p:nvCxnSpPr>
          <p:spPr>
            <a:xfrm>
              <a:off x="1706105" y="486776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47 Conector recto">
              <a:extLst>
                <a:ext uri="{FF2B5EF4-FFF2-40B4-BE49-F238E27FC236}">
                  <a16:creationId xmlns:a16="http://schemas.microsoft.com/office/drawing/2014/main" id="{1FE5FDBB-30C6-9DBC-23F1-3A336C60B5FC}"/>
                </a:ext>
              </a:extLst>
            </p:cNvPr>
            <p:cNvCxnSpPr/>
            <p:nvPr/>
          </p:nvCxnSpPr>
          <p:spPr>
            <a:xfrm>
              <a:off x="1706105" y="4881334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48 Conector recto">
              <a:extLst>
                <a:ext uri="{FF2B5EF4-FFF2-40B4-BE49-F238E27FC236}">
                  <a16:creationId xmlns:a16="http://schemas.microsoft.com/office/drawing/2014/main" id="{960F2D9C-403F-00C5-3AAC-BC51BA31C027}"/>
                </a:ext>
              </a:extLst>
            </p:cNvPr>
            <p:cNvCxnSpPr/>
            <p:nvPr/>
          </p:nvCxnSpPr>
          <p:spPr>
            <a:xfrm>
              <a:off x="1704158" y="4899478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49 Conector recto">
              <a:extLst>
                <a:ext uri="{FF2B5EF4-FFF2-40B4-BE49-F238E27FC236}">
                  <a16:creationId xmlns:a16="http://schemas.microsoft.com/office/drawing/2014/main" id="{75C9A597-9B81-9A7A-6B68-10B4874A1AB1}"/>
                </a:ext>
              </a:extLst>
            </p:cNvPr>
            <p:cNvCxnSpPr/>
            <p:nvPr/>
          </p:nvCxnSpPr>
          <p:spPr>
            <a:xfrm>
              <a:off x="1689800" y="4902619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50 Conector recto">
              <a:extLst>
                <a:ext uri="{FF2B5EF4-FFF2-40B4-BE49-F238E27FC236}">
                  <a16:creationId xmlns:a16="http://schemas.microsoft.com/office/drawing/2014/main" id="{CD62648E-D7CE-AC9D-D2EA-7AF6CC038BAC}"/>
                </a:ext>
              </a:extLst>
            </p:cNvPr>
            <p:cNvCxnSpPr/>
            <p:nvPr/>
          </p:nvCxnSpPr>
          <p:spPr>
            <a:xfrm>
              <a:off x="1687157" y="4914323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51 Conector recto">
              <a:extLst>
                <a:ext uri="{FF2B5EF4-FFF2-40B4-BE49-F238E27FC236}">
                  <a16:creationId xmlns:a16="http://schemas.microsoft.com/office/drawing/2014/main" id="{17E543C5-5B21-AD0A-A5FC-8FD99BF7983C}"/>
                </a:ext>
              </a:extLst>
            </p:cNvPr>
            <p:cNvCxnSpPr/>
            <p:nvPr/>
          </p:nvCxnSpPr>
          <p:spPr>
            <a:xfrm>
              <a:off x="1671746" y="4921805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52 Conector recto">
              <a:extLst>
                <a:ext uri="{FF2B5EF4-FFF2-40B4-BE49-F238E27FC236}">
                  <a16:creationId xmlns:a16="http://schemas.microsoft.com/office/drawing/2014/main" id="{9CF012F5-C52D-F911-232A-C7BC12E11A46}"/>
                </a:ext>
              </a:extLst>
            </p:cNvPr>
            <p:cNvCxnSpPr/>
            <p:nvPr/>
          </p:nvCxnSpPr>
          <p:spPr>
            <a:xfrm>
              <a:off x="1671746" y="4935377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53 Conector recto">
              <a:extLst>
                <a:ext uri="{FF2B5EF4-FFF2-40B4-BE49-F238E27FC236}">
                  <a16:creationId xmlns:a16="http://schemas.microsoft.com/office/drawing/2014/main" id="{1C65A88A-5065-1931-318C-E1B6E96A56D7}"/>
                </a:ext>
              </a:extLst>
            </p:cNvPr>
            <p:cNvCxnSpPr/>
            <p:nvPr/>
          </p:nvCxnSpPr>
          <p:spPr>
            <a:xfrm>
              <a:off x="1669799" y="4953521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54 Conector recto">
              <a:extLst>
                <a:ext uri="{FF2B5EF4-FFF2-40B4-BE49-F238E27FC236}">
                  <a16:creationId xmlns:a16="http://schemas.microsoft.com/office/drawing/2014/main" id="{7DD1DFC4-EFB6-2BE9-E690-78FA629C087E}"/>
                </a:ext>
              </a:extLst>
            </p:cNvPr>
            <p:cNvCxnSpPr/>
            <p:nvPr/>
          </p:nvCxnSpPr>
          <p:spPr>
            <a:xfrm>
              <a:off x="1564091" y="5032806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55 Conector recto">
              <a:extLst>
                <a:ext uri="{FF2B5EF4-FFF2-40B4-BE49-F238E27FC236}">
                  <a16:creationId xmlns:a16="http://schemas.microsoft.com/office/drawing/2014/main" id="{AFA8F2AF-7F6D-04A1-DA1C-1841C720FA5E}"/>
                </a:ext>
              </a:extLst>
            </p:cNvPr>
            <p:cNvCxnSpPr/>
            <p:nvPr/>
          </p:nvCxnSpPr>
          <p:spPr>
            <a:xfrm>
              <a:off x="1598073" y="501087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56 Conector recto">
              <a:extLst>
                <a:ext uri="{FF2B5EF4-FFF2-40B4-BE49-F238E27FC236}">
                  <a16:creationId xmlns:a16="http://schemas.microsoft.com/office/drawing/2014/main" id="{C94EDF41-90F9-C226-DBC1-99DDC18A7B06}"/>
                </a:ext>
              </a:extLst>
            </p:cNvPr>
            <p:cNvCxnSpPr/>
            <p:nvPr/>
          </p:nvCxnSpPr>
          <p:spPr>
            <a:xfrm>
              <a:off x="1582662" y="501835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57 Conector recto">
              <a:extLst>
                <a:ext uri="{FF2B5EF4-FFF2-40B4-BE49-F238E27FC236}">
                  <a16:creationId xmlns:a16="http://schemas.microsoft.com/office/drawing/2014/main" id="{9EEE457E-A975-DB3B-495E-112DFFCA97B6}"/>
                </a:ext>
              </a:extLst>
            </p:cNvPr>
            <p:cNvCxnSpPr/>
            <p:nvPr/>
          </p:nvCxnSpPr>
          <p:spPr>
            <a:xfrm>
              <a:off x="1582662" y="503192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58 Conector recto">
              <a:extLst>
                <a:ext uri="{FF2B5EF4-FFF2-40B4-BE49-F238E27FC236}">
                  <a16:creationId xmlns:a16="http://schemas.microsoft.com/office/drawing/2014/main" id="{7F2C517D-363E-7F83-A72C-6D366A07962D}"/>
                </a:ext>
              </a:extLst>
            </p:cNvPr>
            <p:cNvCxnSpPr/>
            <p:nvPr/>
          </p:nvCxnSpPr>
          <p:spPr>
            <a:xfrm>
              <a:off x="1620675" y="501180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59 Conector recto">
              <a:extLst>
                <a:ext uri="{FF2B5EF4-FFF2-40B4-BE49-F238E27FC236}">
                  <a16:creationId xmlns:a16="http://schemas.microsoft.com/office/drawing/2014/main" id="{D2EE91B7-E6B2-1013-511D-62B69164A85E}"/>
                </a:ext>
              </a:extLst>
            </p:cNvPr>
            <p:cNvCxnSpPr/>
            <p:nvPr/>
          </p:nvCxnSpPr>
          <p:spPr>
            <a:xfrm>
              <a:off x="1652798" y="4955910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60 Conector recto">
              <a:extLst>
                <a:ext uri="{FF2B5EF4-FFF2-40B4-BE49-F238E27FC236}">
                  <a16:creationId xmlns:a16="http://schemas.microsoft.com/office/drawing/2014/main" id="{57281ADA-6CEA-78CA-641B-8D8164785FDA}"/>
                </a:ext>
              </a:extLst>
            </p:cNvPr>
            <p:cNvCxnSpPr/>
            <p:nvPr/>
          </p:nvCxnSpPr>
          <p:spPr>
            <a:xfrm>
              <a:off x="1650155" y="4967614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61 Conector recto">
              <a:extLst>
                <a:ext uri="{FF2B5EF4-FFF2-40B4-BE49-F238E27FC236}">
                  <a16:creationId xmlns:a16="http://schemas.microsoft.com/office/drawing/2014/main" id="{7DF642C2-72DB-2EB2-3877-5CA3ABA613F4}"/>
                </a:ext>
              </a:extLst>
            </p:cNvPr>
            <p:cNvCxnSpPr/>
            <p:nvPr/>
          </p:nvCxnSpPr>
          <p:spPr>
            <a:xfrm>
              <a:off x="1634744" y="4975096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62 Conector recto">
              <a:extLst>
                <a:ext uri="{FF2B5EF4-FFF2-40B4-BE49-F238E27FC236}">
                  <a16:creationId xmlns:a16="http://schemas.microsoft.com/office/drawing/2014/main" id="{ED8FD26E-7216-97DF-3588-FF91540E862B}"/>
                </a:ext>
              </a:extLst>
            </p:cNvPr>
            <p:cNvCxnSpPr/>
            <p:nvPr/>
          </p:nvCxnSpPr>
          <p:spPr>
            <a:xfrm>
              <a:off x="1647147" y="5003470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63 Conector recto">
              <a:extLst>
                <a:ext uri="{FF2B5EF4-FFF2-40B4-BE49-F238E27FC236}">
                  <a16:creationId xmlns:a16="http://schemas.microsoft.com/office/drawing/2014/main" id="{422A50C7-11EA-5B1B-C2C8-54433EB68C96}"/>
                </a:ext>
              </a:extLst>
            </p:cNvPr>
            <p:cNvCxnSpPr/>
            <p:nvPr/>
          </p:nvCxnSpPr>
          <p:spPr>
            <a:xfrm>
              <a:off x="1634628" y="5003113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64 Conector recto">
              <a:extLst>
                <a:ext uri="{FF2B5EF4-FFF2-40B4-BE49-F238E27FC236}">
                  <a16:creationId xmlns:a16="http://schemas.microsoft.com/office/drawing/2014/main" id="{0971CEAB-D778-92AB-FE35-18C03ED7EE09}"/>
                </a:ext>
              </a:extLst>
            </p:cNvPr>
            <p:cNvCxnSpPr/>
            <p:nvPr/>
          </p:nvCxnSpPr>
          <p:spPr>
            <a:xfrm>
              <a:off x="1543051" y="5034248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65 Conector recto">
              <a:extLst>
                <a:ext uri="{FF2B5EF4-FFF2-40B4-BE49-F238E27FC236}">
                  <a16:creationId xmlns:a16="http://schemas.microsoft.com/office/drawing/2014/main" id="{4AF82364-9002-A2AE-A55B-BC6C027FF08B}"/>
                </a:ext>
              </a:extLst>
            </p:cNvPr>
            <p:cNvCxnSpPr/>
            <p:nvPr/>
          </p:nvCxnSpPr>
          <p:spPr>
            <a:xfrm>
              <a:off x="1540408" y="504595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66 Conector recto">
              <a:extLst>
                <a:ext uri="{FF2B5EF4-FFF2-40B4-BE49-F238E27FC236}">
                  <a16:creationId xmlns:a16="http://schemas.microsoft.com/office/drawing/2014/main" id="{167E46F4-74C3-1672-5312-92EF65DA9DD7}"/>
                </a:ext>
              </a:extLst>
            </p:cNvPr>
            <p:cNvCxnSpPr/>
            <p:nvPr/>
          </p:nvCxnSpPr>
          <p:spPr>
            <a:xfrm>
              <a:off x="1524997" y="505343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67 Conector recto">
              <a:extLst>
                <a:ext uri="{FF2B5EF4-FFF2-40B4-BE49-F238E27FC236}">
                  <a16:creationId xmlns:a16="http://schemas.microsoft.com/office/drawing/2014/main" id="{02F4A7AC-EF43-A1A8-DE4E-EEE0239EE23C}"/>
                </a:ext>
              </a:extLst>
            </p:cNvPr>
            <p:cNvCxnSpPr/>
            <p:nvPr/>
          </p:nvCxnSpPr>
          <p:spPr>
            <a:xfrm>
              <a:off x="1524997" y="506700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68 Conector recto">
              <a:extLst>
                <a:ext uri="{FF2B5EF4-FFF2-40B4-BE49-F238E27FC236}">
                  <a16:creationId xmlns:a16="http://schemas.microsoft.com/office/drawing/2014/main" id="{DB1D5356-E03B-8034-2A4B-49C7F65A9483}"/>
                </a:ext>
              </a:extLst>
            </p:cNvPr>
            <p:cNvCxnSpPr/>
            <p:nvPr/>
          </p:nvCxnSpPr>
          <p:spPr>
            <a:xfrm>
              <a:off x="1523050" y="5085150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69 Conector recto">
              <a:extLst>
                <a:ext uri="{FF2B5EF4-FFF2-40B4-BE49-F238E27FC236}">
                  <a16:creationId xmlns:a16="http://schemas.microsoft.com/office/drawing/2014/main" id="{220B957D-3FE2-C86C-6371-9D526250FFF6}"/>
                </a:ext>
              </a:extLst>
            </p:cNvPr>
            <p:cNvCxnSpPr/>
            <p:nvPr/>
          </p:nvCxnSpPr>
          <p:spPr>
            <a:xfrm>
              <a:off x="1507996" y="5089989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70 Conector recto">
              <a:extLst>
                <a:ext uri="{FF2B5EF4-FFF2-40B4-BE49-F238E27FC236}">
                  <a16:creationId xmlns:a16="http://schemas.microsoft.com/office/drawing/2014/main" id="{791C1849-4A01-C0B9-007E-A1EA8C7304D7}"/>
                </a:ext>
              </a:extLst>
            </p:cNvPr>
            <p:cNvCxnSpPr/>
            <p:nvPr/>
          </p:nvCxnSpPr>
          <p:spPr>
            <a:xfrm>
              <a:off x="1505353" y="5101693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71 Conector recto">
              <a:extLst>
                <a:ext uri="{FF2B5EF4-FFF2-40B4-BE49-F238E27FC236}">
                  <a16:creationId xmlns:a16="http://schemas.microsoft.com/office/drawing/2014/main" id="{00EF51CB-556B-328D-3667-9D9EE24B304A}"/>
                </a:ext>
              </a:extLst>
            </p:cNvPr>
            <p:cNvCxnSpPr/>
            <p:nvPr/>
          </p:nvCxnSpPr>
          <p:spPr>
            <a:xfrm>
              <a:off x="1489942" y="5109175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72 Conector recto">
              <a:extLst>
                <a:ext uri="{FF2B5EF4-FFF2-40B4-BE49-F238E27FC236}">
                  <a16:creationId xmlns:a16="http://schemas.microsoft.com/office/drawing/2014/main" id="{27EAA331-E60B-8A65-590A-1226DD42D847}"/>
                </a:ext>
              </a:extLst>
            </p:cNvPr>
            <p:cNvCxnSpPr/>
            <p:nvPr/>
          </p:nvCxnSpPr>
          <p:spPr>
            <a:xfrm>
              <a:off x="1489942" y="5122747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73 Conector recto">
              <a:extLst>
                <a:ext uri="{FF2B5EF4-FFF2-40B4-BE49-F238E27FC236}">
                  <a16:creationId xmlns:a16="http://schemas.microsoft.com/office/drawing/2014/main" id="{BDE10271-A2EE-64C9-BEEB-D8D5E0CFCBD5}"/>
                </a:ext>
              </a:extLst>
            </p:cNvPr>
            <p:cNvCxnSpPr/>
            <p:nvPr/>
          </p:nvCxnSpPr>
          <p:spPr>
            <a:xfrm>
              <a:off x="1487995" y="5140891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74 Conector recto">
              <a:extLst>
                <a:ext uri="{FF2B5EF4-FFF2-40B4-BE49-F238E27FC236}">
                  <a16:creationId xmlns:a16="http://schemas.microsoft.com/office/drawing/2014/main" id="{EE81F2F1-392B-8A4F-4196-416EEE3A349B}"/>
                </a:ext>
              </a:extLst>
            </p:cNvPr>
            <p:cNvCxnSpPr/>
            <p:nvPr/>
          </p:nvCxnSpPr>
          <p:spPr>
            <a:xfrm>
              <a:off x="1473637" y="514403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75 Conector recto">
              <a:extLst>
                <a:ext uri="{FF2B5EF4-FFF2-40B4-BE49-F238E27FC236}">
                  <a16:creationId xmlns:a16="http://schemas.microsoft.com/office/drawing/2014/main" id="{B69AD564-3DCB-8A17-E395-BFAD98DFC0B2}"/>
                </a:ext>
              </a:extLst>
            </p:cNvPr>
            <p:cNvCxnSpPr/>
            <p:nvPr/>
          </p:nvCxnSpPr>
          <p:spPr>
            <a:xfrm>
              <a:off x="1470994" y="5155736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76 Conector recto">
              <a:extLst>
                <a:ext uri="{FF2B5EF4-FFF2-40B4-BE49-F238E27FC236}">
                  <a16:creationId xmlns:a16="http://schemas.microsoft.com/office/drawing/2014/main" id="{35B475E2-CA4D-8E07-D790-1BC42147A6D2}"/>
                </a:ext>
              </a:extLst>
            </p:cNvPr>
            <p:cNvCxnSpPr/>
            <p:nvPr/>
          </p:nvCxnSpPr>
          <p:spPr>
            <a:xfrm>
              <a:off x="1455583" y="5163218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77 Conector recto">
              <a:extLst>
                <a:ext uri="{FF2B5EF4-FFF2-40B4-BE49-F238E27FC236}">
                  <a16:creationId xmlns:a16="http://schemas.microsoft.com/office/drawing/2014/main" id="{93C0C198-E50D-0542-3E7E-7DA1894CD929}"/>
                </a:ext>
              </a:extLst>
            </p:cNvPr>
            <p:cNvCxnSpPr/>
            <p:nvPr/>
          </p:nvCxnSpPr>
          <p:spPr>
            <a:xfrm>
              <a:off x="1455583" y="5176790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78 Conector recto">
              <a:extLst>
                <a:ext uri="{FF2B5EF4-FFF2-40B4-BE49-F238E27FC236}">
                  <a16:creationId xmlns:a16="http://schemas.microsoft.com/office/drawing/2014/main" id="{253D68D7-BC1B-2698-3F48-D4EFAD02ED2A}"/>
                </a:ext>
              </a:extLst>
            </p:cNvPr>
            <p:cNvCxnSpPr/>
            <p:nvPr/>
          </p:nvCxnSpPr>
          <p:spPr>
            <a:xfrm>
              <a:off x="1453636" y="5194934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79 Conector recto">
              <a:extLst>
                <a:ext uri="{FF2B5EF4-FFF2-40B4-BE49-F238E27FC236}">
                  <a16:creationId xmlns:a16="http://schemas.microsoft.com/office/drawing/2014/main" id="{6EC0897D-DD31-E35B-B7B8-CE9F0DA397CD}"/>
                </a:ext>
              </a:extLst>
            </p:cNvPr>
            <p:cNvCxnSpPr/>
            <p:nvPr/>
          </p:nvCxnSpPr>
          <p:spPr>
            <a:xfrm>
              <a:off x="1335525" y="525948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80 Conector recto">
              <a:extLst>
                <a:ext uri="{FF2B5EF4-FFF2-40B4-BE49-F238E27FC236}">
                  <a16:creationId xmlns:a16="http://schemas.microsoft.com/office/drawing/2014/main" id="{1F117A79-6CE6-3671-AC68-487A74DB5364}"/>
                </a:ext>
              </a:extLst>
            </p:cNvPr>
            <p:cNvCxnSpPr/>
            <p:nvPr/>
          </p:nvCxnSpPr>
          <p:spPr>
            <a:xfrm>
              <a:off x="1369507" y="5237550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81 Conector recto">
              <a:extLst>
                <a:ext uri="{FF2B5EF4-FFF2-40B4-BE49-F238E27FC236}">
                  <a16:creationId xmlns:a16="http://schemas.microsoft.com/office/drawing/2014/main" id="{28B249EB-E92C-EB4B-AEE7-31625BED562A}"/>
                </a:ext>
              </a:extLst>
            </p:cNvPr>
            <p:cNvCxnSpPr/>
            <p:nvPr/>
          </p:nvCxnSpPr>
          <p:spPr>
            <a:xfrm>
              <a:off x="1354096" y="524503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82 Conector recto">
              <a:extLst>
                <a:ext uri="{FF2B5EF4-FFF2-40B4-BE49-F238E27FC236}">
                  <a16:creationId xmlns:a16="http://schemas.microsoft.com/office/drawing/2014/main" id="{D0F0AFEA-8439-7246-91F7-9CD059FA4DED}"/>
                </a:ext>
              </a:extLst>
            </p:cNvPr>
            <p:cNvCxnSpPr/>
            <p:nvPr/>
          </p:nvCxnSpPr>
          <p:spPr>
            <a:xfrm>
              <a:off x="1354096" y="5258604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83 Conector recto">
              <a:extLst>
                <a:ext uri="{FF2B5EF4-FFF2-40B4-BE49-F238E27FC236}">
                  <a16:creationId xmlns:a16="http://schemas.microsoft.com/office/drawing/2014/main" id="{355FA838-6639-EF53-3451-0090BEE2BC0D}"/>
                </a:ext>
              </a:extLst>
            </p:cNvPr>
            <p:cNvCxnSpPr/>
            <p:nvPr/>
          </p:nvCxnSpPr>
          <p:spPr>
            <a:xfrm>
              <a:off x="1392109" y="5238484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84 Conector recto">
              <a:extLst>
                <a:ext uri="{FF2B5EF4-FFF2-40B4-BE49-F238E27FC236}">
                  <a16:creationId xmlns:a16="http://schemas.microsoft.com/office/drawing/2014/main" id="{08F64B11-3C3E-3A9B-0BFA-6285525A0303}"/>
                </a:ext>
              </a:extLst>
            </p:cNvPr>
            <p:cNvCxnSpPr/>
            <p:nvPr/>
          </p:nvCxnSpPr>
          <p:spPr>
            <a:xfrm>
              <a:off x="1436635" y="5197323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85 Conector recto">
              <a:extLst>
                <a:ext uri="{FF2B5EF4-FFF2-40B4-BE49-F238E27FC236}">
                  <a16:creationId xmlns:a16="http://schemas.microsoft.com/office/drawing/2014/main" id="{C573D7D1-C410-7BEE-8F2A-DB63906DCC3A}"/>
                </a:ext>
              </a:extLst>
            </p:cNvPr>
            <p:cNvCxnSpPr/>
            <p:nvPr/>
          </p:nvCxnSpPr>
          <p:spPr>
            <a:xfrm>
              <a:off x="1433992" y="5209027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86 Conector recto">
              <a:extLst>
                <a:ext uri="{FF2B5EF4-FFF2-40B4-BE49-F238E27FC236}">
                  <a16:creationId xmlns:a16="http://schemas.microsoft.com/office/drawing/2014/main" id="{B92DABF0-1E2A-AD85-B651-AC0A0F094767}"/>
                </a:ext>
              </a:extLst>
            </p:cNvPr>
            <p:cNvCxnSpPr/>
            <p:nvPr/>
          </p:nvCxnSpPr>
          <p:spPr>
            <a:xfrm>
              <a:off x="1418581" y="5216509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87 Conector recto">
              <a:extLst>
                <a:ext uri="{FF2B5EF4-FFF2-40B4-BE49-F238E27FC236}">
                  <a16:creationId xmlns:a16="http://schemas.microsoft.com/office/drawing/2014/main" id="{A1A2C28C-7441-C1C4-CB5A-C8E5F8A015E8}"/>
                </a:ext>
              </a:extLst>
            </p:cNvPr>
            <p:cNvCxnSpPr/>
            <p:nvPr/>
          </p:nvCxnSpPr>
          <p:spPr>
            <a:xfrm>
              <a:off x="1418581" y="5230148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88 Conector recto">
              <a:extLst>
                <a:ext uri="{FF2B5EF4-FFF2-40B4-BE49-F238E27FC236}">
                  <a16:creationId xmlns:a16="http://schemas.microsoft.com/office/drawing/2014/main" id="{31C59743-B4D3-685D-D3F7-0E1128FA8898}"/>
                </a:ext>
              </a:extLst>
            </p:cNvPr>
            <p:cNvCxnSpPr/>
            <p:nvPr/>
          </p:nvCxnSpPr>
          <p:spPr>
            <a:xfrm>
              <a:off x="1406062" y="5229791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89 Conector recto">
              <a:extLst>
                <a:ext uri="{FF2B5EF4-FFF2-40B4-BE49-F238E27FC236}">
                  <a16:creationId xmlns:a16="http://schemas.microsoft.com/office/drawing/2014/main" id="{928D5ADE-D328-DBD9-4E00-7E595DACBDD1}"/>
                </a:ext>
              </a:extLst>
            </p:cNvPr>
            <p:cNvCxnSpPr/>
            <p:nvPr/>
          </p:nvCxnSpPr>
          <p:spPr>
            <a:xfrm>
              <a:off x="1324576" y="527338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90 Conector recto">
              <a:extLst>
                <a:ext uri="{FF2B5EF4-FFF2-40B4-BE49-F238E27FC236}">
                  <a16:creationId xmlns:a16="http://schemas.microsoft.com/office/drawing/2014/main" id="{AE621AB2-4480-E1D3-C13C-17A5B1D6EFAD}"/>
                </a:ext>
              </a:extLst>
            </p:cNvPr>
            <p:cNvCxnSpPr/>
            <p:nvPr/>
          </p:nvCxnSpPr>
          <p:spPr>
            <a:xfrm>
              <a:off x="1321933" y="5285088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91 Conector recto">
              <a:extLst>
                <a:ext uri="{FF2B5EF4-FFF2-40B4-BE49-F238E27FC236}">
                  <a16:creationId xmlns:a16="http://schemas.microsoft.com/office/drawing/2014/main" id="{BB958771-8963-23CB-F230-08F3C7033AA6}"/>
                </a:ext>
              </a:extLst>
            </p:cNvPr>
            <p:cNvCxnSpPr/>
            <p:nvPr/>
          </p:nvCxnSpPr>
          <p:spPr>
            <a:xfrm>
              <a:off x="1306522" y="5292570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92 Conector recto">
              <a:extLst>
                <a:ext uri="{FF2B5EF4-FFF2-40B4-BE49-F238E27FC236}">
                  <a16:creationId xmlns:a16="http://schemas.microsoft.com/office/drawing/2014/main" id="{D6B3051A-0DA6-A54C-A899-2834420A2874}"/>
                </a:ext>
              </a:extLst>
            </p:cNvPr>
            <p:cNvCxnSpPr/>
            <p:nvPr/>
          </p:nvCxnSpPr>
          <p:spPr>
            <a:xfrm>
              <a:off x="1306522" y="5306142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93 Conector recto">
              <a:extLst>
                <a:ext uri="{FF2B5EF4-FFF2-40B4-BE49-F238E27FC236}">
                  <a16:creationId xmlns:a16="http://schemas.microsoft.com/office/drawing/2014/main" id="{F2354653-5006-7112-FA31-3007E66EDD6D}"/>
                </a:ext>
              </a:extLst>
            </p:cNvPr>
            <p:cNvCxnSpPr/>
            <p:nvPr/>
          </p:nvCxnSpPr>
          <p:spPr>
            <a:xfrm>
              <a:off x="1304575" y="532428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94 Conector recto">
              <a:extLst>
                <a:ext uri="{FF2B5EF4-FFF2-40B4-BE49-F238E27FC236}">
                  <a16:creationId xmlns:a16="http://schemas.microsoft.com/office/drawing/2014/main" id="{9E7A04F6-F479-0EAA-97A0-84148C4FB0D8}"/>
                </a:ext>
              </a:extLst>
            </p:cNvPr>
            <p:cNvCxnSpPr/>
            <p:nvPr/>
          </p:nvCxnSpPr>
          <p:spPr>
            <a:xfrm>
              <a:off x="1289521" y="5329125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95 Conector recto">
              <a:extLst>
                <a:ext uri="{FF2B5EF4-FFF2-40B4-BE49-F238E27FC236}">
                  <a16:creationId xmlns:a16="http://schemas.microsoft.com/office/drawing/2014/main" id="{753F0526-DF12-7C8B-C270-4335316847DB}"/>
                </a:ext>
              </a:extLst>
            </p:cNvPr>
            <p:cNvCxnSpPr/>
            <p:nvPr/>
          </p:nvCxnSpPr>
          <p:spPr>
            <a:xfrm>
              <a:off x="1286878" y="5340829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96 Conector recto">
              <a:extLst>
                <a:ext uri="{FF2B5EF4-FFF2-40B4-BE49-F238E27FC236}">
                  <a16:creationId xmlns:a16="http://schemas.microsoft.com/office/drawing/2014/main" id="{04EB2DFA-B278-B4E6-D18B-DDC52C1919EF}"/>
                </a:ext>
              </a:extLst>
            </p:cNvPr>
            <p:cNvCxnSpPr/>
            <p:nvPr/>
          </p:nvCxnSpPr>
          <p:spPr>
            <a:xfrm>
              <a:off x="1271467" y="5348311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97 Conector recto">
              <a:extLst>
                <a:ext uri="{FF2B5EF4-FFF2-40B4-BE49-F238E27FC236}">
                  <a16:creationId xmlns:a16="http://schemas.microsoft.com/office/drawing/2014/main" id="{3922CC85-F842-EA6F-CCD3-712F745E7427}"/>
                </a:ext>
              </a:extLst>
            </p:cNvPr>
            <p:cNvCxnSpPr/>
            <p:nvPr/>
          </p:nvCxnSpPr>
          <p:spPr>
            <a:xfrm>
              <a:off x="1271467" y="5361883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98 Conector recto">
              <a:extLst>
                <a:ext uri="{FF2B5EF4-FFF2-40B4-BE49-F238E27FC236}">
                  <a16:creationId xmlns:a16="http://schemas.microsoft.com/office/drawing/2014/main" id="{AF750BC7-AC94-60A3-59E6-4420DCA0353B}"/>
                </a:ext>
              </a:extLst>
            </p:cNvPr>
            <p:cNvCxnSpPr/>
            <p:nvPr/>
          </p:nvCxnSpPr>
          <p:spPr>
            <a:xfrm>
              <a:off x="1269520" y="5380027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99 Conector recto">
              <a:extLst>
                <a:ext uri="{FF2B5EF4-FFF2-40B4-BE49-F238E27FC236}">
                  <a16:creationId xmlns:a16="http://schemas.microsoft.com/office/drawing/2014/main" id="{6A8EE129-6A37-3E60-5BEA-EB16A56A534B}"/>
                </a:ext>
              </a:extLst>
            </p:cNvPr>
            <p:cNvCxnSpPr/>
            <p:nvPr/>
          </p:nvCxnSpPr>
          <p:spPr>
            <a:xfrm>
              <a:off x="1255162" y="5383168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100 Conector recto">
              <a:extLst>
                <a:ext uri="{FF2B5EF4-FFF2-40B4-BE49-F238E27FC236}">
                  <a16:creationId xmlns:a16="http://schemas.microsoft.com/office/drawing/2014/main" id="{CC5E8534-4C95-3C75-CF70-4F399B0C9688}"/>
                </a:ext>
              </a:extLst>
            </p:cNvPr>
            <p:cNvCxnSpPr/>
            <p:nvPr/>
          </p:nvCxnSpPr>
          <p:spPr>
            <a:xfrm>
              <a:off x="1252519" y="539487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101 Conector recto">
              <a:extLst>
                <a:ext uri="{FF2B5EF4-FFF2-40B4-BE49-F238E27FC236}">
                  <a16:creationId xmlns:a16="http://schemas.microsoft.com/office/drawing/2014/main" id="{C43B1775-B475-6DBB-FB44-DEB7D4EF3B15}"/>
                </a:ext>
              </a:extLst>
            </p:cNvPr>
            <p:cNvCxnSpPr/>
            <p:nvPr/>
          </p:nvCxnSpPr>
          <p:spPr>
            <a:xfrm>
              <a:off x="1237108" y="540235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102 Conector recto">
              <a:extLst>
                <a:ext uri="{FF2B5EF4-FFF2-40B4-BE49-F238E27FC236}">
                  <a16:creationId xmlns:a16="http://schemas.microsoft.com/office/drawing/2014/main" id="{C12F441C-240E-48C4-935A-777D19F82C59}"/>
                </a:ext>
              </a:extLst>
            </p:cNvPr>
            <p:cNvCxnSpPr/>
            <p:nvPr/>
          </p:nvCxnSpPr>
          <p:spPr>
            <a:xfrm>
              <a:off x="1237108" y="541592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103 Conector recto">
              <a:extLst>
                <a:ext uri="{FF2B5EF4-FFF2-40B4-BE49-F238E27FC236}">
                  <a16:creationId xmlns:a16="http://schemas.microsoft.com/office/drawing/2014/main" id="{6F4318A7-049C-A9FA-170A-C4BEBC865C86}"/>
                </a:ext>
              </a:extLst>
            </p:cNvPr>
            <p:cNvCxnSpPr/>
            <p:nvPr/>
          </p:nvCxnSpPr>
          <p:spPr>
            <a:xfrm>
              <a:off x="1235161" y="5434070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104 Conector recto">
              <a:extLst>
                <a:ext uri="{FF2B5EF4-FFF2-40B4-BE49-F238E27FC236}">
                  <a16:creationId xmlns:a16="http://schemas.microsoft.com/office/drawing/2014/main" id="{2AA99F6C-8F34-9695-012E-C448BC415040}"/>
                </a:ext>
              </a:extLst>
            </p:cNvPr>
            <p:cNvCxnSpPr/>
            <p:nvPr/>
          </p:nvCxnSpPr>
          <p:spPr>
            <a:xfrm>
              <a:off x="1765278" y="4782476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105 Conector recto">
              <a:extLst>
                <a:ext uri="{FF2B5EF4-FFF2-40B4-BE49-F238E27FC236}">
                  <a16:creationId xmlns:a16="http://schemas.microsoft.com/office/drawing/2014/main" id="{7E362775-2139-4D70-CC5A-80F2C6B7FB5B}"/>
                </a:ext>
              </a:extLst>
            </p:cNvPr>
            <p:cNvCxnSpPr/>
            <p:nvPr/>
          </p:nvCxnSpPr>
          <p:spPr>
            <a:xfrm>
              <a:off x="1799260" y="4760542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106 Conector recto">
              <a:extLst>
                <a:ext uri="{FF2B5EF4-FFF2-40B4-BE49-F238E27FC236}">
                  <a16:creationId xmlns:a16="http://schemas.microsoft.com/office/drawing/2014/main" id="{23E40FD5-1C63-3635-C644-B4229F6AE098}"/>
                </a:ext>
              </a:extLst>
            </p:cNvPr>
            <p:cNvCxnSpPr/>
            <p:nvPr/>
          </p:nvCxnSpPr>
          <p:spPr>
            <a:xfrm>
              <a:off x="1783849" y="4768024"/>
              <a:ext cx="113168" cy="1165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107 Conector recto">
              <a:extLst>
                <a:ext uri="{FF2B5EF4-FFF2-40B4-BE49-F238E27FC236}">
                  <a16:creationId xmlns:a16="http://schemas.microsoft.com/office/drawing/2014/main" id="{2481CFB0-1C70-9796-A51E-1DED689D3D95}"/>
                </a:ext>
              </a:extLst>
            </p:cNvPr>
            <p:cNvCxnSpPr/>
            <p:nvPr/>
          </p:nvCxnSpPr>
          <p:spPr>
            <a:xfrm>
              <a:off x="1783849" y="478159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108 Conector recto">
              <a:extLst>
                <a:ext uri="{FF2B5EF4-FFF2-40B4-BE49-F238E27FC236}">
                  <a16:creationId xmlns:a16="http://schemas.microsoft.com/office/drawing/2014/main" id="{8C231631-6A9E-5E0B-8A13-87F263008C22}"/>
                </a:ext>
              </a:extLst>
            </p:cNvPr>
            <p:cNvCxnSpPr/>
            <p:nvPr/>
          </p:nvCxnSpPr>
          <p:spPr>
            <a:xfrm>
              <a:off x="1821862" y="4761476"/>
              <a:ext cx="101040" cy="1029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109 Conector recto">
              <a:extLst>
                <a:ext uri="{FF2B5EF4-FFF2-40B4-BE49-F238E27FC236}">
                  <a16:creationId xmlns:a16="http://schemas.microsoft.com/office/drawing/2014/main" id="{D033CB10-C7FB-2DF6-49BB-842488905810}"/>
                </a:ext>
              </a:extLst>
            </p:cNvPr>
            <p:cNvCxnSpPr/>
            <p:nvPr/>
          </p:nvCxnSpPr>
          <p:spPr>
            <a:xfrm>
              <a:off x="1866388" y="4720315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110 Conector recto">
              <a:extLst>
                <a:ext uri="{FF2B5EF4-FFF2-40B4-BE49-F238E27FC236}">
                  <a16:creationId xmlns:a16="http://schemas.microsoft.com/office/drawing/2014/main" id="{2DD881F3-51AA-B817-85B5-E13F41776119}"/>
                </a:ext>
              </a:extLst>
            </p:cNvPr>
            <p:cNvCxnSpPr/>
            <p:nvPr/>
          </p:nvCxnSpPr>
          <p:spPr>
            <a:xfrm>
              <a:off x="1863745" y="4732019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111 Conector recto">
              <a:extLst>
                <a:ext uri="{FF2B5EF4-FFF2-40B4-BE49-F238E27FC236}">
                  <a16:creationId xmlns:a16="http://schemas.microsoft.com/office/drawing/2014/main" id="{FB3F0867-84B8-4285-E898-0F39B69B1690}"/>
                </a:ext>
              </a:extLst>
            </p:cNvPr>
            <p:cNvCxnSpPr/>
            <p:nvPr/>
          </p:nvCxnSpPr>
          <p:spPr>
            <a:xfrm>
              <a:off x="1848334" y="4739501"/>
              <a:ext cx="113168" cy="1176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112 Conector recto">
              <a:extLst>
                <a:ext uri="{FF2B5EF4-FFF2-40B4-BE49-F238E27FC236}">
                  <a16:creationId xmlns:a16="http://schemas.microsoft.com/office/drawing/2014/main" id="{E84AE037-165D-93DA-2E77-0F7667FEFB05}"/>
                </a:ext>
              </a:extLst>
            </p:cNvPr>
            <p:cNvCxnSpPr/>
            <p:nvPr/>
          </p:nvCxnSpPr>
          <p:spPr>
            <a:xfrm>
              <a:off x="1848334" y="4753140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113 Conector recto">
              <a:extLst>
                <a:ext uri="{FF2B5EF4-FFF2-40B4-BE49-F238E27FC236}">
                  <a16:creationId xmlns:a16="http://schemas.microsoft.com/office/drawing/2014/main" id="{FDB36089-8F8F-0F52-A86F-B6C2DD583F8B}"/>
                </a:ext>
              </a:extLst>
            </p:cNvPr>
            <p:cNvCxnSpPr/>
            <p:nvPr/>
          </p:nvCxnSpPr>
          <p:spPr>
            <a:xfrm>
              <a:off x="1835815" y="4752783"/>
              <a:ext cx="101040" cy="1039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115 Grupo">
            <a:extLst>
              <a:ext uri="{FF2B5EF4-FFF2-40B4-BE49-F238E27FC236}">
                <a16:creationId xmlns:a16="http://schemas.microsoft.com/office/drawing/2014/main" id="{522668F1-6A63-07BF-163A-CCADA828A8F1}"/>
              </a:ext>
            </a:extLst>
          </p:cNvPr>
          <p:cNvGrpSpPr/>
          <p:nvPr/>
        </p:nvGrpSpPr>
        <p:grpSpPr>
          <a:xfrm>
            <a:off x="1678610" y="3185752"/>
            <a:ext cx="1275826" cy="1358931"/>
            <a:chOff x="953067" y="4644872"/>
            <a:chExt cx="711783" cy="695925"/>
          </a:xfrm>
        </p:grpSpPr>
        <p:cxnSp>
          <p:nvCxnSpPr>
            <p:cNvPr id="84" name="14 Conector recto">
              <a:extLst>
                <a:ext uri="{FF2B5EF4-FFF2-40B4-BE49-F238E27FC236}">
                  <a16:creationId xmlns:a16="http://schemas.microsoft.com/office/drawing/2014/main" id="{F1A63E77-5F3B-DDC3-FCDD-F5E6C02F78D3}"/>
                </a:ext>
              </a:extLst>
            </p:cNvPr>
            <p:cNvCxnSpPr/>
            <p:nvPr/>
          </p:nvCxnSpPr>
          <p:spPr>
            <a:xfrm flipV="1">
              <a:off x="953067" y="4644872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16 Conector recto">
              <a:extLst>
                <a:ext uri="{FF2B5EF4-FFF2-40B4-BE49-F238E27FC236}">
                  <a16:creationId xmlns:a16="http://schemas.microsoft.com/office/drawing/2014/main" id="{BB895820-0501-9F17-2E7A-7A0CF1DA88C8}"/>
                </a:ext>
              </a:extLst>
            </p:cNvPr>
            <p:cNvCxnSpPr/>
            <p:nvPr/>
          </p:nvCxnSpPr>
          <p:spPr>
            <a:xfrm flipV="1">
              <a:off x="959853" y="4654676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17 Conector recto">
              <a:extLst>
                <a:ext uri="{FF2B5EF4-FFF2-40B4-BE49-F238E27FC236}">
                  <a16:creationId xmlns:a16="http://schemas.microsoft.com/office/drawing/2014/main" id="{71ECE964-8813-B895-0324-92300E48E86D}"/>
                </a:ext>
              </a:extLst>
            </p:cNvPr>
            <p:cNvCxnSpPr/>
            <p:nvPr/>
          </p:nvCxnSpPr>
          <p:spPr>
            <a:xfrm flipV="1">
              <a:off x="982491" y="4669016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18 Conector recto">
              <a:extLst>
                <a:ext uri="{FF2B5EF4-FFF2-40B4-BE49-F238E27FC236}">
                  <a16:creationId xmlns:a16="http://schemas.microsoft.com/office/drawing/2014/main" id="{EA93A160-BBF6-44B8-B525-259091EE6005}"/>
                </a:ext>
              </a:extLst>
            </p:cNvPr>
            <p:cNvCxnSpPr/>
            <p:nvPr/>
          </p:nvCxnSpPr>
          <p:spPr>
            <a:xfrm flipV="1">
              <a:off x="962871" y="4672784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19 Conector recto">
              <a:extLst>
                <a:ext uri="{FF2B5EF4-FFF2-40B4-BE49-F238E27FC236}">
                  <a16:creationId xmlns:a16="http://schemas.microsoft.com/office/drawing/2014/main" id="{FCF83A81-9D66-C87F-0F32-3AFB537BEF6A}"/>
                </a:ext>
              </a:extLst>
            </p:cNvPr>
            <p:cNvCxnSpPr/>
            <p:nvPr/>
          </p:nvCxnSpPr>
          <p:spPr>
            <a:xfrm flipV="1">
              <a:off x="990035" y="4680742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20 Conector recto">
              <a:extLst>
                <a:ext uri="{FF2B5EF4-FFF2-40B4-BE49-F238E27FC236}">
                  <a16:creationId xmlns:a16="http://schemas.microsoft.com/office/drawing/2014/main" id="{CF93618B-1438-A511-DACD-DFF33371698E}"/>
                </a:ext>
              </a:extLst>
            </p:cNvPr>
            <p:cNvCxnSpPr/>
            <p:nvPr/>
          </p:nvCxnSpPr>
          <p:spPr>
            <a:xfrm flipV="1">
              <a:off x="1017945" y="4700696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21 Conector recto">
              <a:extLst>
                <a:ext uri="{FF2B5EF4-FFF2-40B4-BE49-F238E27FC236}">
                  <a16:creationId xmlns:a16="http://schemas.microsoft.com/office/drawing/2014/main" id="{C250A0B1-AF3B-E6CA-A1D5-23CD0D00EED5}"/>
                </a:ext>
              </a:extLst>
            </p:cNvPr>
            <p:cNvCxnSpPr/>
            <p:nvPr/>
          </p:nvCxnSpPr>
          <p:spPr>
            <a:xfrm flipV="1">
              <a:off x="982479" y="4711250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22 Conector recto">
              <a:extLst>
                <a:ext uri="{FF2B5EF4-FFF2-40B4-BE49-F238E27FC236}">
                  <a16:creationId xmlns:a16="http://schemas.microsoft.com/office/drawing/2014/main" id="{162A387C-6BD8-020C-8231-CF853980FE5F}"/>
                </a:ext>
              </a:extLst>
            </p:cNvPr>
            <p:cNvCxnSpPr/>
            <p:nvPr/>
          </p:nvCxnSpPr>
          <p:spPr>
            <a:xfrm flipV="1">
              <a:off x="1030725" y="4710857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23 Conector recto">
              <a:extLst>
                <a:ext uri="{FF2B5EF4-FFF2-40B4-BE49-F238E27FC236}">
                  <a16:creationId xmlns:a16="http://schemas.microsoft.com/office/drawing/2014/main" id="{534EF959-411A-A58A-8180-4758265A2941}"/>
                </a:ext>
              </a:extLst>
            </p:cNvPr>
            <p:cNvCxnSpPr/>
            <p:nvPr/>
          </p:nvCxnSpPr>
          <p:spPr>
            <a:xfrm flipV="1">
              <a:off x="1038249" y="4725197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24 Conector recto">
              <a:extLst>
                <a:ext uri="{FF2B5EF4-FFF2-40B4-BE49-F238E27FC236}">
                  <a16:creationId xmlns:a16="http://schemas.microsoft.com/office/drawing/2014/main" id="{EE23CE68-93A3-8208-93E2-37C152677CA6}"/>
                </a:ext>
              </a:extLst>
            </p:cNvPr>
            <p:cNvCxnSpPr/>
            <p:nvPr/>
          </p:nvCxnSpPr>
          <p:spPr>
            <a:xfrm flipV="1">
              <a:off x="1055250" y="4731197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116 Grupo">
            <a:extLst>
              <a:ext uri="{FF2B5EF4-FFF2-40B4-BE49-F238E27FC236}">
                <a16:creationId xmlns:a16="http://schemas.microsoft.com/office/drawing/2014/main" id="{6AAB8BCE-ABDE-977E-0415-E2343DCCAB16}"/>
              </a:ext>
            </a:extLst>
          </p:cNvPr>
          <p:cNvGrpSpPr/>
          <p:nvPr/>
        </p:nvGrpSpPr>
        <p:grpSpPr>
          <a:xfrm>
            <a:off x="5315857" y="2092709"/>
            <a:ext cx="1299935" cy="1205220"/>
            <a:chOff x="3055161" y="4476138"/>
            <a:chExt cx="781269" cy="736731"/>
          </a:xfrm>
        </p:grpSpPr>
        <p:cxnSp>
          <p:nvCxnSpPr>
            <p:cNvPr id="95" name="25 Conector recto">
              <a:extLst>
                <a:ext uri="{FF2B5EF4-FFF2-40B4-BE49-F238E27FC236}">
                  <a16:creationId xmlns:a16="http://schemas.microsoft.com/office/drawing/2014/main" id="{66304F4D-EF27-317D-531A-59DAF5D00B25}"/>
                </a:ext>
              </a:extLst>
            </p:cNvPr>
            <p:cNvCxnSpPr/>
            <p:nvPr/>
          </p:nvCxnSpPr>
          <p:spPr>
            <a:xfrm flipV="1">
              <a:off x="3092931" y="4482585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26 Conector recto">
              <a:extLst>
                <a:ext uri="{FF2B5EF4-FFF2-40B4-BE49-F238E27FC236}">
                  <a16:creationId xmlns:a16="http://schemas.microsoft.com/office/drawing/2014/main" id="{0A1A0100-D9E1-C8F8-D6A1-27A5091EDBCE}"/>
                </a:ext>
              </a:extLst>
            </p:cNvPr>
            <p:cNvCxnSpPr/>
            <p:nvPr/>
          </p:nvCxnSpPr>
          <p:spPr>
            <a:xfrm flipV="1">
              <a:off x="3105003" y="4505604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27 Conector recto">
              <a:extLst>
                <a:ext uri="{FF2B5EF4-FFF2-40B4-BE49-F238E27FC236}">
                  <a16:creationId xmlns:a16="http://schemas.microsoft.com/office/drawing/2014/main" id="{7DD6D740-BC03-2CC1-71C7-8E8B28558BB3}"/>
                </a:ext>
              </a:extLst>
            </p:cNvPr>
            <p:cNvCxnSpPr/>
            <p:nvPr/>
          </p:nvCxnSpPr>
          <p:spPr>
            <a:xfrm flipV="1">
              <a:off x="3127641" y="4519944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28 Conector recto">
              <a:extLst>
                <a:ext uri="{FF2B5EF4-FFF2-40B4-BE49-F238E27FC236}">
                  <a16:creationId xmlns:a16="http://schemas.microsoft.com/office/drawing/2014/main" id="{42A17B67-9D5C-416D-2131-A8C4AA929774}"/>
                </a:ext>
              </a:extLst>
            </p:cNvPr>
            <p:cNvCxnSpPr/>
            <p:nvPr/>
          </p:nvCxnSpPr>
          <p:spPr>
            <a:xfrm flipV="1">
              <a:off x="3055161" y="4476138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29 Conector recto">
              <a:extLst>
                <a:ext uri="{FF2B5EF4-FFF2-40B4-BE49-F238E27FC236}">
                  <a16:creationId xmlns:a16="http://schemas.microsoft.com/office/drawing/2014/main" id="{71CBE72C-A722-B4A3-65A2-0D94122C4BF0}"/>
                </a:ext>
              </a:extLst>
            </p:cNvPr>
            <p:cNvCxnSpPr/>
            <p:nvPr/>
          </p:nvCxnSpPr>
          <p:spPr>
            <a:xfrm flipV="1">
              <a:off x="3140471" y="4531670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30 Conector recto">
              <a:extLst>
                <a:ext uri="{FF2B5EF4-FFF2-40B4-BE49-F238E27FC236}">
                  <a16:creationId xmlns:a16="http://schemas.microsoft.com/office/drawing/2014/main" id="{CA401FC5-60E7-0A18-2C68-05B8F1CD434D}"/>
                </a:ext>
              </a:extLst>
            </p:cNvPr>
            <p:cNvCxnSpPr/>
            <p:nvPr/>
          </p:nvCxnSpPr>
          <p:spPr>
            <a:xfrm flipV="1">
              <a:off x="3173667" y="4551624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31 Conector recto">
              <a:extLst>
                <a:ext uri="{FF2B5EF4-FFF2-40B4-BE49-F238E27FC236}">
                  <a16:creationId xmlns:a16="http://schemas.microsoft.com/office/drawing/2014/main" id="{D5007CE3-3D89-E938-CE16-373A0CE151D5}"/>
                </a:ext>
              </a:extLst>
            </p:cNvPr>
            <p:cNvCxnSpPr/>
            <p:nvPr/>
          </p:nvCxnSpPr>
          <p:spPr>
            <a:xfrm flipV="1">
              <a:off x="3138201" y="4562178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32 Conector recto">
              <a:extLst>
                <a:ext uri="{FF2B5EF4-FFF2-40B4-BE49-F238E27FC236}">
                  <a16:creationId xmlns:a16="http://schemas.microsoft.com/office/drawing/2014/main" id="{E5C63AAB-CC0A-8008-16E3-2C04B425C23A}"/>
                </a:ext>
              </a:extLst>
            </p:cNvPr>
            <p:cNvCxnSpPr/>
            <p:nvPr/>
          </p:nvCxnSpPr>
          <p:spPr>
            <a:xfrm flipV="1">
              <a:off x="3191733" y="4564428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33 Conector recto">
              <a:extLst>
                <a:ext uri="{FF2B5EF4-FFF2-40B4-BE49-F238E27FC236}">
                  <a16:creationId xmlns:a16="http://schemas.microsoft.com/office/drawing/2014/main" id="{3BCEB57B-CCB2-3FBA-4FE4-3EDE9D35BFCA}"/>
                </a:ext>
              </a:extLst>
            </p:cNvPr>
            <p:cNvCxnSpPr/>
            <p:nvPr/>
          </p:nvCxnSpPr>
          <p:spPr>
            <a:xfrm flipV="1">
              <a:off x="3217758" y="4576125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34 Conector recto">
              <a:extLst>
                <a:ext uri="{FF2B5EF4-FFF2-40B4-BE49-F238E27FC236}">
                  <a16:creationId xmlns:a16="http://schemas.microsoft.com/office/drawing/2014/main" id="{E49EB43D-EBC5-5D14-28FF-C9C8C0EBEE91}"/>
                </a:ext>
              </a:extLst>
            </p:cNvPr>
            <p:cNvCxnSpPr/>
            <p:nvPr/>
          </p:nvCxnSpPr>
          <p:spPr>
            <a:xfrm flipV="1">
              <a:off x="3226830" y="4603269"/>
              <a:ext cx="609600" cy="609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F0FB1C-2761-85D5-250B-C2FC89C67091}"/>
              </a:ext>
            </a:extLst>
          </p:cNvPr>
          <p:cNvSpPr txBox="1"/>
          <p:nvPr/>
        </p:nvSpPr>
        <p:spPr>
          <a:xfrm>
            <a:off x="1107641" y="540503"/>
            <a:ext cx="7266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dirty="0" err="1">
                <a:solidFill>
                  <a:schemeClr val="bg1"/>
                </a:solidFill>
              </a:rPr>
              <a:t>Roughness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of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cell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wall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surface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is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increased</a:t>
            </a:r>
            <a:r>
              <a:rPr lang="es-UY" sz="2400" dirty="0">
                <a:solidFill>
                  <a:schemeClr val="bg1"/>
                </a:solidFill>
              </a:rPr>
              <a:t> in </a:t>
            </a:r>
            <a:r>
              <a:rPr lang="es-UY" sz="2400" i="1" dirty="0" err="1">
                <a:solidFill>
                  <a:schemeClr val="bg1"/>
                </a:solidFill>
              </a:rPr>
              <a:t>ttl</a:t>
            </a:r>
            <a:r>
              <a:rPr lang="es-UY" sz="2400" dirty="0">
                <a:solidFill>
                  <a:schemeClr val="bg1"/>
                </a:solidFill>
              </a:rPr>
              <a:t> </a:t>
            </a:r>
            <a:r>
              <a:rPr lang="es-UY" sz="2400" dirty="0" err="1">
                <a:solidFill>
                  <a:schemeClr val="bg1"/>
                </a:solidFill>
              </a:rPr>
              <a:t>mutant</a:t>
            </a:r>
            <a:r>
              <a:rPr lang="es-UY" sz="24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105" name="3 Imagen">
            <a:extLst>
              <a:ext uri="{FF2B5EF4-FFF2-40B4-BE49-F238E27FC236}">
                <a16:creationId xmlns:a16="http://schemas.microsoft.com/office/drawing/2014/main" id="{A253D085-78E2-932D-ADE4-A2E7CAED8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700317" y="-11193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0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5"/>
          <a:stretch/>
        </p:blipFill>
        <p:spPr>
          <a:xfrm>
            <a:off x="936551" y="1828800"/>
            <a:ext cx="7270898" cy="3505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266700" y="801809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Osmotic stress reduced length of proximal meristem and induce a noteworthy swelling  in </a:t>
            </a:r>
            <a:r>
              <a:rPr lang="en-US" sz="2400" i="1" dirty="0"/>
              <a:t>ttl1</a:t>
            </a:r>
            <a:r>
              <a:rPr lang="en-US" sz="2400" dirty="0"/>
              <a:t> mutant roots</a:t>
            </a:r>
          </a:p>
        </p:txBody>
      </p:sp>
      <p:pic>
        <p:nvPicPr>
          <p:cNvPr id="7" name="3 Imagen">
            <a:extLst>
              <a:ext uri="{FF2B5EF4-FFF2-40B4-BE49-F238E27FC236}">
                <a16:creationId xmlns:a16="http://schemas.microsoft.com/office/drawing/2014/main" id="{FE6F64BF-4EB0-4F60-A21B-716796597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31423-4F5F-44EB-A328-8BCAE36A0F96}"/>
              </a:ext>
            </a:extLst>
          </p:cNvPr>
          <p:cNvSpPr txBox="1"/>
          <p:nvPr/>
        </p:nvSpPr>
        <p:spPr>
          <a:xfrm>
            <a:off x="2045614" y="5410199"/>
            <a:ext cx="12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dirty="0"/>
              <a:t>Control</a:t>
            </a:r>
          </a:p>
          <a:p>
            <a:r>
              <a:rPr lang="es-UY" sz="2000" dirty="0"/>
              <a:t>(-0.4 MPa)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27B2A-F2FB-485C-93B8-426ECCB259D5}"/>
              </a:ext>
            </a:extLst>
          </p:cNvPr>
          <p:cNvSpPr txBox="1"/>
          <p:nvPr/>
        </p:nvSpPr>
        <p:spPr>
          <a:xfrm>
            <a:off x="5029200" y="5409860"/>
            <a:ext cx="2064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dirty="0" err="1"/>
              <a:t>Mannitol</a:t>
            </a:r>
            <a:r>
              <a:rPr lang="es-UY" sz="2000" dirty="0"/>
              <a:t> 400 </a:t>
            </a:r>
            <a:r>
              <a:rPr lang="es-UY" sz="2000" dirty="0" err="1"/>
              <a:t>mM</a:t>
            </a:r>
            <a:endParaRPr lang="es-UY" sz="2000" dirty="0"/>
          </a:p>
          <a:p>
            <a:pPr algn="ctr"/>
            <a:r>
              <a:rPr lang="es-UY" sz="2000" dirty="0"/>
              <a:t>(-1.2 </a:t>
            </a:r>
            <a:r>
              <a:rPr lang="es-UY" sz="2000" dirty="0" err="1"/>
              <a:t>Mpa</a:t>
            </a:r>
            <a:r>
              <a:rPr lang="es-UY" sz="20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FD7DB-D51E-A449-9A8A-9BA4CEB6F3EF}"/>
              </a:ext>
            </a:extLst>
          </p:cNvPr>
          <p:cNvCxnSpPr/>
          <p:nvPr/>
        </p:nvCxnSpPr>
        <p:spPr>
          <a:xfrm>
            <a:off x="1905000" y="2959101"/>
            <a:ext cx="0" cy="16764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31A632-9D9C-BD12-45D5-AB3C74A93DAD}"/>
              </a:ext>
            </a:extLst>
          </p:cNvPr>
          <p:cNvCxnSpPr>
            <a:cxnSpLocks/>
          </p:cNvCxnSpPr>
          <p:nvPr/>
        </p:nvCxnSpPr>
        <p:spPr>
          <a:xfrm>
            <a:off x="3429000" y="3200400"/>
            <a:ext cx="0" cy="143351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950338-3403-718E-ED80-0ABE4B2BC4F9}"/>
              </a:ext>
            </a:extLst>
          </p:cNvPr>
          <p:cNvCxnSpPr>
            <a:cxnSpLocks/>
          </p:cNvCxnSpPr>
          <p:nvPr/>
        </p:nvCxnSpPr>
        <p:spPr>
          <a:xfrm>
            <a:off x="5273702" y="3904459"/>
            <a:ext cx="0" cy="75489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A81574-BA29-EDC8-B445-4EE9A53BC7EB}"/>
              </a:ext>
            </a:extLst>
          </p:cNvPr>
          <p:cNvCxnSpPr>
            <a:cxnSpLocks/>
          </p:cNvCxnSpPr>
          <p:nvPr/>
        </p:nvCxnSpPr>
        <p:spPr>
          <a:xfrm flipH="1">
            <a:off x="7010400" y="4239371"/>
            <a:ext cx="228600" cy="53074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13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564149"/>
              </p:ext>
            </p:extLst>
          </p:nvPr>
        </p:nvGraphicFramePr>
        <p:xfrm>
          <a:off x="270034" y="3834634"/>
          <a:ext cx="2930496" cy="165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449653"/>
              </p:ext>
            </p:extLst>
          </p:nvPr>
        </p:nvGraphicFramePr>
        <p:xfrm>
          <a:off x="3389775" y="3813204"/>
          <a:ext cx="2664620" cy="160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117828"/>
              </p:ext>
            </p:extLst>
          </p:nvPr>
        </p:nvGraphicFramePr>
        <p:xfrm>
          <a:off x="6207920" y="3831063"/>
          <a:ext cx="2707480" cy="158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953000" y="1438879"/>
            <a:ext cx="2393156" cy="2274425"/>
            <a:chOff x="7222234" y="911838"/>
            <a:chExt cx="3190875" cy="3032567"/>
          </a:xfrm>
        </p:grpSpPr>
        <p:pic>
          <p:nvPicPr>
            <p:cNvPr id="8" name="Picture 7" descr="A000 - 20160805_16214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56" t="25380" b="8291"/>
            <a:stretch/>
          </p:blipFill>
          <p:spPr bwMode="auto">
            <a:xfrm>
              <a:off x="7222234" y="911838"/>
              <a:ext cx="3190875" cy="3032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9485872" y="3506768"/>
              <a:ext cx="609568" cy="292388"/>
              <a:chOff x="5821117" y="3296720"/>
              <a:chExt cx="609568" cy="292388"/>
            </a:xfrm>
          </p:grpSpPr>
          <p:sp>
            <p:nvSpPr>
              <p:cNvPr id="9" name="TextBox 4"/>
              <p:cNvSpPr txBox="1"/>
              <p:nvPr/>
            </p:nvSpPr>
            <p:spPr>
              <a:xfrm>
                <a:off x="5821117" y="3296720"/>
                <a:ext cx="609568" cy="29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25"/>
                  <a:t>20 µm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5922092" y="3561279"/>
                <a:ext cx="361950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1524000" y="1438879"/>
            <a:ext cx="2491451" cy="2231021"/>
            <a:chOff x="3522829" y="833377"/>
            <a:chExt cx="3321934" cy="2974694"/>
          </a:xfrm>
        </p:grpSpPr>
        <p:pic>
          <p:nvPicPr>
            <p:cNvPr id="13" name="Picture 12" descr="A000 - 20160805_15131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8" t="9209" r="15337" b="25725"/>
            <a:stretch/>
          </p:blipFill>
          <p:spPr bwMode="auto">
            <a:xfrm>
              <a:off x="3522829" y="833377"/>
              <a:ext cx="3321934" cy="297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06040" y="3431171"/>
              <a:ext cx="609568" cy="292388"/>
              <a:chOff x="5821117" y="3296720"/>
              <a:chExt cx="609568" cy="292388"/>
            </a:xfrm>
          </p:grpSpPr>
          <p:sp>
            <p:nvSpPr>
              <p:cNvPr id="15" name="TextBox 4"/>
              <p:cNvSpPr txBox="1"/>
              <p:nvPr/>
            </p:nvSpPr>
            <p:spPr>
              <a:xfrm>
                <a:off x="5821117" y="3296720"/>
                <a:ext cx="609568" cy="292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25" dirty="0"/>
                  <a:t>20 µm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5922092" y="3561279"/>
                <a:ext cx="361950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4"/>
          <p:cNvSpPr txBox="1"/>
          <p:nvPr/>
        </p:nvSpPr>
        <p:spPr>
          <a:xfrm>
            <a:off x="1594904" y="1514801"/>
            <a:ext cx="508473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Col-0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5029200" y="1514802"/>
            <a:ext cx="406650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chemeClr val="bg1"/>
                </a:solidFill>
              </a:rPr>
              <a:t>ttl1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0090" y="533400"/>
            <a:ext cx="6578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i="1" dirty="0"/>
              <a:t>ttl1</a:t>
            </a:r>
            <a:r>
              <a:rPr lang="es-UY" sz="2000" dirty="0"/>
              <a:t> and</a:t>
            </a:r>
            <a:r>
              <a:rPr lang="es-UY" sz="2000" i="1" dirty="0"/>
              <a:t> ttl1,3,4 </a:t>
            </a:r>
            <a:r>
              <a:rPr lang="es-UY" sz="2000" dirty="0" err="1"/>
              <a:t>mutants</a:t>
            </a:r>
            <a:r>
              <a:rPr lang="es-UY" sz="2000" dirty="0"/>
              <a:t> </a:t>
            </a:r>
            <a:r>
              <a:rPr lang="es-UY" sz="2000" dirty="0" err="1"/>
              <a:t>have</a:t>
            </a:r>
            <a:r>
              <a:rPr lang="es-UY" sz="2000" dirty="0"/>
              <a:t> </a:t>
            </a:r>
            <a:r>
              <a:rPr lang="es-UY" sz="2000" dirty="0" err="1"/>
              <a:t>smaller</a:t>
            </a:r>
            <a:r>
              <a:rPr lang="es-UY" sz="2000" dirty="0"/>
              <a:t> proximal </a:t>
            </a:r>
            <a:r>
              <a:rPr lang="es-UY" sz="2000" dirty="0" err="1"/>
              <a:t>root</a:t>
            </a:r>
            <a:r>
              <a:rPr lang="es-UY" sz="2000" dirty="0"/>
              <a:t> </a:t>
            </a:r>
            <a:r>
              <a:rPr lang="es-UY" sz="2000" dirty="0" err="1"/>
              <a:t>meristem</a:t>
            </a:r>
            <a:r>
              <a:rPr lang="es-UY" sz="2000" dirty="0"/>
              <a:t> </a:t>
            </a:r>
            <a:r>
              <a:rPr lang="es-UY" sz="2000" dirty="0" err="1"/>
              <a:t>with</a:t>
            </a:r>
            <a:r>
              <a:rPr lang="es-UY" sz="2000" dirty="0"/>
              <a:t> </a:t>
            </a:r>
            <a:r>
              <a:rPr lang="es-UY" sz="2000" dirty="0" err="1"/>
              <a:t>wider</a:t>
            </a:r>
            <a:r>
              <a:rPr lang="es-UY" sz="2000" dirty="0"/>
              <a:t> </a:t>
            </a:r>
            <a:r>
              <a:rPr lang="es-UY" sz="2000" dirty="0" err="1"/>
              <a:t>cells</a:t>
            </a:r>
            <a:r>
              <a:rPr lang="es-UY" sz="2000" dirty="0"/>
              <a:t> </a:t>
            </a:r>
            <a:r>
              <a:rPr lang="es-UY" sz="2000" dirty="0" err="1"/>
              <a:t>than</a:t>
            </a:r>
            <a:r>
              <a:rPr lang="es-UY" sz="2000" dirty="0"/>
              <a:t> Col-0</a:t>
            </a:r>
            <a:endParaRPr lang="en-US" sz="2000" dirty="0"/>
          </a:p>
        </p:txBody>
      </p:sp>
      <p:pic>
        <p:nvPicPr>
          <p:cNvPr id="7" name="3 Imagen">
            <a:extLst>
              <a:ext uri="{FF2B5EF4-FFF2-40B4-BE49-F238E27FC236}">
                <a16:creationId xmlns:a16="http://schemas.microsoft.com/office/drawing/2014/main" id="{62C45D33-8399-0A12-B40D-CB8DB28005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702010" y="1808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5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03C281-5A9F-3AF3-7224-3C52F97A8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 bwMode="auto">
          <a:xfrm>
            <a:off x="838200" y="833275"/>
            <a:ext cx="7010400" cy="601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 Imagen">
            <a:extLst>
              <a:ext uri="{FF2B5EF4-FFF2-40B4-BE49-F238E27FC236}">
                <a16:creationId xmlns:a16="http://schemas.microsoft.com/office/drawing/2014/main" id="{C27F4C4A-8CC0-8504-CE22-3AF401B5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490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FD7D179C-D710-4884-8BD5-9A21752A0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3380"/>
          <a:stretch/>
        </p:blipFill>
        <p:spPr>
          <a:xfrm>
            <a:off x="1295400" y="621055"/>
            <a:ext cx="5562600" cy="617726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1B50BA84-40F3-4412-9915-4CB754D87C27}"/>
              </a:ext>
            </a:extLst>
          </p:cNvPr>
          <p:cNvSpPr txBox="1"/>
          <p:nvPr/>
        </p:nvSpPr>
        <p:spPr>
          <a:xfrm>
            <a:off x="914400" y="76200"/>
            <a:ext cx="658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dirty="0" err="1">
                <a:latin typeface="Abadi" panose="020B0604020104020204" pitchFamily="34" charset="0"/>
              </a:rPr>
              <a:t>Work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s-UY" sz="2400" dirty="0" err="1">
                <a:latin typeface="Abadi" panose="020B0604020104020204" pitchFamily="34" charset="0"/>
              </a:rPr>
              <a:t>flow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s-UY" sz="2400" dirty="0" err="1">
                <a:latin typeface="Abadi" panose="020B0604020104020204" pitchFamily="34" charset="0"/>
              </a:rPr>
              <a:t>for</a:t>
            </a:r>
            <a:r>
              <a:rPr lang="es-UY" sz="2400" dirty="0">
                <a:latin typeface="Abadi" panose="020B0604020104020204" pitchFamily="34" charset="0"/>
              </a:rPr>
              <a:t> a </a:t>
            </a:r>
            <a:r>
              <a:rPr lang="es-UY" sz="2400" dirty="0" err="1">
                <a:latin typeface="Abadi" panose="020B0604020104020204" pitchFamily="34" charset="0"/>
              </a:rPr>
              <a:t>multi-approach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s-UY" sz="2400" dirty="0" err="1">
                <a:latin typeface="Abadi" panose="020B0604020104020204" pitchFamily="34" charset="0"/>
              </a:rPr>
              <a:t>strategy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s-UY" sz="2400" dirty="0" err="1">
                <a:latin typeface="Abadi" panose="020B0604020104020204" pitchFamily="34" charset="0"/>
              </a:rPr>
              <a:t>for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s-UY" sz="2400" dirty="0" err="1">
                <a:latin typeface="Abadi" panose="020B0604020104020204" pitchFamily="34" charset="0"/>
              </a:rPr>
              <a:t>plant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  <a:r>
              <a:rPr lang="en-US" sz="2400" dirty="0">
                <a:latin typeface="Abadi" panose="020B0604020104020204" pitchFamily="34" charset="0"/>
              </a:rPr>
              <a:t>drought</a:t>
            </a:r>
            <a:r>
              <a:rPr lang="es-UY" sz="2400" dirty="0">
                <a:latin typeface="Abadi" panose="020B0604020104020204" pitchFamily="34" charset="0"/>
              </a:rPr>
              <a:t> responses </a:t>
            </a:r>
            <a:r>
              <a:rPr lang="es-UY" sz="2400" dirty="0" err="1">
                <a:latin typeface="Abadi" panose="020B0604020104020204" pitchFamily="34" charset="0"/>
              </a:rPr>
              <a:t>analysis</a:t>
            </a:r>
            <a:r>
              <a:rPr lang="es-UY" sz="2400" dirty="0">
                <a:latin typeface="Abadi" panose="020B0604020104020204" pitchFamily="34" charset="0"/>
              </a:rPr>
              <a:t> </a:t>
            </a:r>
          </a:p>
        </p:txBody>
      </p:sp>
      <p:pic>
        <p:nvPicPr>
          <p:cNvPr id="5" name="3 Imagen">
            <a:extLst>
              <a:ext uri="{FF2B5EF4-FFF2-40B4-BE49-F238E27FC236}">
                <a16:creationId xmlns:a16="http://schemas.microsoft.com/office/drawing/2014/main" id="{4A82F2E0-BDAB-4539-8911-5FFC7D202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1795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AC9DA5-210C-2B79-808C-97EC72DBA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46013"/>
              </p:ext>
            </p:extLst>
          </p:nvPr>
        </p:nvGraphicFramePr>
        <p:xfrm>
          <a:off x="800100" y="1676400"/>
          <a:ext cx="7086600" cy="2590802"/>
        </p:xfrm>
        <a:graphic>
          <a:graphicData uri="http://schemas.openxmlformats.org/drawingml/2006/table">
            <a:tbl>
              <a:tblPr firstRow="1" firstCol="1" bandRow="1"/>
              <a:tblGrid>
                <a:gridCol w="3317132">
                  <a:extLst>
                    <a:ext uri="{9D8B030D-6E8A-4147-A177-3AD203B41FA5}">
                      <a16:colId xmlns:a16="http://schemas.microsoft.com/office/drawing/2014/main" val="3662632777"/>
                    </a:ext>
                  </a:extLst>
                </a:gridCol>
                <a:gridCol w="1185933">
                  <a:extLst>
                    <a:ext uri="{9D8B030D-6E8A-4147-A177-3AD203B41FA5}">
                      <a16:colId xmlns:a16="http://schemas.microsoft.com/office/drawing/2014/main" val="2792857240"/>
                    </a:ext>
                  </a:extLst>
                </a:gridCol>
                <a:gridCol w="1322214">
                  <a:extLst>
                    <a:ext uri="{9D8B030D-6E8A-4147-A177-3AD203B41FA5}">
                      <a16:colId xmlns:a16="http://schemas.microsoft.com/office/drawing/2014/main" val="3047855979"/>
                    </a:ext>
                  </a:extLst>
                </a:gridCol>
                <a:gridCol w="1261321">
                  <a:extLst>
                    <a:ext uri="{9D8B030D-6E8A-4147-A177-3AD203B41FA5}">
                      <a16:colId xmlns:a16="http://schemas.microsoft.com/office/drawing/2014/main" val="3064422740"/>
                    </a:ext>
                  </a:extLst>
                </a:gridCol>
              </a:tblGrid>
              <a:tr h="6663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Growth parameters of the PM determining root growth</a:t>
                      </a:r>
                      <a:endParaRPr lang="es-UY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Control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 MPa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00"/>
                  </a:ext>
                </a:extLst>
              </a:tr>
              <a:tr h="314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Col-0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i="1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ttl1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i="1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ttl1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103694"/>
                  </a:ext>
                </a:extLst>
              </a:tr>
              <a:tr h="314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Cell production rate (cell/h)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754335"/>
                  </a:ext>
                </a:extLst>
              </a:tr>
              <a:tr h="314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the Cell Cycle (h)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s-UY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436833"/>
                  </a:ext>
                </a:extLst>
              </a:tr>
              <a:tr h="314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Cell elongation rate in the PM (µm/h)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130%</a:t>
                      </a:r>
                      <a:endParaRPr lang="es-UY" sz="14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248813"/>
                  </a:ext>
                </a:extLst>
              </a:tr>
              <a:tr h="6663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time between each cortical cell living to enter TZ and EZ (h)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108%</a:t>
                      </a:r>
                      <a:endParaRPr lang="es-UY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122 %</a:t>
                      </a:r>
                      <a:endParaRPr lang="es-UY" sz="14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49745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78FDB398-9514-CD8D-B6FF-69F466CC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95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UY" sz="9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Table 2. </a:t>
            </a:r>
            <a:r>
              <a:rPr kumimoji="0" lang="en-US" altLang="es-UY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Growth parameters in the PM of Col-0 and </a:t>
            </a:r>
            <a:r>
              <a:rPr kumimoji="0" lang="en-US" altLang="es-UY" sz="9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ttl1</a:t>
            </a:r>
            <a:r>
              <a:rPr kumimoji="0" lang="en-US" altLang="es-UY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roots grown in control and osmotic stress conditions.</a:t>
            </a:r>
            <a:endParaRPr kumimoji="0" lang="es-UY" altLang="es-UY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s-UY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 are expressed as a percentage relative to wild type seedlings grown on the same conditions.</a:t>
            </a:r>
            <a:endParaRPr kumimoji="0" lang="en-US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E0F5B-DCBA-B0DB-40FC-03403C603771}"/>
              </a:ext>
            </a:extLst>
          </p:cNvPr>
          <p:cNvSpPr txBox="1"/>
          <p:nvPr/>
        </p:nvSpPr>
        <p:spPr>
          <a:xfrm>
            <a:off x="1143000" y="914400"/>
            <a:ext cx="64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Meristem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Y" altLang="es-UY" sz="20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ynamic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UY" altLang="es-UY" sz="20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ttl1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UY" altLang="es-UY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osmotic</a:t>
            </a:r>
            <a:r>
              <a:rPr kumimoji="0" lang="es-UY" altLang="es-UY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stress </a:t>
            </a:r>
            <a:endParaRPr lang="es-UY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3 Imagen">
            <a:extLst>
              <a:ext uri="{FF2B5EF4-FFF2-40B4-BE49-F238E27FC236}">
                <a16:creationId xmlns:a16="http://schemas.microsoft.com/office/drawing/2014/main" id="{BC9E7FC1-BD72-5B6F-4C70-D4E182FE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49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D315594-E330-108F-3345-754636581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27" b="48889"/>
          <a:stretch/>
        </p:blipFill>
        <p:spPr>
          <a:xfrm>
            <a:off x="838200" y="1219200"/>
            <a:ext cx="3677481" cy="5286379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0AAA6015-38D5-5C9A-CB3C-68822B0D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2286"/>
          <a:stretch/>
        </p:blipFill>
        <p:spPr>
          <a:xfrm>
            <a:off x="4191000" y="1066799"/>
            <a:ext cx="3604349" cy="5286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12C95-AAA2-C349-5090-FF8A08CB516C}"/>
              </a:ext>
            </a:extLst>
          </p:cNvPr>
          <p:cNvSpPr txBox="1"/>
          <p:nvPr/>
        </p:nvSpPr>
        <p:spPr>
          <a:xfrm>
            <a:off x="4724400" y="935993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100" b="1" dirty="0"/>
              <a:t>Col-0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1E918-0B21-F2B1-4BBE-B9AC5F7911D5}"/>
              </a:ext>
            </a:extLst>
          </p:cNvPr>
          <p:cNvSpPr txBox="1"/>
          <p:nvPr/>
        </p:nvSpPr>
        <p:spPr>
          <a:xfrm>
            <a:off x="6629400" y="935993"/>
            <a:ext cx="3914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100" b="1" i="1" dirty="0"/>
              <a:t>ttl1</a:t>
            </a: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480CD814-D471-3A2D-1BA1-7C5274CD6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5497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t="65553" r="-280" b="741"/>
          <a:stretch/>
        </p:blipFill>
        <p:spPr>
          <a:xfrm>
            <a:off x="359214" y="1380955"/>
            <a:ext cx="7696200" cy="25232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1159314" y="42181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Reduced expression of cyclin would be affecting the cell division capacity during root stress recovery in </a:t>
            </a:r>
            <a:r>
              <a:rPr lang="en-US" sz="2000" i="1" dirty="0"/>
              <a:t>ttl1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1834" b="5559"/>
          <a:stretch/>
        </p:blipFill>
        <p:spPr bwMode="auto">
          <a:xfrm>
            <a:off x="4908688" y="4241416"/>
            <a:ext cx="3099182" cy="16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5006477" y="5337753"/>
            <a:ext cx="197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20337-1C87-7901-D988-92147754A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22" y="4343400"/>
            <a:ext cx="3554789" cy="1745273"/>
          </a:xfrm>
          <a:prstGeom prst="rect">
            <a:avLst/>
          </a:prstGeom>
        </p:spPr>
      </p:pic>
      <p:pic>
        <p:nvPicPr>
          <p:cNvPr id="8" name="3 Imagen">
            <a:extLst>
              <a:ext uri="{FF2B5EF4-FFF2-40B4-BE49-F238E27FC236}">
                <a16:creationId xmlns:a16="http://schemas.microsoft.com/office/drawing/2014/main" id="{5D5C45C2-4FED-FB33-348D-1C69D2731C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7D71D2-D002-8B86-B0E5-129DF3869FB7}"/>
              </a:ext>
            </a:extLst>
          </p:cNvPr>
          <p:cNvSpPr txBox="1"/>
          <p:nvPr/>
        </p:nvSpPr>
        <p:spPr>
          <a:xfrm>
            <a:off x="3473059" y="152400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Col-0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B5BD1-EE41-F973-5660-CF38084197FB}"/>
              </a:ext>
            </a:extLst>
          </p:cNvPr>
          <p:cNvSpPr txBox="1"/>
          <p:nvPr/>
        </p:nvSpPr>
        <p:spPr>
          <a:xfrm>
            <a:off x="7255314" y="1467530"/>
            <a:ext cx="51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solidFill>
                  <a:schemeClr val="bg1"/>
                </a:solidFill>
              </a:rPr>
              <a:t>ttl1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6331C-AA30-9F3C-4992-1B550214840F}"/>
              </a:ext>
            </a:extLst>
          </p:cNvPr>
          <p:cNvSpPr txBox="1"/>
          <p:nvPr/>
        </p:nvSpPr>
        <p:spPr>
          <a:xfrm>
            <a:off x="336688" y="621102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800" dirty="0" err="1"/>
              <a:t>Forzani</a:t>
            </a:r>
            <a:r>
              <a:rPr lang="es-UY" sz="800" dirty="0"/>
              <a:t>, </a:t>
            </a:r>
            <a:r>
              <a:rPr lang="es-UY" sz="800" dirty="0" err="1"/>
              <a:t>Cet</a:t>
            </a:r>
            <a:r>
              <a:rPr lang="es-UY" sz="800" dirty="0"/>
              <a:t> al H. (2014).. </a:t>
            </a:r>
            <a:r>
              <a:rPr lang="es-UY" sz="800" dirty="0" err="1"/>
              <a:t>Current</a:t>
            </a:r>
            <a:r>
              <a:rPr lang="es-UY" sz="800" dirty="0"/>
              <a:t> </a:t>
            </a:r>
            <a:r>
              <a:rPr lang="es-UY" sz="800" dirty="0" err="1"/>
              <a:t>Biology</a:t>
            </a:r>
            <a:r>
              <a:rPr lang="es-UY" sz="800" dirty="0"/>
              <a:t>, 24(16), 1939-1944. https://doi.org/10.1016/j.cub.2014.07.019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6AA364-75C8-1CE9-CA26-C068EF7CABF8}"/>
              </a:ext>
            </a:extLst>
          </p:cNvPr>
          <p:cNvSpPr txBox="1"/>
          <p:nvPr/>
        </p:nvSpPr>
        <p:spPr>
          <a:xfrm>
            <a:off x="5081003" y="609763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Gaillochet</a:t>
            </a:r>
            <a:r>
              <a:rPr lang="en-US" sz="800" dirty="0"/>
              <a:t> and Lohmann</a:t>
            </a:r>
          </a:p>
          <a:p>
            <a:r>
              <a:rPr lang="en-US" sz="800" dirty="0"/>
              <a:t>Development (2015) 142, 2237-2249 doi:10.1242/dev.117614</a:t>
            </a:r>
          </a:p>
        </p:txBody>
      </p:sp>
    </p:spTree>
    <p:extLst>
      <p:ext uri="{BB962C8B-B14F-4D97-AF65-F5344CB8AC3E}">
        <p14:creationId xmlns:p14="http://schemas.microsoft.com/office/powerpoint/2010/main" val="1819026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43AFD-7E4A-4AE1-8998-A2193813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28" y="997202"/>
            <a:ext cx="4495800" cy="5569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61A89-BB8D-4161-B8D8-1EE524CA808D}"/>
              </a:ext>
            </a:extLst>
          </p:cNvPr>
          <p:cNvSpPr txBox="1"/>
          <p:nvPr/>
        </p:nvSpPr>
        <p:spPr>
          <a:xfrm>
            <a:off x="1364064" y="166205"/>
            <a:ext cx="586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dirty="0" err="1"/>
              <a:t>Auixn</a:t>
            </a:r>
            <a:r>
              <a:rPr lang="es-UY" sz="2400" dirty="0"/>
              <a:t> homeostasis </a:t>
            </a:r>
            <a:r>
              <a:rPr lang="es-UY" sz="2400" dirty="0" err="1"/>
              <a:t>is</a:t>
            </a:r>
            <a:r>
              <a:rPr lang="es-UY" sz="2400" dirty="0"/>
              <a:t> </a:t>
            </a:r>
            <a:r>
              <a:rPr lang="es-UY" sz="2400" dirty="0" err="1"/>
              <a:t>altered</a:t>
            </a:r>
            <a:r>
              <a:rPr lang="es-UY" sz="2400" dirty="0"/>
              <a:t> in </a:t>
            </a:r>
            <a:r>
              <a:rPr lang="es-UY" sz="2400" dirty="0" err="1"/>
              <a:t>the</a:t>
            </a:r>
            <a:r>
              <a:rPr lang="es-UY" sz="2400" dirty="0"/>
              <a:t> </a:t>
            </a:r>
            <a:r>
              <a:rPr lang="es-UY" sz="2400" dirty="0" err="1"/>
              <a:t>mutant</a:t>
            </a:r>
            <a:r>
              <a:rPr lang="es-UY" sz="2400" dirty="0"/>
              <a:t> </a:t>
            </a:r>
            <a:r>
              <a:rPr lang="es-UY" sz="2400" dirty="0" err="1"/>
              <a:t>affecting</a:t>
            </a:r>
            <a:r>
              <a:rPr lang="es-UY" sz="2400" dirty="0"/>
              <a:t> </a:t>
            </a:r>
            <a:r>
              <a:rPr lang="es-UY" sz="2400" dirty="0" err="1"/>
              <a:t>cell</a:t>
            </a:r>
            <a:r>
              <a:rPr lang="es-UY" sz="2400" dirty="0"/>
              <a:t> </a:t>
            </a:r>
            <a:r>
              <a:rPr lang="es-UY" sz="2400" dirty="0" err="1"/>
              <a:t>wall</a:t>
            </a:r>
            <a:r>
              <a:rPr lang="es-UY" sz="2400" dirty="0"/>
              <a:t> </a:t>
            </a:r>
            <a:r>
              <a:rPr lang="es-UY" sz="2400" dirty="0" err="1"/>
              <a:t>dynamic</a:t>
            </a:r>
            <a:endParaRPr lang="es-UY" sz="2400" dirty="0"/>
          </a:p>
        </p:txBody>
      </p:sp>
      <p:pic>
        <p:nvPicPr>
          <p:cNvPr id="8" name="3 Imagen">
            <a:extLst>
              <a:ext uri="{FF2B5EF4-FFF2-40B4-BE49-F238E27FC236}">
                <a16:creationId xmlns:a16="http://schemas.microsoft.com/office/drawing/2014/main" id="{DFBD4F0F-BCC8-46A4-B1A7-DBCF1A5D6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44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pSpPr/>
          <p:nvPr/>
        </p:nvGrpSpPr>
        <p:grpSpPr>
          <a:xfrm>
            <a:off x="1701800" y="1914525"/>
            <a:ext cx="4927600" cy="3190875"/>
            <a:chOff x="0" y="0"/>
            <a:chExt cx="4927729" cy="3191072"/>
          </a:xfrm>
        </p:grpSpPr>
        <p:graphicFrame>
          <p:nvGraphicFramePr>
            <p:cNvPr id="3" name="Gráfico 1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/>
          </p:nvGraphicFramePr>
          <p:xfrm>
            <a:off x="0" y="0"/>
            <a:ext cx="4903959" cy="3191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Rectángulo 2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SpPr/>
            <p:nvPr/>
          </p:nvSpPr>
          <p:spPr>
            <a:xfrm>
              <a:off x="767831" y="2831454"/>
              <a:ext cx="4159898" cy="23326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Col-0                       </a:t>
              </a: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ttl1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</a:t>
              </a: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prc1-1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ttl1 x prc1-1</a:t>
              </a:r>
              <a:endParaRPr kumimoji="0" lang="es-UY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Cuadro de texto 3">
            <a:extLst>
              <a:ext uri="{FF2B5EF4-FFF2-40B4-BE49-F238E27FC236}">
                <a16:creationId xmlns:a16="http://schemas.microsoft.com/office/drawing/2014/main" id="{B20418A8-E29D-F315-645E-F5972ADCE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50197"/>
            <a:ext cx="4419600" cy="784225"/>
          </a:xfrm>
          <a:prstGeom prst="rect">
            <a:avLst/>
          </a:prstGeom>
          <a:solidFill>
            <a:srgbClr val="FFFFFF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UY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Transcription</a:t>
            </a:r>
            <a:r>
              <a:rPr lang="es-ES" altLang="es-UY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es-UY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es-ES" altLang="es-UY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Cesa1 and Cesa3 </a:t>
            </a:r>
            <a:r>
              <a:rPr lang="es-ES" altLang="es-UY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es-ES" altLang="es-UY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es-UY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affected</a:t>
            </a:r>
            <a:r>
              <a:rPr lang="es-ES" altLang="es-UY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in ttl1 </a:t>
            </a:r>
            <a:endParaRPr kumimoji="0" lang="es-ES" altLang="es-UY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49" name="chart">
            <a:extLst>
              <a:ext uri="{FF2B5EF4-FFF2-40B4-BE49-F238E27FC236}">
                <a16:creationId xmlns:a16="http://schemas.microsoft.com/office/drawing/2014/main" id="{1D2D8BC7-F301-B53B-9E51-C762BE0A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165612"/>
            <a:ext cx="255587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Imagen">
            <a:extLst>
              <a:ext uri="{FF2B5EF4-FFF2-40B4-BE49-F238E27FC236}">
                <a16:creationId xmlns:a16="http://schemas.microsoft.com/office/drawing/2014/main" id="{897AC40A-B3CE-765E-2DD2-7A676E628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4949" y="7620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58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23873"/>
            <a:ext cx="54753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8398" y="178394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maintain root growth under stress conditions is required coordinated activity of stem cell niche of mother cell and progeny differentiation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6525344"/>
            <a:ext cx="240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Moubayidin</a:t>
            </a:r>
            <a:r>
              <a:rPr lang="es-MX" dirty="0"/>
              <a:t> et al., 2013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4344" y="225073"/>
            <a:ext cx="63281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dirty="0"/>
              <a:t>No </a:t>
            </a:r>
            <a:r>
              <a:rPr lang="es-UY" sz="2000" dirty="0" err="1"/>
              <a:t>swelling</a:t>
            </a:r>
            <a:r>
              <a:rPr lang="es-UY" sz="2000" dirty="0"/>
              <a:t> </a:t>
            </a:r>
            <a:r>
              <a:rPr lang="es-UY" sz="2000" dirty="0" err="1"/>
              <a:t>phenotype</a:t>
            </a:r>
            <a:r>
              <a:rPr lang="es-UY" sz="2000" dirty="0"/>
              <a:t> </a:t>
            </a:r>
            <a:r>
              <a:rPr lang="es-UY" sz="2000" dirty="0" err="1"/>
              <a:t>is</a:t>
            </a:r>
            <a:r>
              <a:rPr lang="es-UY" sz="2000" dirty="0"/>
              <a:t> </a:t>
            </a:r>
            <a:r>
              <a:rPr lang="es-UY" sz="2000" dirty="0" err="1"/>
              <a:t>observed</a:t>
            </a:r>
            <a:r>
              <a:rPr lang="es-UY" sz="2000" dirty="0"/>
              <a:t> in ttl1 </a:t>
            </a:r>
            <a:r>
              <a:rPr lang="es-UY" sz="2000" dirty="0" err="1"/>
              <a:t>when</a:t>
            </a:r>
            <a:r>
              <a:rPr lang="es-UY" sz="2000" dirty="0"/>
              <a:t> </a:t>
            </a:r>
            <a:r>
              <a:rPr lang="es-UY" sz="2000" dirty="0" err="1"/>
              <a:t>the</a:t>
            </a:r>
            <a:r>
              <a:rPr lang="es-UY" sz="2000" dirty="0"/>
              <a:t> </a:t>
            </a:r>
            <a:r>
              <a:rPr lang="es-UY" sz="2000" dirty="0" err="1"/>
              <a:t>root</a:t>
            </a:r>
            <a:r>
              <a:rPr lang="es-UY" sz="2000" dirty="0"/>
              <a:t> </a:t>
            </a:r>
            <a:r>
              <a:rPr lang="es-UY" sz="2000" dirty="0" err="1"/>
              <a:t>is</a:t>
            </a:r>
            <a:r>
              <a:rPr lang="es-UY" sz="2000" dirty="0"/>
              <a:t> </a:t>
            </a:r>
            <a:r>
              <a:rPr lang="es-UY" sz="2000" dirty="0" err="1"/>
              <a:t>grown</a:t>
            </a:r>
            <a:r>
              <a:rPr lang="es-UY" sz="2000" dirty="0"/>
              <a:t> </a:t>
            </a:r>
            <a:r>
              <a:rPr lang="es-UY" sz="2000" dirty="0" err="1"/>
              <a:t>under</a:t>
            </a:r>
            <a:r>
              <a:rPr lang="es-UY" sz="2000" dirty="0"/>
              <a:t> a </a:t>
            </a:r>
            <a:r>
              <a:rPr lang="es-UY" sz="2000" dirty="0" err="1"/>
              <a:t>gradient</a:t>
            </a:r>
            <a:r>
              <a:rPr lang="es-UY" sz="2000" dirty="0"/>
              <a:t> </a:t>
            </a:r>
            <a:r>
              <a:rPr lang="es-UY" sz="2000" dirty="0" err="1"/>
              <a:t>osmotic</a:t>
            </a:r>
            <a:r>
              <a:rPr lang="es-UY" sz="2000" dirty="0"/>
              <a:t> stress </a:t>
            </a:r>
            <a:endParaRPr lang="en-US" sz="2000" dirty="0"/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8020AE-3E52-8311-DAE1-5C9578E36CA2}"/>
              </a:ext>
            </a:extLst>
          </p:cNvPr>
          <p:cNvSpPr/>
          <p:nvPr/>
        </p:nvSpPr>
        <p:spPr>
          <a:xfrm>
            <a:off x="2969376" y="1637792"/>
            <a:ext cx="2819400" cy="2667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F10B3D7-2CCB-D02E-6EB1-6C32B5A81944}"/>
              </a:ext>
            </a:extLst>
          </p:cNvPr>
          <p:cNvSpPr/>
          <p:nvPr/>
        </p:nvSpPr>
        <p:spPr>
          <a:xfrm>
            <a:off x="5879444" y="1765384"/>
            <a:ext cx="609600" cy="2743200"/>
          </a:xfrm>
          <a:prstGeom prst="triangle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A1FFF-EE0D-5BB3-1289-20EC014F1755}"/>
              </a:ext>
            </a:extLst>
          </p:cNvPr>
          <p:cNvSpPr txBox="1"/>
          <p:nvPr/>
        </p:nvSpPr>
        <p:spPr>
          <a:xfrm>
            <a:off x="5600911" y="1270084"/>
            <a:ext cx="116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[</a:t>
            </a:r>
            <a:r>
              <a:rPr lang="es-UY" dirty="0" err="1"/>
              <a:t>mannitol</a:t>
            </a:r>
            <a:r>
              <a:rPr lang="es-UY" dirty="0"/>
              <a:t>]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5EC755E-02DE-F38A-46D3-4583985EE25E}"/>
              </a:ext>
            </a:extLst>
          </p:cNvPr>
          <p:cNvSpPr/>
          <p:nvPr/>
        </p:nvSpPr>
        <p:spPr>
          <a:xfrm>
            <a:off x="2069444" y="1727284"/>
            <a:ext cx="609600" cy="2743200"/>
          </a:xfrm>
          <a:prstGeom prst="triangle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F8FDA-C8FA-A4D6-2F4C-582E410A91D6}"/>
              </a:ext>
            </a:extLst>
          </p:cNvPr>
          <p:cNvSpPr txBox="1"/>
          <p:nvPr/>
        </p:nvSpPr>
        <p:spPr>
          <a:xfrm>
            <a:off x="1917297" y="12700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[NaCl]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818BF1-BF33-C169-DC54-128BB5CA1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3257015" y="1879684"/>
            <a:ext cx="300462" cy="719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9FE405-4ACF-1C31-A426-4456584A6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3559860" y="1897056"/>
            <a:ext cx="300462" cy="719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13F64-A739-75AD-054D-D011D44E6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3868748" y="1879684"/>
            <a:ext cx="300462" cy="719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B3700-D92E-7B2B-9241-033E9E699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4195024" y="1879683"/>
            <a:ext cx="300462" cy="7194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2725CA-E433-1DAF-BC31-87A8D0870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4540806" y="1867599"/>
            <a:ext cx="300462" cy="7194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9B7960-6C3D-70D2-BA10-FF027CABC175}"/>
              </a:ext>
            </a:extLst>
          </p:cNvPr>
          <p:cNvSpPr txBox="1"/>
          <p:nvPr/>
        </p:nvSpPr>
        <p:spPr>
          <a:xfrm>
            <a:off x="6354978" y="163941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0 </a:t>
            </a:r>
            <a:r>
              <a:rPr lang="es-UY" dirty="0" err="1"/>
              <a:t>mM</a:t>
            </a:r>
            <a:endParaRPr lang="es-UY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7ADF81-1D60-4D6D-9CE4-DFC4879EBC64}"/>
              </a:ext>
            </a:extLst>
          </p:cNvPr>
          <p:cNvSpPr txBox="1"/>
          <p:nvPr/>
        </p:nvSpPr>
        <p:spPr>
          <a:xfrm>
            <a:off x="6513637" y="420737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450 </a:t>
            </a:r>
            <a:r>
              <a:rPr lang="es-UY" dirty="0" err="1"/>
              <a:t>mM</a:t>
            </a:r>
            <a:endParaRPr lang="es-U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FF97C-4C43-E3FD-DA36-CB63535F1F18}"/>
              </a:ext>
            </a:extLst>
          </p:cNvPr>
          <p:cNvSpPr txBox="1"/>
          <p:nvPr/>
        </p:nvSpPr>
        <p:spPr>
          <a:xfrm>
            <a:off x="1308036" y="166380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0 </a:t>
            </a:r>
            <a:r>
              <a:rPr lang="es-UY" dirty="0" err="1"/>
              <a:t>mM</a:t>
            </a:r>
            <a:endParaRPr lang="es-UY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716C2-7315-D1E7-C841-228F076E1596}"/>
              </a:ext>
            </a:extLst>
          </p:cNvPr>
          <p:cNvSpPr txBox="1"/>
          <p:nvPr/>
        </p:nvSpPr>
        <p:spPr>
          <a:xfrm>
            <a:off x="1050395" y="420737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230 </a:t>
            </a:r>
            <a:r>
              <a:rPr lang="es-UY" dirty="0" err="1"/>
              <a:t>mM</a:t>
            </a:r>
            <a:endParaRPr lang="es-UY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85C0D0-9408-8EE7-AB0A-16DE9AAA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4840146" y="1897056"/>
            <a:ext cx="300462" cy="719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DC4E20-57DD-6D86-FA89-5142D25E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r="60997"/>
          <a:stretch/>
        </p:blipFill>
        <p:spPr>
          <a:xfrm>
            <a:off x="5146718" y="1867598"/>
            <a:ext cx="300462" cy="7194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F3E6E4-D026-7861-CB65-D0A716AB0014}"/>
              </a:ext>
            </a:extLst>
          </p:cNvPr>
          <p:cNvSpPr txBox="1"/>
          <p:nvPr/>
        </p:nvSpPr>
        <p:spPr>
          <a:xfrm>
            <a:off x="1645827" y="4571381"/>
            <a:ext cx="5398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 err="1"/>
              <a:t>Ongoing</a:t>
            </a:r>
            <a:r>
              <a:rPr lang="es-UY" dirty="0"/>
              <a:t> </a:t>
            </a:r>
            <a:r>
              <a:rPr lang="es-UY" dirty="0" err="1"/>
              <a:t>activities</a:t>
            </a:r>
            <a:r>
              <a:rPr lang="es-UY" dirty="0"/>
              <a:t> </a:t>
            </a:r>
          </a:p>
          <a:p>
            <a:pPr algn="ctr"/>
            <a:endParaRPr lang="es-UY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UY" dirty="0" err="1"/>
              <a:t>RNAseq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proximal </a:t>
            </a:r>
            <a:r>
              <a:rPr lang="es-UY" dirty="0" err="1"/>
              <a:t>meristem</a:t>
            </a:r>
            <a:r>
              <a:rPr lang="es-UY" dirty="0"/>
              <a:t> </a:t>
            </a:r>
            <a:r>
              <a:rPr lang="es-UY" dirty="0" err="1"/>
              <a:t>under</a:t>
            </a:r>
            <a:r>
              <a:rPr lang="es-UY" dirty="0"/>
              <a:t> control and </a:t>
            </a:r>
            <a:r>
              <a:rPr lang="es-UY" dirty="0" err="1"/>
              <a:t>somotic</a:t>
            </a:r>
            <a:r>
              <a:rPr lang="es-UY" dirty="0"/>
              <a:t> stress (shock and </a:t>
            </a:r>
            <a:r>
              <a:rPr lang="es-UY" dirty="0" err="1"/>
              <a:t>gradient</a:t>
            </a:r>
            <a:r>
              <a:rPr lang="es-UY" dirty="0"/>
              <a:t> </a:t>
            </a:r>
            <a:r>
              <a:rPr lang="es-UY" dirty="0" err="1"/>
              <a:t>osmotic</a:t>
            </a:r>
            <a:r>
              <a:rPr lang="es-UY" dirty="0"/>
              <a:t> stress </a:t>
            </a:r>
            <a:r>
              <a:rPr lang="es-UY" dirty="0" err="1"/>
              <a:t>conditions</a:t>
            </a:r>
            <a:r>
              <a:rPr lang="es-UY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UY" dirty="0"/>
              <a:t>Cell-</a:t>
            </a:r>
            <a:r>
              <a:rPr lang="es-UY" dirty="0" err="1"/>
              <a:t>specific</a:t>
            </a:r>
            <a:r>
              <a:rPr lang="es-UY" dirty="0"/>
              <a:t> </a:t>
            </a:r>
            <a:r>
              <a:rPr lang="es-UY" dirty="0" err="1"/>
              <a:t>traductome</a:t>
            </a:r>
            <a:r>
              <a:rPr lang="es-UY" dirty="0"/>
              <a:t> </a:t>
            </a:r>
            <a:r>
              <a:rPr lang="es-UY" dirty="0" err="1"/>
              <a:t>analyisis</a:t>
            </a:r>
            <a:endParaRPr lang="es-UY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UY" dirty="0" err="1"/>
              <a:t>Vesicle</a:t>
            </a:r>
            <a:r>
              <a:rPr lang="es-UY" dirty="0"/>
              <a:t> </a:t>
            </a:r>
            <a:r>
              <a:rPr lang="es-UY" dirty="0" err="1"/>
              <a:t>trafficking</a:t>
            </a:r>
            <a:r>
              <a:rPr lang="es-UY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UY" dirty="0" err="1"/>
              <a:t>Heat</a:t>
            </a:r>
            <a:r>
              <a:rPr lang="es-UY" dirty="0"/>
              <a:t> </a:t>
            </a:r>
            <a:r>
              <a:rPr lang="es-UY" dirty="0" err="1"/>
              <a:t>map</a:t>
            </a:r>
            <a:r>
              <a:rPr lang="es-UY" dirty="0"/>
              <a:t> </a:t>
            </a:r>
            <a:r>
              <a:rPr lang="es-UY" dirty="0" err="1"/>
              <a:t>hardenesss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</a:t>
            </a:r>
            <a:r>
              <a:rPr lang="es-UY" dirty="0" err="1"/>
              <a:t>cell</a:t>
            </a:r>
            <a:r>
              <a:rPr lang="es-UY" dirty="0"/>
              <a:t> </a:t>
            </a:r>
            <a:r>
              <a:rPr lang="es-UY" dirty="0" err="1"/>
              <a:t>wall</a:t>
            </a:r>
            <a:r>
              <a:rPr lang="es-UY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394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 under a tree&#10;&#10;Description automatically generated">
            <a:extLst>
              <a:ext uri="{FF2B5EF4-FFF2-40B4-BE49-F238E27FC236}">
                <a16:creationId xmlns:a16="http://schemas.microsoft.com/office/drawing/2014/main" id="{3DC9C5F9-0237-A3AD-7D7F-6A8673229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9"/>
            <a:ext cx="5578568" cy="417285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5725047" y="229617"/>
            <a:ext cx="3226092" cy="13254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0" y="5867400"/>
            <a:ext cx="751542" cy="75154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905562" y="5874314"/>
            <a:ext cx="2296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Leonel </a:t>
            </a:r>
            <a:r>
              <a:rPr lang="en-US" sz="1200" dirty="0" err="1"/>
              <a:t>Malacrida</a:t>
            </a:r>
            <a:endParaRPr lang="en-US" sz="1200" dirty="0"/>
          </a:p>
          <a:p>
            <a:r>
              <a:rPr lang="es-UY" sz="1200" dirty="0"/>
              <a:t>Hospital de </a:t>
            </a:r>
            <a:r>
              <a:rPr lang="es-UY" sz="1200" dirty="0" err="1"/>
              <a:t>Clinicas</a:t>
            </a:r>
            <a:endParaRPr lang="es-UY" sz="1200" dirty="0"/>
          </a:p>
          <a:p>
            <a:r>
              <a:rPr lang="es-UY" sz="1200" dirty="0" err="1"/>
              <a:t>UdelaR</a:t>
            </a:r>
            <a:r>
              <a:rPr lang="es-UY" sz="1200" dirty="0"/>
              <a:t>/ Inst. Pasteur Montevideo</a:t>
            </a:r>
            <a:endParaRPr lang="en-US" sz="1200" dirty="0"/>
          </a:p>
        </p:txBody>
      </p:sp>
      <p:cxnSp>
        <p:nvCxnSpPr>
          <p:cNvPr id="16" name="15 Conector recto"/>
          <p:cNvCxnSpPr/>
          <p:nvPr/>
        </p:nvCxnSpPr>
        <p:spPr>
          <a:xfrm>
            <a:off x="3871653" y="1905000"/>
            <a:ext cx="166947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H="1">
            <a:off x="4787900" y="1892300"/>
            <a:ext cx="152400" cy="1905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44A81AF-16A4-23DA-510C-12D9D6AC9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164797"/>
            <a:ext cx="4876800" cy="3665366"/>
          </a:xfrm>
          <a:prstGeom prst="rect">
            <a:avLst/>
          </a:prstGeom>
        </p:spPr>
      </p:pic>
      <p:pic>
        <p:nvPicPr>
          <p:cNvPr id="14" name="Picture 4" descr="C:\Users\Santi\logo anii.png">
            <a:extLst>
              <a:ext uri="{FF2B5EF4-FFF2-40B4-BE49-F238E27FC236}">
                <a16:creationId xmlns:a16="http://schemas.microsoft.com/office/drawing/2014/main" id="{DE891BD2-FC47-4720-8C1B-9DF5D5AD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6" y="4430827"/>
            <a:ext cx="894512" cy="10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Santi\logo csic.png">
            <a:extLst>
              <a:ext uri="{FF2B5EF4-FFF2-40B4-BE49-F238E27FC236}">
                <a16:creationId xmlns:a16="http://schemas.microsoft.com/office/drawing/2014/main" id="{083EA4DF-43F0-2411-77B9-59B4CD8D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41" y="4545314"/>
            <a:ext cx="1524000" cy="4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cryssmat.fq.edu.uy/leopoldo/CursoSOFC/logoPEDECIBA.jpg">
            <a:extLst>
              <a:ext uri="{FF2B5EF4-FFF2-40B4-BE49-F238E27FC236}">
                <a16:creationId xmlns:a16="http://schemas.microsoft.com/office/drawing/2014/main" id="{DC7D935A-C139-FF08-79CE-DAB5E8AA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9" y="4366613"/>
            <a:ext cx="904440" cy="10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7B8558-2C14-A4DC-69C4-5A02CF836E17}"/>
              </a:ext>
            </a:extLst>
          </p:cNvPr>
          <p:cNvGrpSpPr/>
          <p:nvPr/>
        </p:nvGrpSpPr>
        <p:grpSpPr>
          <a:xfrm>
            <a:off x="5867400" y="2256907"/>
            <a:ext cx="2508111" cy="733784"/>
            <a:chOff x="260076" y="5749810"/>
            <a:chExt cx="3486880" cy="10353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BB642D-043B-AE6A-32AC-CBFC78049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076" y="5749810"/>
              <a:ext cx="1035324" cy="1035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E93AC-932A-1A13-9950-60B751B79755}"/>
                </a:ext>
              </a:extLst>
            </p:cNvPr>
            <p:cNvSpPr txBox="1"/>
            <p:nvPr/>
          </p:nvSpPr>
          <p:spPr>
            <a:xfrm>
              <a:off x="1447800" y="6115072"/>
              <a:ext cx="22991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/>
                <a:t>Mariana Sotelo-Silvera</a:t>
              </a:r>
            </a:p>
            <a:p>
              <a:r>
                <a:rPr lang="es-UY" sz="1200" dirty="0" err="1"/>
                <a:t>UdelaR</a:t>
              </a:r>
              <a:r>
                <a:rPr lang="es-UY" sz="1200" dirty="0"/>
                <a:t> Uruguay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49085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tion: http://image.slidesharecdn.com/3-pepsi-120228123831-phpapp02/95/5th-annual-global-diversity-seminar-barcelona-pepsi-presentation-by-maurcie-cox-12-728.jpg?cb=1330433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4" y="190500"/>
            <a:ext cx="476239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/>
        </p:blipFill>
        <p:spPr bwMode="auto">
          <a:xfrm>
            <a:off x="5575300" y="114300"/>
            <a:ext cx="2895600" cy="4181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40"/>
          <a:stretch/>
        </p:blipFill>
        <p:spPr bwMode="auto">
          <a:xfrm>
            <a:off x="431800" y="3482693"/>
            <a:ext cx="48291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856"/>
          <a:stretch/>
        </p:blipFill>
        <p:spPr bwMode="auto">
          <a:xfrm>
            <a:off x="419100" y="4390743"/>
            <a:ext cx="8229600" cy="246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00100" y="4419600"/>
            <a:ext cx="1295400" cy="35732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5588000" y="6475271"/>
            <a:ext cx="2146300" cy="357329"/>
          </a:xfrm>
          <a:prstGeom prst="rect">
            <a:avLst/>
          </a:prstGeom>
          <a:solidFill>
            <a:schemeClr val="accent3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AEFEE8-F137-54ED-F247-0F364600F46D}"/>
              </a:ext>
            </a:extLst>
          </p:cNvPr>
          <p:cNvSpPr/>
          <p:nvPr/>
        </p:nvSpPr>
        <p:spPr>
          <a:xfrm>
            <a:off x="2887649" y="6416702"/>
            <a:ext cx="2692400" cy="357329"/>
          </a:xfrm>
          <a:prstGeom prst="rect">
            <a:avLst/>
          </a:prstGeom>
          <a:blipFill dpi="0" rotWithShape="1">
            <a:blip r:embed="rId7">
              <a:alphaModFix amt="29000"/>
            </a:blip>
            <a:srcRect/>
            <a:tile tx="0" ty="0" sx="100000" sy="100000" flip="none" algn="tl"/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8245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if_squale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403732" cy="27653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1188335" y="1909482"/>
            <a:ext cx="4537075" cy="3095625"/>
            <a:chOff x="930" y="890"/>
            <a:chExt cx="3044" cy="2236"/>
          </a:xfrm>
        </p:grpSpPr>
        <p:pic>
          <p:nvPicPr>
            <p:cNvPr id="4103" name="Picture 7" descr="Suplemental Figure 3 (Map Based Cloning) B&amp;W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602"/>
            <a:stretch>
              <a:fillRect/>
            </a:stretch>
          </p:blipFill>
          <p:spPr bwMode="auto">
            <a:xfrm>
              <a:off x="930" y="890"/>
              <a:ext cx="3044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 descr="Suplemental Figure 3 (Map Based Cloning) B&amp;W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53"/>
            <a:stretch>
              <a:fillRect/>
            </a:stretch>
          </p:blipFill>
          <p:spPr bwMode="auto">
            <a:xfrm>
              <a:off x="930" y="2492"/>
              <a:ext cx="304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1 Título"/>
          <p:cNvSpPr txBox="1">
            <a:spLocks/>
          </p:cNvSpPr>
          <p:nvPr/>
        </p:nvSpPr>
        <p:spPr>
          <a:xfrm>
            <a:off x="457200" y="864332"/>
            <a:ext cx="8229600" cy="593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Drought sensibility is caused by sterol profile modification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239000" y="2858869"/>
            <a:ext cx="1148263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Squalene</a:t>
            </a:r>
          </a:p>
          <a:p>
            <a:r>
              <a:rPr lang="en-US" b="1" dirty="0"/>
              <a:t>epoxidase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88335" y="5410200"/>
            <a:ext cx="6446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Glycine           Arginine (G183R) reduce the activity more than 80 % 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071140" y="562256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762000" y="6359569"/>
            <a:ext cx="451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Pose  et al. 2009 </a:t>
            </a:r>
            <a:r>
              <a:rPr lang="es-UY" dirty="0" err="1"/>
              <a:t>Plant</a:t>
            </a:r>
            <a:r>
              <a:rPr lang="es-UY" dirty="0"/>
              <a:t> </a:t>
            </a:r>
            <a:r>
              <a:rPr lang="es-UY" dirty="0" err="1"/>
              <a:t>Journal</a:t>
            </a:r>
            <a:r>
              <a:rPr lang="es-UY" dirty="0"/>
              <a:t>  </a:t>
            </a:r>
            <a:r>
              <a:rPr lang="en-US" dirty="0"/>
              <a:t>59:63–76</a:t>
            </a: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19B3E3F9-B18A-AFDF-F75C-0BF15AE00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4709928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47" y="1914728"/>
            <a:ext cx="3390181" cy="342397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83" y="1905000"/>
            <a:ext cx="3426817" cy="342397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36799" y="2590800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dirty="0" err="1"/>
              <a:t>Ler</a:t>
            </a:r>
            <a:endParaRPr lang="en-US" sz="2400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989695" y="1057637"/>
            <a:ext cx="596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dirty="0" err="1"/>
              <a:t>Membrane</a:t>
            </a:r>
            <a:r>
              <a:rPr lang="es-UY" sz="2400" dirty="0"/>
              <a:t> </a:t>
            </a:r>
            <a:r>
              <a:rPr lang="es-UY" sz="2400" dirty="0" err="1"/>
              <a:t>dynamic</a:t>
            </a:r>
            <a:r>
              <a:rPr lang="es-UY" sz="2400" dirty="0"/>
              <a:t> </a:t>
            </a:r>
            <a:r>
              <a:rPr lang="es-UY" sz="2400" dirty="0" err="1"/>
              <a:t>is</a:t>
            </a:r>
            <a:r>
              <a:rPr lang="es-UY" sz="2400" dirty="0"/>
              <a:t> </a:t>
            </a:r>
            <a:r>
              <a:rPr lang="es-UY" sz="2400" dirty="0" err="1"/>
              <a:t>affected</a:t>
            </a:r>
            <a:r>
              <a:rPr lang="es-UY" sz="2400" dirty="0"/>
              <a:t> in </a:t>
            </a:r>
            <a:r>
              <a:rPr lang="es-UY" sz="2400" i="1" dirty="0"/>
              <a:t>dry2</a:t>
            </a:r>
            <a:r>
              <a:rPr lang="es-UY" sz="2400" dirty="0"/>
              <a:t> </a:t>
            </a:r>
            <a:r>
              <a:rPr lang="es-UY" sz="2400" dirty="0" err="1"/>
              <a:t>mutant</a:t>
            </a:r>
            <a:endParaRPr lang="en-U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2579" y="5421825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FM4-64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360292" y="5387780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di-4-ANEPPDHQ</a:t>
            </a:r>
          </a:p>
          <a:p>
            <a:pPr algn="ctr"/>
            <a:r>
              <a:rPr lang="en-US" dirty="0"/>
              <a:t>(ANEP)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58975" y="4191000"/>
            <a:ext cx="75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i="1" dirty="0"/>
              <a:t>dry2</a:t>
            </a:r>
            <a:endParaRPr lang="en-US" sz="2400" i="1" dirty="0"/>
          </a:p>
        </p:txBody>
      </p:sp>
      <p:sp>
        <p:nvSpPr>
          <p:cNvPr id="5" name="4 Rectángulo"/>
          <p:cNvSpPr/>
          <p:nvPr/>
        </p:nvSpPr>
        <p:spPr>
          <a:xfrm>
            <a:off x="1828800" y="6042514"/>
            <a:ext cx="6285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Y" dirty="0" err="1"/>
              <a:t>Internalization</a:t>
            </a:r>
            <a:r>
              <a:rPr lang="es-UY" dirty="0"/>
              <a:t> of </a:t>
            </a:r>
            <a:r>
              <a:rPr lang="es-UY" dirty="0" err="1"/>
              <a:t>probes</a:t>
            </a:r>
            <a:r>
              <a:rPr lang="es-UY" dirty="0"/>
              <a:t> in </a:t>
            </a:r>
            <a:r>
              <a:rPr lang="es-UY" dirty="0" err="1"/>
              <a:t>bulging</a:t>
            </a:r>
            <a:r>
              <a:rPr lang="es-UY" dirty="0"/>
              <a:t> and </a:t>
            </a:r>
            <a:r>
              <a:rPr lang="es-UY" dirty="0" err="1"/>
              <a:t>matures</a:t>
            </a:r>
            <a:r>
              <a:rPr lang="es-UY" dirty="0"/>
              <a:t> </a:t>
            </a:r>
            <a:r>
              <a:rPr lang="es-UY" dirty="0" err="1"/>
              <a:t>root</a:t>
            </a:r>
            <a:r>
              <a:rPr lang="es-UY" dirty="0"/>
              <a:t> </a:t>
            </a:r>
            <a:r>
              <a:rPr lang="es-UY" dirty="0" err="1"/>
              <a:t>hairs</a:t>
            </a:r>
            <a:endParaRPr lang="en-US" dirty="0"/>
          </a:p>
        </p:txBody>
      </p:sp>
      <p:pic>
        <p:nvPicPr>
          <p:cNvPr id="6" name="3 Imagen">
            <a:extLst>
              <a:ext uri="{FF2B5EF4-FFF2-40B4-BE49-F238E27FC236}">
                <a16:creationId xmlns:a16="http://schemas.microsoft.com/office/drawing/2014/main" id="{9A616443-E53F-E3CF-96F5-2CF7C801B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03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3" y="1952717"/>
            <a:ext cx="3240927" cy="277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43000" y="4572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dirty="0" err="1"/>
              <a:t>Spectral</a:t>
            </a:r>
            <a:r>
              <a:rPr lang="es-UY" sz="2400" dirty="0"/>
              <a:t> </a:t>
            </a:r>
            <a:r>
              <a:rPr lang="es-UY" sz="2400" dirty="0" err="1"/>
              <a:t>phasor</a:t>
            </a:r>
            <a:r>
              <a:rPr lang="es-UY" sz="2400" dirty="0"/>
              <a:t> </a:t>
            </a:r>
            <a:r>
              <a:rPr lang="es-UY" sz="2400" dirty="0" err="1"/>
              <a:t>is</a:t>
            </a:r>
            <a:r>
              <a:rPr lang="es-UY" sz="2400" dirty="0"/>
              <a:t> a </a:t>
            </a:r>
            <a:r>
              <a:rPr lang="es-UY" sz="2400" dirty="0" err="1"/>
              <a:t>good</a:t>
            </a:r>
            <a:r>
              <a:rPr lang="es-UY" sz="2400" dirty="0"/>
              <a:t> </a:t>
            </a:r>
            <a:r>
              <a:rPr lang="es-UY" sz="2400" dirty="0" err="1"/>
              <a:t>tool</a:t>
            </a:r>
            <a:r>
              <a:rPr lang="es-UY" sz="2400" dirty="0"/>
              <a:t> </a:t>
            </a:r>
            <a:r>
              <a:rPr lang="es-UY" sz="2400" dirty="0" err="1"/>
              <a:t>for</a:t>
            </a:r>
            <a:r>
              <a:rPr lang="es-UY" sz="2400" dirty="0"/>
              <a:t> </a:t>
            </a:r>
            <a:r>
              <a:rPr lang="es-UY" sz="2400" dirty="0" err="1"/>
              <a:t>analyzing</a:t>
            </a:r>
            <a:r>
              <a:rPr lang="es-UY" sz="2400" dirty="0"/>
              <a:t> </a:t>
            </a:r>
            <a:r>
              <a:rPr lang="es-UY" sz="2400" dirty="0" err="1"/>
              <a:t>the</a:t>
            </a:r>
            <a:r>
              <a:rPr lang="es-UY" sz="2400" dirty="0"/>
              <a:t> </a:t>
            </a:r>
            <a:r>
              <a:rPr lang="es-UY" sz="2400" dirty="0" err="1"/>
              <a:t>membrane</a:t>
            </a:r>
            <a:r>
              <a:rPr lang="es-UY" sz="2400" dirty="0"/>
              <a:t> </a:t>
            </a:r>
            <a:r>
              <a:rPr lang="es-UY" sz="2400" dirty="0" err="1"/>
              <a:t>dynamic</a:t>
            </a:r>
            <a:r>
              <a:rPr lang="es-UY" sz="2400" dirty="0"/>
              <a:t> </a:t>
            </a:r>
            <a:r>
              <a:rPr lang="es-UY" sz="2400" i="1" dirty="0"/>
              <a:t>in vivo</a:t>
            </a:r>
            <a:endParaRPr lang="en-US" sz="2400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146262" y="2034740"/>
            <a:ext cx="367088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s-UY" sz="1100" b="1" dirty="0" err="1"/>
              <a:t>Water</a:t>
            </a:r>
            <a:endParaRPr lang="en-US" sz="11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8755"/>
            <a:ext cx="4419600" cy="433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>
            <a:extLst>
              <a:ext uri="{FF2B5EF4-FFF2-40B4-BE49-F238E27FC236}">
                <a16:creationId xmlns:a16="http://schemas.microsoft.com/office/drawing/2014/main" id="{957A3CE7-CB04-ACCB-5B18-DC16958BF7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546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06" y="815600"/>
            <a:ext cx="4489469" cy="5956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3400" y="4572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dirty="0" err="1"/>
              <a:t>Membrane</a:t>
            </a:r>
            <a:r>
              <a:rPr lang="es-UY" sz="2400" dirty="0"/>
              <a:t> </a:t>
            </a:r>
            <a:r>
              <a:rPr lang="es-UY" sz="2400" dirty="0" err="1"/>
              <a:t>fluidity</a:t>
            </a:r>
            <a:r>
              <a:rPr lang="es-UY" sz="2400" dirty="0"/>
              <a:t> </a:t>
            </a:r>
            <a:r>
              <a:rPr lang="es-UY" sz="2400" dirty="0" err="1"/>
              <a:t>is</a:t>
            </a:r>
            <a:r>
              <a:rPr lang="es-UY" sz="2400" dirty="0"/>
              <a:t> </a:t>
            </a:r>
            <a:r>
              <a:rPr lang="es-UY" sz="2400" dirty="0" err="1"/>
              <a:t>affected</a:t>
            </a:r>
            <a:r>
              <a:rPr lang="es-UY" sz="2400" dirty="0"/>
              <a:t> in </a:t>
            </a:r>
            <a:r>
              <a:rPr lang="es-UY" sz="2400" i="1" dirty="0"/>
              <a:t>dry2</a:t>
            </a:r>
            <a:r>
              <a:rPr lang="es-UY" sz="2400" dirty="0"/>
              <a:t> </a:t>
            </a:r>
            <a:r>
              <a:rPr lang="es-UY" sz="2400" dirty="0" err="1"/>
              <a:t>mutant</a:t>
            </a:r>
            <a:endParaRPr lang="en-US" sz="2400" i="1" dirty="0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9E7F7621-6DE9-5DB8-B6E4-4EB76E43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977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y_PT_Overlay Dots &amp; Lines 31-1_120F_4Fs_255x2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8496" y="1003590"/>
            <a:ext cx="3110896" cy="3110896"/>
          </a:xfrm>
          <a:prstGeom prst="rect">
            <a:avLst/>
          </a:prstGeom>
          <a:ln>
            <a:noFill/>
          </a:ln>
        </p:spPr>
      </p:pic>
      <p:pic>
        <p:nvPicPr>
          <p:cNvPr id="3" name="WT_PT Overlay Dots &amp; Lines 31-1_F432_Fs14_255x25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385" y="1003904"/>
            <a:ext cx="3110896" cy="3110896"/>
          </a:xfrm>
          <a:prstGeom prst="rect">
            <a:avLst/>
          </a:prstGeom>
          <a:ln>
            <a:noFill/>
          </a:ln>
        </p:spPr>
      </p:pic>
      <p:sp>
        <p:nvSpPr>
          <p:cNvPr id="4" name="TextBox 5"/>
          <p:cNvSpPr txBox="1"/>
          <p:nvPr/>
        </p:nvSpPr>
        <p:spPr>
          <a:xfrm>
            <a:off x="366832" y="1455095"/>
            <a:ext cx="2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5638800" y="1470997"/>
            <a:ext cx="2664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dry2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758" y="652998"/>
            <a:ext cx="8040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Movement of intracellular membrane vesicles in root hairs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772400" y="2449538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Di-4-ANEPPDHQ </a:t>
            </a:r>
          </a:p>
          <a:p>
            <a:pPr algn="ctr"/>
            <a:r>
              <a:rPr lang="es-UY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ANEP) </a:t>
            </a:r>
          </a:p>
        </p:txBody>
      </p:sp>
      <p:pic>
        <p:nvPicPr>
          <p:cNvPr id="7" name="2 Imagen">
            <a:extLst>
              <a:ext uri="{FF2B5EF4-FFF2-40B4-BE49-F238E27FC236}">
                <a16:creationId xmlns:a16="http://schemas.microsoft.com/office/drawing/2014/main" id="{C773D81F-78F5-8B62-06F5-56A7B85D28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4" t="5349" r="704" b="36335"/>
          <a:stretch/>
        </p:blipFill>
        <p:spPr>
          <a:xfrm>
            <a:off x="2760645" y="3841683"/>
            <a:ext cx="3695701" cy="2928669"/>
          </a:xfrm>
          <a:prstGeom prst="rect">
            <a:avLst/>
          </a:prstGeom>
        </p:spPr>
      </p:pic>
      <p:pic>
        <p:nvPicPr>
          <p:cNvPr id="9" name="3 Imagen">
            <a:extLst>
              <a:ext uri="{FF2B5EF4-FFF2-40B4-BE49-F238E27FC236}">
                <a16:creationId xmlns:a16="http://schemas.microsoft.com/office/drawing/2014/main" id="{66CB9FC4-2258-EAE3-59E5-89A780DEF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90571" y="-3242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25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226" y="963835"/>
            <a:ext cx="4136574" cy="442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Señal de prohibido"/>
          <p:cNvSpPr/>
          <p:nvPr/>
        </p:nvSpPr>
        <p:spPr>
          <a:xfrm>
            <a:off x="4761435" y="1868367"/>
            <a:ext cx="381000" cy="381000"/>
          </a:xfrm>
          <a:prstGeom prst="noSmoking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4986" y="1862116"/>
            <a:ext cx="1334148" cy="584775"/>
          </a:xfrm>
          <a:prstGeom prst="rect">
            <a:avLst/>
          </a:prstGeom>
          <a:solidFill>
            <a:srgbClr val="FFFF9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s-UY" sz="1600" dirty="0"/>
              <a:t>Stress-</a:t>
            </a:r>
            <a:r>
              <a:rPr lang="es-UY" sz="1600" dirty="0" err="1"/>
              <a:t>related</a:t>
            </a:r>
            <a:endParaRPr lang="es-UY" sz="1600" dirty="0"/>
          </a:p>
          <a:p>
            <a:pPr algn="ctr"/>
            <a:r>
              <a:rPr lang="es-UY" sz="1600" dirty="0"/>
              <a:t> </a:t>
            </a:r>
            <a:r>
              <a:rPr lang="es-UY" sz="1600" dirty="0" err="1"/>
              <a:t>proteins</a:t>
            </a:r>
            <a:endParaRPr lang="en-US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323134" y="480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900" dirty="0"/>
              <a:t>Fan et al. 2015</a:t>
            </a:r>
          </a:p>
          <a:p>
            <a:r>
              <a:rPr lang="en-US" sz="900" dirty="0"/>
              <a:t>Trends in Plant Science 20: 6 </a:t>
            </a:r>
          </a:p>
        </p:txBody>
      </p:sp>
      <p:sp>
        <p:nvSpPr>
          <p:cNvPr id="5" name="4 Rayo"/>
          <p:cNvSpPr/>
          <p:nvPr/>
        </p:nvSpPr>
        <p:spPr>
          <a:xfrm rot="16200000">
            <a:off x="3585443" y="1514220"/>
            <a:ext cx="475879" cy="331565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447945" y="157626"/>
            <a:ext cx="675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dirty="0" err="1"/>
              <a:t>Microdomains</a:t>
            </a:r>
            <a:r>
              <a:rPr lang="es-UY" sz="2000" dirty="0"/>
              <a:t> are </a:t>
            </a:r>
            <a:r>
              <a:rPr lang="es-UY" sz="2000" dirty="0" err="1"/>
              <a:t>critical</a:t>
            </a:r>
            <a:r>
              <a:rPr lang="es-UY" sz="2000" dirty="0"/>
              <a:t> </a:t>
            </a:r>
            <a:r>
              <a:rPr lang="es-UY" sz="2000" dirty="0" err="1"/>
              <a:t>for</a:t>
            </a:r>
            <a:r>
              <a:rPr lang="es-UY" sz="2000" dirty="0"/>
              <a:t> </a:t>
            </a:r>
            <a:r>
              <a:rPr lang="es-UY" sz="2000" dirty="0" err="1"/>
              <a:t>traffic</a:t>
            </a:r>
            <a:r>
              <a:rPr lang="es-UY" sz="2000" dirty="0"/>
              <a:t> of </a:t>
            </a:r>
            <a:r>
              <a:rPr lang="es-UY" sz="2000" dirty="0" err="1"/>
              <a:t>proteins</a:t>
            </a:r>
            <a:r>
              <a:rPr lang="es-UY" sz="2000" dirty="0"/>
              <a:t> </a:t>
            </a:r>
            <a:r>
              <a:rPr lang="es-UY" sz="2000" dirty="0" err="1"/>
              <a:t>with</a:t>
            </a:r>
            <a:r>
              <a:rPr lang="es-UY" sz="2000" dirty="0"/>
              <a:t> role in </a:t>
            </a:r>
            <a:r>
              <a:rPr lang="es-UY" sz="2000" dirty="0" err="1"/>
              <a:t>osmotic</a:t>
            </a:r>
            <a:r>
              <a:rPr lang="es-UY" sz="2000" dirty="0"/>
              <a:t> stress </a:t>
            </a:r>
            <a:r>
              <a:rPr lang="es-UY" sz="2000" dirty="0" err="1"/>
              <a:t>tolerance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0DD98-9A79-AEE3-240B-F9E8583F8EE0}"/>
              </a:ext>
            </a:extLst>
          </p:cNvPr>
          <p:cNvSpPr txBox="1"/>
          <p:nvPr/>
        </p:nvSpPr>
        <p:spPr>
          <a:xfrm>
            <a:off x="1093564" y="5562600"/>
            <a:ext cx="606923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UY" b="1" dirty="0" err="1"/>
              <a:t>Ongoing</a:t>
            </a:r>
            <a:r>
              <a:rPr lang="es-UY" b="1" dirty="0"/>
              <a:t> </a:t>
            </a:r>
            <a:r>
              <a:rPr lang="es-UY" b="1" dirty="0" err="1"/>
              <a:t>activity</a:t>
            </a:r>
            <a:endParaRPr lang="es-UY" b="1" dirty="0"/>
          </a:p>
          <a:p>
            <a:pPr algn="ctr"/>
            <a:r>
              <a:rPr lang="es-UY" dirty="0"/>
              <a:t>Soluble and </a:t>
            </a:r>
            <a:r>
              <a:rPr lang="es-UY" dirty="0" err="1"/>
              <a:t>membrane</a:t>
            </a:r>
            <a:r>
              <a:rPr lang="es-UY" dirty="0"/>
              <a:t> </a:t>
            </a:r>
            <a:r>
              <a:rPr lang="es-UY" dirty="0" err="1"/>
              <a:t>proteomics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</a:t>
            </a:r>
            <a:r>
              <a:rPr lang="es-UY" dirty="0" err="1"/>
              <a:t>root</a:t>
            </a:r>
            <a:r>
              <a:rPr lang="es-UY" dirty="0"/>
              <a:t> </a:t>
            </a:r>
            <a:r>
              <a:rPr lang="es-UY" dirty="0" err="1"/>
              <a:t>hairs</a:t>
            </a:r>
            <a:r>
              <a:rPr lang="es-UY" dirty="0"/>
              <a:t> </a:t>
            </a:r>
            <a:r>
              <a:rPr lang="es-UY" dirty="0" err="1"/>
              <a:t>enriched</a:t>
            </a:r>
            <a:r>
              <a:rPr lang="es-UY" dirty="0"/>
              <a:t> </a:t>
            </a:r>
            <a:r>
              <a:rPr lang="es-UY" dirty="0" err="1"/>
              <a:t>samples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</a:t>
            </a:r>
            <a:r>
              <a:rPr lang="es-UY" dirty="0" err="1"/>
              <a:t>plant</a:t>
            </a:r>
            <a:r>
              <a:rPr lang="es-UY" dirty="0"/>
              <a:t> </a:t>
            </a:r>
            <a:r>
              <a:rPr lang="es-UY" dirty="0" err="1"/>
              <a:t>under</a:t>
            </a:r>
            <a:r>
              <a:rPr lang="es-UY" dirty="0"/>
              <a:t> control and </a:t>
            </a:r>
            <a:r>
              <a:rPr lang="es-UY" dirty="0" err="1"/>
              <a:t>osmotic</a:t>
            </a:r>
            <a:r>
              <a:rPr lang="es-UY" dirty="0"/>
              <a:t> stress </a:t>
            </a:r>
            <a:r>
              <a:rPr lang="es-UY" dirty="0" err="1"/>
              <a:t>conditions</a:t>
            </a:r>
            <a:endParaRPr lang="es-UY" dirty="0"/>
          </a:p>
        </p:txBody>
      </p:sp>
      <p:pic>
        <p:nvPicPr>
          <p:cNvPr id="8" name="3 Imagen">
            <a:extLst>
              <a:ext uri="{FF2B5EF4-FFF2-40B4-BE49-F238E27FC236}">
                <a16:creationId xmlns:a16="http://schemas.microsoft.com/office/drawing/2014/main" id="{A4EA1DBD-4EC8-4713-0973-3DCEE7D1D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1" t="66879" r="8543" b="19118"/>
          <a:stretch/>
        </p:blipFill>
        <p:spPr>
          <a:xfrm>
            <a:off x="7682620" y="12660"/>
            <a:ext cx="1443683" cy="593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8558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2"/>
</p:tagLst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32558</TotalTime>
  <Words>1445</Words>
  <Application>Microsoft Office PowerPoint</Application>
  <PresentationFormat>On-screen Show (4:3)</PresentationFormat>
  <Paragraphs>205</Paragraphs>
  <Slides>27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Abadi</vt:lpstr>
      <vt:lpstr>Arial</vt:lpstr>
      <vt:lpstr>Calibri</vt:lpstr>
      <vt:lpstr>Calibri Light</vt:lpstr>
      <vt:lpstr>Kabel Ult BT</vt:lpstr>
      <vt:lpstr>Palatino Linotype</vt:lpstr>
      <vt:lpstr>Times New Roman</vt:lpstr>
      <vt:lpstr>Tema de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prolina y otras respuestas asociadas al estrés nitro-oxidativo inducido por sequía en leguminosas</dc:title>
  <dc:creator>Santiago</dc:creator>
  <cp:lastModifiedBy>Usuario</cp:lastModifiedBy>
  <cp:revision>635</cp:revision>
  <dcterms:created xsi:type="dcterms:W3CDTF">2013-03-07T11:43:23Z</dcterms:created>
  <dcterms:modified xsi:type="dcterms:W3CDTF">2023-12-13T16:23:10Z</dcterms:modified>
</cp:coreProperties>
</file>