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gística enaqui" initials="D" lastIdx="1" clrIdx="0">
    <p:extLst>
      <p:ext uri="{19B8F6BF-5375-455C-9EA6-DF929625EA0E}">
        <p15:presenceInfo xmlns:p15="http://schemas.microsoft.com/office/powerpoint/2012/main" userId="Logística enaqu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2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09" autoAdjust="0"/>
    <p:restoredTop sz="94660"/>
  </p:normalViewPr>
  <p:slideViewPr>
    <p:cSldViewPr snapToGrid="0">
      <p:cViewPr varScale="1">
        <p:scale>
          <a:sx n="46" d="100"/>
          <a:sy n="46" d="100"/>
        </p:scale>
        <p:origin x="9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4D5C-92A1-4CDE-992C-F81D56A18426}" type="datetimeFigureOut">
              <a:rPr lang="es-AR" smtClean="0"/>
              <a:t>26/12/2023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250F-A843-4F8B-A7C9-266CEDAA16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04824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4D5C-92A1-4CDE-992C-F81D56A18426}" type="datetimeFigureOut">
              <a:rPr lang="es-AR" smtClean="0"/>
              <a:t>26/12/2023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250F-A843-4F8B-A7C9-266CEDAA16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14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4D5C-92A1-4CDE-992C-F81D56A18426}" type="datetimeFigureOut">
              <a:rPr lang="es-AR" smtClean="0"/>
              <a:t>26/12/2023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250F-A843-4F8B-A7C9-266CEDAA16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2297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4D5C-92A1-4CDE-992C-F81D56A18426}" type="datetimeFigureOut">
              <a:rPr lang="es-AR" smtClean="0"/>
              <a:t>26/12/2023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250F-A843-4F8B-A7C9-266CEDAA16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7226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4D5C-92A1-4CDE-992C-F81D56A18426}" type="datetimeFigureOut">
              <a:rPr lang="es-AR" smtClean="0"/>
              <a:t>26/12/2023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250F-A843-4F8B-A7C9-266CEDAA16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9987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4D5C-92A1-4CDE-992C-F81D56A18426}" type="datetimeFigureOut">
              <a:rPr lang="es-AR" smtClean="0"/>
              <a:t>26/12/2023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250F-A843-4F8B-A7C9-266CEDAA16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607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4D5C-92A1-4CDE-992C-F81D56A18426}" type="datetimeFigureOut">
              <a:rPr lang="es-AR" smtClean="0"/>
              <a:t>26/12/2023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250F-A843-4F8B-A7C9-266CEDAA16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909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4D5C-92A1-4CDE-992C-F81D56A18426}" type="datetimeFigureOut">
              <a:rPr lang="es-AR" smtClean="0"/>
              <a:t>26/12/2023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250F-A843-4F8B-A7C9-266CEDAA16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978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4D5C-92A1-4CDE-992C-F81D56A18426}" type="datetimeFigureOut">
              <a:rPr lang="es-AR" smtClean="0"/>
              <a:t>26/12/2023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250F-A843-4F8B-A7C9-266CEDAA16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8365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4D5C-92A1-4CDE-992C-F81D56A18426}" type="datetimeFigureOut">
              <a:rPr lang="es-AR" smtClean="0"/>
              <a:t>26/12/2023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250F-A843-4F8B-A7C9-266CEDAA16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3279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4D5C-92A1-4CDE-992C-F81D56A18426}" type="datetimeFigureOut">
              <a:rPr lang="es-AR" smtClean="0"/>
              <a:t>26/12/2023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250F-A843-4F8B-A7C9-266CEDAA16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8530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74D5C-92A1-4CDE-992C-F81D56A18426}" type="datetimeFigureOut">
              <a:rPr lang="es-AR" smtClean="0"/>
              <a:t>26/12/2023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250F-A843-4F8B-A7C9-266CEDAA16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9247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6.jp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3.sv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44F9B4B8-C34C-40C3-9F9C-6A2F899D8B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1" y="58104"/>
            <a:ext cx="812326" cy="1059496"/>
          </a:xfrm>
          <a:prstGeom prst="rect">
            <a:avLst/>
          </a:prstGeom>
        </p:spPr>
      </p:pic>
      <p:pic>
        <p:nvPicPr>
          <p:cNvPr id="10" name="Gráfico 9">
            <a:extLst>
              <a:ext uri="{FF2B5EF4-FFF2-40B4-BE49-F238E27FC236}">
                <a16:creationId xmlns:a16="http://schemas.microsoft.com/office/drawing/2014/main" id="{F01C54A4-A594-453D-9F13-27AE16739A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44407" y="58104"/>
            <a:ext cx="1689115" cy="1059496"/>
          </a:xfrm>
          <a:prstGeom prst="rect">
            <a:avLst/>
          </a:prstGeom>
        </p:spPr>
      </p:pic>
      <p:sp>
        <p:nvSpPr>
          <p:cNvPr id="11" name="Google Shape;89;p1"/>
          <p:cNvSpPr/>
          <p:nvPr/>
        </p:nvSpPr>
        <p:spPr>
          <a:xfrm>
            <a:off x="2078329" y="220912"/>
            <a:ext cx="8192528" cy="717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107000"/>
              </a:lnSpc>
              <a:buClr>
                <a:srgbClr val="000000"/>
              </a:buClr>
              <a:buFont typeface="Arial"/>
              <a:buNone/>
            </a:pPr>
            <a:r>
              <a:rPr lang="es-AR" sz="19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Evaluación de la capacidad antioxidante de las variedades de </a:t>
            </a:r>
            <a:r>
              <a:rPr lang="es-AR" sz="1900" b="1" i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Cannabis </a:t>
            </a:r>
            <a:r>
              <a:rPr lang="es-AR" sz="19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Alfa </a:t>
            </a:r>
            <a:r>
              <a:rPr lang="es-AR" sz="1900" b="1" kern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y Beta I, </a:t>
            </a:r>
            <a:r>
              <a:rPr lang="es-AR" sz="19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comercializadas en farmacias del Uruguay</a:t>
            </a:r>
            <a:endParaRPr sz="1900" b="1" kern="0" dirty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91;p1"/>
          <p:cNvSpPr txBox="1"/>
          <p:nvPr/>
        </p:nvSpPr>
        <p:spPr>
          <a:xfrm>
            <a:off x="2235032" y="934798"/>
            <a:ext cx="8436903" cy="353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s-AR" sz="1700" u="sng" kern="0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Federico </a:t>
            </a:r>
            <a:r>
              <a:rPr lang="es-AR" sz="1700" u="sng" kern="0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Vignolo</a:t>
            </a:r>
            <a:r>
              <a:rPr lang="es-AR" sz="1700" u="sng" kern="0" baseline="30000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1</a:t>
            </a:r>
            <a:r>
              <a:rPr lang="es-AR" sz="1700" kern="0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, Jimena Fagetti</a:t>
            </a:r>
            <a:r>
              <a:rPr lang="es-AR" sz="1700" kern="0" baseline="30000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1,2</a:t>
            </a:r>
            <a:r>
              <a:rPr lang="es-AR" sz="1700" kern="0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, </a:t>
            </a:r>
            <a:r>
              <a:rPr lang="es-AR" sz="1700" kern="0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Giselle </a:t>
            </a:r>
            <a:r>
              <a:rPr lang="es-AR" sz="1700" kern="0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Prunell</a:t>
            </a:r>
            <a:r>
              <a:rPr lang="es-AR" sz="1700" kern="0" baseline="30000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1</a:t>
            </a:r>
            <a:r>
              <a:rPr lang="es-AR" sz="1700" kern="0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, </a:t>
            </a:r>
            <a:r>
              <a:rPr lang="es-AR" sz="1700" kern="0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Cecilia </a:t>
            </a:r>
            <a:r>
              <a:rPr lang="es-AR" sz="1700" kern="0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Scorza</a:t>
            </a:r>
            <a:r>
              <a:rPr lang="es-AR" sz="1700" kern="0" baseline="30000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2</a:t>
            </a:r>
            <a:r>
              <a:rPr lang="es-AR" sz="1700" kern="0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, </a:t>
            </a:r>
            <a:r>
              <a:rPr lang="es-AR" sz="1700" kern="0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Carolina </a:t>
            </a:r>
            <a:r>
              <a:rPr lang="es-AR" sz="1700" kern="0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Echeverry</a:t>
            </a:r>
            <a:r>
              <a:rPr lang="es-AR" sz="1700" kern="0" baseline="30000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1</a:t>
            </a:r>
            <a:endParaRPr sz="1700" kern="0" dirty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086344" y="1225362"/>
            <a:ext cx="92405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600" baseline="30000" dirty="0" smtClean="0"/>
              <a:t>1</a:t>
            </a:r>
            <a:r>
              <a:rPr lang="es-UY" sz="1600" dirty="0" smtClean="0"/>
              <a:t> Departamento de Neuroquímica; </a:t>
            </a:r>
            <a:r>
              <a:rPr lang="es-UY" sz="1600" baseline="30000" dirty="0" smtClean="0"/>
              <a:t>2</a:t>
            </a:r>
            <a:r>
              <a:rPr lang="es-UY" sz="1600" dirty="0" smtClean="0"/>
              <a:t> Departamento de </a:t>
            </a:r>
            <a:r>
              <a:rPr lang="es-UY" sz="1600" dirty="0" err="1" smtClean="0"/>
              <a:t>Neurofarmacología</a:t>
            </a:r>
            <a:r>
              <a:rPr lang="es-UY" sz="1600" dirty="0" smtClean="0"/>
              <a:t> experimental, IIBCE</a:t>
            </a:r>
            <a:endParaRPr lang="es-UY" sz="1600" dirty="0"/>
          </a:p>
        </p:txBody>
      </p:sp>
      <p:sp>
        <p:nvSpPr>
          <p:cNvPr id="21" name="Google Shape;84;p1"/>
          <p:cNvSpPr/>
          <p:nvPr/>
        </p:nvSpPr>
        <p:spPr>
          <a:xfrm>
            <a:off x="7044250" y="3857700"/>
            <a:ext cx="5038800" cy="2928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85;p1"/>
          <p:cNvSpPr/>
          <p:nvPr/>
        </p:nvSpPr>
        <p:spPr>
          <a:xfrm>
            <a:off x="7032033" y="1902571"/>
            <a:ext cx="5038800" cy="1834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86;p1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87;p1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88;p1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92;p1"/>
          <p:cNvSpPr txBox="1"/>
          <p:nvPr/>
        </p:nvSpPr>
        <p:spPr>
          <a:xfrm>
            <a:off x="3555903" y="1810007"/>
            <a:ext cx="2129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INTRODUCCIÓN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93;p1"/>
          <p:cNvSpPr txBox="1"/>
          <p:nvPr/>
        </p:nvSpPr>
        <p:spPr>
          <a:xfrm>
            <a:off x="259852" y="4200554"/>
            <a:ext cx="6405900" cy="2185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ley de regulación del mercado de </a:t>
            </a:r>
            <a:r>
              <a:rPr lang="es-AR" sz="17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Cannabis</a:t>
            </a:r>
            <a:r>
              <a:rPr lang="es-AR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el Uruguay permitió el acceso a la población de dos variantes de </a:t>
            </a:r>
            <a:r>
              <a:rPr lang="es-AR" sz="17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Cannabis</a:t>
            </a:r>
            <a:r>
              <a:rPr lang="es-AR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Alfa I y Beta I. Hasta ahora, escasos estudios se han realizado sobre los efectos producidos por dichas variedades. Reportes de la literatura </a:t>
            </a:r>
            <a:r>
              <a:rPr lang="es-AR" sz="17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evidencian </a:t>
            </a:r>
            <a:r>
              <a:rPr lang="es-AR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varias de las acciones beneficiosas de extractos de </a:t>
            </a:r>
            <a:r>
              <a:rPr lang="es-AR" sz="17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Cannabis</a:t>
            </a:r>
            <a:r>
              <a:rPr lang="es-AR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deben a su capacidad antioxidante (CA), </a:t>
            </a:r>
            <a:r>
              <a:rPr lang="es-AR" sz="17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podría </a:t>
            </a:r>
            <a:r>
              <a:rPr lang="es-AR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estar relacionada con el contenido en </a:t>
            </a:r>
            <a:r>
              <a:rPr lang="es-AR" sz="1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polifenoles</a:t>
            </a:r>
            <a:r>
              <a:rPr lang="es-AR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totales (PT</a:t>
            </a:r>
            <a:r>
              <a:rPr lang="es-AR" sz="17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Es conocido que los PT varían </a:t>
            </a:r>
            <a:r>
              <a:rPr lang="es-AR" sz="1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según la variedad y el método de extracción. </a:t>
            </a:r>
            <a:endParaRPr sz="1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94;p1"/>
          <p:cNvSpPr txBox="1"/>
          <p:nvPr/>
        </p:nvSpPr>
        <p:spPr>
          <a:xfrm>
            <a:off x="4715691" y="5695406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95;p1"/>
          <p:cNvSpPr txBox="1"/>
          <p:nvPr/>
        </p:nvSpPr>
        <p:spPr>
          <a:xfrm>
            <a:off x="2579809" y="2279786"/>
            <a:ext cx="3879272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Cannabis sativa</a:t>
            </a:r>
            <a:r>
              <a:rPr lang="es-A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 contiene </a:t>
            </a:r>
            <a:r>
              <a:rPr lang="es-A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diferentes compuestos tales como </a:t>
            </a:r>
            <a:r>
              <a:rPr lang="es-A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cannabinoides</a:t>
            </a:r>
            <a:r>
              <a:rPr lang="es-A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flavonoides, </a:t>
            </a:r>
            <a:r>
              <a:rPr lang="es-A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terpenos, </a:t>
            </a:r>
            <a:r>
              <a:rPr lang="es-A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 otros. </a:t>
            </a:r>
            <a:r>
              <a:rPr lang="es-A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Varias evidencias demostraron un vasto potencial terapéutico de sus componentes (1</a:t>
            </a:r>
            <a:r>
              <a:rPr lang="es-A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97;p1"/>
          <p:cNvSpPr txBox="1"/>
          <p:nvPr/>
        </p:nvSpPr>
        <p:spPr>
          <a:xfrm>
            <a:off x="7152933" y="1951713"/>
            <a:ext cx="4797000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AR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OBJETIVO General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Comparar </a:t>
            </a:r>
            <a:r>
              <a:rPr lang="es-A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variantes de </a:t>
            </a:r>
            <a:r>
              <a:rPr lang="es-AR" sz="18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Cannabis</a:t>
            </a:r>
            <a:r>
              <a:rPr lang="es-A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Alfa I </a:t>
            </a:r>
            <a:r>
              <a:rPr lang="es-A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</a:t>
            </a:r>
            <a:r>
              <a:rPr lang="es-A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Beta I </a:t>
            </a:r>
            <a:r>
              <a:rPr lang="es-A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comercializadas en el Uruguay en su capacidad antioxidante, el contenido de </a:t>
            </a:r>
            <a:r>
              <a:rPr lang="es-A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polifenoles</a:t>
            </a:r>
            <a:r>
              <a:rPr lang="es-A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totales y </a:t>
            </a:r>
            <a:r>
              <a:rPr lang="es-A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cannabinoides</a:t>
            </a:r>
            <a:r>
              <a:rPr lang="es-A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A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principales.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" name="Google Shape;100;p1"/>
          <p:cNvPicPr preferRelativeResize="0"/>
          <p:nvPr/>
        </p:nvPicPr>
        <p:blipFill rotWithShape="1">
          <a:blip r:embed="rId5">
            <a:alphaModFix/>
          </a:blip>
          <a:srcRect l="19339" t="1412" r="20776" b="22884"/>
          <a:stretch/>
        </p:blipFill>
        <p:spPr>
          <a:xfrm rot="5400000">
            <a:off x="276711" y="1885713"/>
            <a:ext cx="2096775" cy="2130492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101;p1"/>
          <p:cNvSpPr/>
          <p:nvPr/>
        </p:nvSpPr>
        <p:spPr>
          <a:xfrm>
            <a:off x="243243" y="6604084"/>
            <a:ext cx="6658502" cy="284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 </a:t>
            </a:r>
            <a:r>
              <a:rPr lang="es-AR" sz="12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Mechoulam</a:t>
            </a:r>
            <a:r>
              <a:rPr lang="es-AR" sz="12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R., Ben-</a:t>
            </a:r>
            <a:r>
              <a:rPr lang="es-AR" sz="12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Shabat</a:t>
            </a:r>
            <a:r>
              <a:rPr lang="es-AR" sz="12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</a:t>
            </a:r>
            <a:r>
              <a:rPr lang="es-AR" sz="125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AR" sz="125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Natural </a:t>
            </a:r>
            <a:r>
              <a:rPr lang="es-AR" sz="1250" i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</a:t>
            </a:r>
            <a:r>
              <a:rPr lang="es-AR" sz="125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AR" sz="1250" i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Reports</a:t>
            </a:r>
            <a:r>
              <a:rPr lang="es-AR" sz="12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16(2):131-143, 1999.</a:t>
            </a:r>
            <a:endParaRPr sz="1250" dirty="0"/>
          </a:p>
        </p:txBody>
      </p:sp>
      <p:sp>
        <p:nvSpPr>
          <p:cNvPr id="2" name="Rectángulo 1"/>
          <p:cNvSpPr/>
          <p:nvPr/>
        </p:nvSpPr>
        <p:spPr>
          <a:xfrm>
            <a:off x="7044250" y="3923978"/>
            <a:ext cx="502658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OBJETIVOS Específicos</a:t>
            </a:r>
            <a:endParaRPr lang="es-ES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 algn="just"/>
            <a:r>
              <a:rPr lang="es-ES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1- Obtención de extractos utilizando dos métodos de extracción, con y sin etapa de </a:t>
            </a:r>
            <a:r>
              <a:rPr lang="es-ES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descarboxilación</a:t>
            </a:r>
            <a:r>
              <a:rPr lang="es-ES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</a:t>
            </a:r>
          </a:p>
          <a:p>
            <a:pPr lvl="0" algn="just"/>
            <a:r>
              <a:rPr lang="es-ES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2- Determinación de PT de los extractos.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es-ES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3- Determinación del contenido de </a:t>
            </a:r>
            <a:r>
              <a:rPr lang="es-ES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Cannabidiol</a:t>
            </a:r>
            <a:r>
              <a:rPr lang="es-ES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              (</a:t>
            </a:r>
            <a:r>
              <a:rPr lang="es-ES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CBD</a:t>
            </a:r>
            <a:r>
              <a:rPr lang="es-ES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), </a:t>
            </a:r>
            <a:r>
              <a:rPr lang="es-ES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Ácido </a:t>
            </a:r>
            <a:r>
              <a:rPr lang="es-ES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Cannabidiólico</a:t>
            </a:r>
            <a:r>
              <a:rPr lang="es-ES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(CBDA), y ∆</a:t>
            </a:r>
            <a:r>
              <a:rPr lang="es-ES" baseline="30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9-</a:t>
            </a:r>
            <a:r>
              <a:rPr lang="es-ES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Tetrahidrocannabinol (THC) en los extractos   con  mayor rendimiento.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es-ES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4- Evaluación de CA de los extractos con mayor rendimiento.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5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44F9B4B8-C34C-40C3-9F9C-6A2F899D8B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1" y="58104"/>
            <a:ext cx="812326" cy="1059496"/>
          </a:xfrm>
          <a:prstGeom prst="rect">
            <a:avLst/>
          </a:prstGeom>
        </p:spPr>
      </p:pic>
      <p:pic>
        <p:nvPicPr>
          <p:cNvPr id="10" name="Gráfico 9">
            <a:extLst>
              <a:ext uri="{FF2B5EF4-FFF2-40B4-BE49-F238E27FC236}">
                <a16:creationId xmlns:a16="http://schemas.microsoft.com/office/drawing/2014/main" id="{F01C54A4-A594-453D-9F13-27AE16739A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44407" y="58104"/>
            <a:ext cx="1689115" cy="1059496"/>
          </a:xfrm>
          <a:prstGeom prst="rect">
            <a:avLst/>
          </a:prstGeom>
        </p:spPr>
      </p:pic>
      <p:sp>
        <p:nvSpPr>
          <p:cNvPr id="8" name="Google Shape;109;p2"/>
          <p:cNvSpPr txBox="1"/>
          <p:nvPr/>
        </p:nvSpPr>
        <p:spPr>
          <a:xfrm>
            <a:off x="-38859" y="1113975"/>
            <a:ext cx="5198993" cy="2154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1-</a:t>
            </a:r>
            <a:r>
              <a:rPr lang="es-AR" sz="1800" b="1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s-AR" sz="18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Extracción: 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1- </a:t>
            </a:r>
            <a:r>
              <a:rPr lang="es-AR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EtOH</a:t>
            </a:r>
            <a:r>
              <a:rPr lang="es-AR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95</a:t>
            </a:r>
            <a:r>
              <a:rPr lang="es-AR" sz="1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%, </a:t>
            </a:r>
            <a:r>
              <a:rPr lang="es-AR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3min. de macerado y filtrado.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2- </a:t>
            </a:r>
            <a:r>
              <a:rPr lang="es-AR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EtOH</a:t>
            </a:r>
            <a:r>
              <a:rPr lang="es-AR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70</a:t>
            </a:r>
            <a:r>
              <a:rPr lang="es-AR" sz="1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%, </a:t>
            </a:r>
            <a:r>
              <a:rPr lang="es-AR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10min</a:t>
            </a:r>
            <a:r>
              <a:rPr lang="es-AR" sz="1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 de </a:t>
            </a:r>
            <a:r>
              <a:rPr lang="es-AR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sonicado</a:t>
            </a:r>
            <a:r>
              <a:rPr lang="es-AR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y </a:t>
            </a:r>
            <a:r>
              <a:rPr lang="es-AR" sz="1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filtrado.</a:t>
            </a:r>
            <a:endParaRPr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s-AR" sz="1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            -</a:t>
            </a:r>
            <a:r>
              <a:rPr lang="es-AR" sz="1800" dirty="0" err="1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Descarboxilación</a:t>
            </a:r>
            <a:r>
              <a:rPr lang="es-AR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: 90min, 80°C. 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2- </a:t>
            </a:r>
            <a:r>
              <a:rPr lang="es-AR" sz="18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Determinación de PT:  </a:t>
            </a:r>
            <a:r>
              <a:rPr lang="es-AR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Se realizó la técnica de </a:t>
            </a:r>
            <a:r>
              <a:rPr lang="es-AR" sz="18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Folin-Ciocalteau</a:t>
            </a:r>
            <a:r>
              <a:rPr lang="es-AR" sz="17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 Para determinar el contenido en PT, se realiza una curva de calibración con ácido gálico (2).</a:t>
            </a:r>
            <a:endParaRPr sz="17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graphicFrame>
        <p:nvGraphicFramePr>
          <p:cNvPr id="11" name="Google Shape;110;p2"/>
          <p:cNvGraphicFramePr/>
          <p:nvPr>
            <p:extLst>
              <p:ext uri="{D42A27DB-BD31-4B8C-83A1-F6EECF244321}">
                <p14:modId xmlns:p14="http://schemas.microsoft.com/office/powerpoint/2010/main" val="912851812"/>
              </p:ext>
            </p:extLst>
          </p:nvPr>
        </p:nvGraphicFramePr>
        <p:xfrm>
          <a:off x="80864" y="3288180"/>
          <a:ext cx="4959549" cy="3270740"/>
        </p:xfrm>
        <a:graphic>
          <a:graphicData uri="http://schemas.openxmlformats.org/drawingml/2006/table">
            <a:tbl>
              <a:tblPr firstRow="1" bandRow="1"/>
              <a:tblGrid>
                <a:gridCol w="2874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31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2100" u="none" strike="noStrike" cap="none" dirty="0"/>
                        <a:t>Extractos</a:t>
                      </a:r>
                      <a:endParaRPr sz="2100" u="none" strike="noStrike" cap="none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2100" u="none" strike="noStrike" cap="none" dirty="0"/>
                        <a:t>PT (</a:t>
                      </a:r>
                      <a:r>
                        <a:rPr lang="es-AR" sz="2100" u="none" strike="noStrike" cap="none" dirty="0" err="1"/>
                        <a:t>ug</a:t>
                      </a:r>
                      <a:r>
                        <a:rPr lang="es-AR" sz="2100" u="none" strike="noStrike" cap="none" dirty="0"/>
                        <a:t>/ml)</a:t>
                      </a:r>
                      <a:endParaRPr sz="2100" u="none" strike="noStrike" cap="none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73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u="none" strike="noStrike" cap="none" dirty="0"/>
                        <a:t>Alfa 95% </a:t>
                      </a:r>
                      <a:r>
                        <a:rPr lang="es-AR" sz="1400" b="1" u="none" strike="noStrike" cap="none" dirty="0" err="1"/>
                        <a:t>E</a:t>
                      </a:r>
                      <a:r>
                        <a:rPr lang="es-AR" sz="1400" b="1" u="none" strike="noStrike" cap="none" dirty="0" err="1" smtClean="0"/>
                        <a:t>tOH</a:t>
                      </a:r>
                      <a:endParaRPr sz="14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dirty="0"/>
                        <a:t>1300,22 ± 43,04</a:t>
                      </a:r>
                      <a:endParaRPr sz="1400" b="1" i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11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dirty="0"/>
                        <a:t>Alfa 95% </a:t>
                      </a:r>
                      <a:r>
                        <a:rPr lang="es-AR" sz="1400" b="1" dirty="0" err="1"/>
                        <a:t>E</a:t>
                      </a:r>
                      <a:r>
                        <a:rPr lang="es-AR" sz="1400" b="1" dirty="0" err="1" smtClean="0"/>
                        <a:t>tOH</a:t>
                      </a:r>
                      <a:r>
                        <a:rPr lang="es-AR" sz="1400" b="1" dirty="0" smtClean="0"/>
                        <a:t> </a:t>
                      </a:r>
                      <a:r>
                        <a:rPr lang="es-AR" sz="1400" b="1" dirty="0" err="1"/>
                        <a:t>Descarb</a:t>
                      </a:r>
                      <a:r>
                        <a:rPr lang="es-AR" sz="1400" b="1" dirty="0"/>
                        <a:t>.</a:t>
                      </a:r>
                      <a:endParaRPr sz="14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dirty="0"/>
                        <a:t>857,07 ± 15,73</a:t>
                      </a:r>
                      <a:endParaRPr sz="1400" b="1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73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dirty="0"/>
                        <a:t>Alfa 70% </a:t>
                      </a:r>
                      <a:r>
                        <a:rPr lang="es-AR" sz="1400" b="1" dirty="0" err="1"/>
                        <a:t>E</a:t>
                      </a:r>
                      <a:r>
                        <a:rPr lang="es-AR" sz="1400" b="1" dirty="0" err="1" smtClean="0"/>
                        <a:t>tOH</a:t>
                      </a:r>
                      <a:r>
                        <a:rPr lang="es-AR" sz="1400" b="1" dirty="0" smtClean="0"/>
                        <a:t> </a:t>
                      </a:r>
                      <a:endParaRPr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AR" sz="1400" b="1" dirty="0"/>
                        <a:t>1721,16 ± 66,07</a:t>
                      </a:r>
                      <a:endParaRPr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73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dirty="0"/>
                        <a:t>Alfa 70% </a:t>
                      </a:r>
                      <a:r>
                        <a:rPr lang="es-AR" sz="1400" b="1" dirty="0" err="1"/>
                        <a:t>E</a:t>
                      </a:r>
                      <a:r>
                        <a:rPr lang="es-AR" sz="1400" b="1" dirty="0" err="1" smtClean="0"/>
                        <a:t>tOH</a:t>
                      </a:r>
                      <a:r>
                        <a:rPr lang="es-AR" sz="1400" b="1" dirty="0" smtClean="0"/>
                        <a:t> </a:t>
                      </a:r>
                      <a:r>
                        <a:rPr lang="es-AR" sz="1400" b="1" dirty="0" err="1"/>
                        <a:t>Descarb</a:t>
                      </a:r>
                      <a:r>
                        <a:rPr lang="es-AR" sz="1400" b="1" dirty="0"/>
                        <a:t>.</a:t>
                      </a:r>
                      <a:endParaRPr sz="14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AR" sz="1400" b="1" dirty="0"/>
                        <a:t>1304,55 ± 10,31</a:t>
                      </a:r>
                      <a:endParaRPr sz="1400" b="1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73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dirty="0"/>
                        <a:t>Beta 95% </a:t>
                      </a:r>
                      <a:r>
                        <a:rPr lang="es-AR" sz="1400" b="1" dirty="0" err="1" smtClean="0"/>
                        <a:t>EtOH</a:t>
                      </a:r>
                      <a:endParaRPr sz="14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AR" sz="1400" b="1" dirty="0"/>
                        <a:t>1320,21 ± 68,46</a:t>
                      </a:r>
                      <a:endParaRPr sz="1400" b="1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73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i="0" dirty="0"/>
                        <a:t>Beta 95% </a:t>
                      </a:r>
                      <a:r>
                        <a:rPr lang="es-AR" sz="1400" b="1" i="0" dirty="0" err="1"/>
                        <a:t>E</a:t>
                      </a:r>
                      <a:r>
                        <a:rPr lang="es-AR" sz="1400" b="1" i="0" dirty="0" err="1" smtClean="0"/>
                        <a:t>tOH</a:t>
                      </a:r>
                      <a:r>
                        <a:rPr lang="es-AR" sz="1400" b="1" i="0" dirty="0" smtClean="0"/>
                        <a:t> </a:t>
                      </a:r>
                      <a:r>
                        <a:rPr lang="es-AR" sz="1400" b="1" i="0" dirty="0" err="1"/>
                        <a:t>Descarb</a:t>
                      </a:r>
                      <a:r>
                        <a:rPr lang="es-AR" sz="1400" b="1" i="0" dirty="0"/>
                        <a:t>.</a:t>
                      </a:r>
                      <a:endParaRPr sz="1400" b="1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i="0" dirty="0"/>
                        <a:t>827,70 ± 25,14</a:t>
                      </a:r>
                      <a:endParaRPr sz="1400" b="1" i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73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i="0" dirty="0"/>
                        <a:t>Beta 70% </a:t>
                      </a:r>
                      <a:r>
                        <a:rPr lang="es-AR" sz="1400" b="1" i="0" dirty="0" err="1"/>
                        <a:t>E</a:t>
                      </a:r>
                      <a:r>
                        <a:rPr lang="es-AR" sz="1400" b="1" i="0" dirty="0" err="1" smtClean="0"/>
                        <a:t>tOH</a:t>
                      </a:r>
                      <a:endParaRPr sz="1400" b="1" i="0" dirty="0"/>
                    </a:p>
                  </a:txBody>
                  <a:tcPr marL="91450" marR="91450"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AR" sz="1400" b="1" i="0" dirty="0"/>
                        <a:t>1597,43 ± 68,46</a:t>
                      </a:r>
                      <a:endParaRPr sz="1400" b="1" i="0" dirty="0"/>
                    </a:p>
                  </a:txBody>
                  <a:tcPr marL="91450" marR="91450"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73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i="0" dirty="0"/>
                        <a:t>Beta 70% </a:t>
                      </a:r>
                      <a:r>
                        <a:rPr lang="es-AR" sz="1400" b="1" i="0" dirty="0" err="1"/>
                        <a:t>E</a:t>
                      </a:r>
                      <a:r>
                        <a:rPr lang="es-AR" sz="1400" b="1" i="0" dirty="0" err="1" smtClean="0"/>
                        <a:t>tOH</a:t>
                      </a:r>
                      <a:r>
                        <a:rPr lang="es-AR" sz="1400" b="1" i="0" dirty="0" smtClean="0"/>
                        <a:t> </a:t>
                      </a:r>
                      <a:r>
                        <a:rPr lang="es-AR" sz="1400" b="1" i="0" dirty="0" err="1"/>
                        <a:t>Descarb</a:t>
                      </a:r>
                      <a:r>
                        <a:rPr lang="es-AR" sz="1400" b="1" i="0" dirty="0"/>
                        <a:t>.</a:t>
                      </a:r>
                      <a:endParaRPr sz="1400" b="1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i="0" dirty="0"/>
                        <a:t>1244,27 ± 31,40</a:t>
                      </a:r>
                      <a:endParaRPr sz="1400" b="1" i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Google Shape;111;p2"/>
          <p:cNvSpPr txBox="1"/>
          <p:nvPr/>
        </p:nvSpPr>
        <p:spPr>
          <a:xfrm>
            <a:off x="4073669" y="186123"/>
            <a:ext cx="3817264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METODOLOGÍA Y RESULTADOS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3" name="Google Shape;113;p2"/>
          <p:cNvGraphicFramePr/>
          <p:nvPr>
            <p:extLst>
              <p:ext uri="{D42A27DB-BD31-4B8C-83A1-F6EECF244321}">
                <p14:modId xmlns:p14="http://schemas.microsoft.com/office/powerpoint/2010/main" val="4189159003"/>
              </p:ext>
            </p:extLst>
          </p:nvPr>
        </p:nvGraphicFramePr>
        <p:xfrm>
          <a:off x="5303550" y="1501957"/>
          <a:ext cx="6870913" cy="198930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31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2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6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953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00" marR="9100" marT="91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b="1" i="0" u="none" strike="noStrike" dirty="0" smtClean="0"/>
                        <a:t> Alfa </a:t>
                      </a:r>
                      <a:r>
                        <a:rPr lang="es-AR" b="1" i="0" u="none" strike="noStrike" dirty="0"/>
                        <a:t>70 </a:t>
                      </a:r>
                      <a:r>
                        <a:rPr lang="es-AR" b="1" i="0" u="none" strike="noStrike" dirty="0" err="1"/>
                        <a:t>E</a:t>
                      </a:r>
                      <a:r>
                        <a:rPr lang="es-AR" b="1" i="0" u="none" strike="noStrike" dirty="0" err="1" smtClean="0"/>
                        <a:t>tOH</a:t>
                      </a:r>
                      <a:endParaRPr b="1" i="0" u="none" strike="noStrike" dirty="0"/>
                    </a:p>
                  </a:txBody>
                  <a:tcPr marL="9100" marR="9100" marT="91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b="1" i="0" u="none" strike="noStrike" dirty="0"/>
                        <a:t>Alfa 70 </a:t>
                      </a:r>
                      <a:r>
                        <a:rPr lang="es-AR" b="1" i="0" u="none" strike="noStrike" dirty="0" err="1"/>
                        <a:t>E</a:t>
                      </a:r>
                      <a:r>
                        <a:rPr lang="es-AR" b="1" i="0" u="none" strike="noStrike" dirty="0" err="1" smtClean="0"/>
                        <a:t>tOH</a:t>
                      </a:r>
                      <a:r>
                        <a:rPr lang="es-AR" b="1" i="0" u="none" strike="noStrike" dirty="0" smtClean="0"/>
                        <a:t> </a:t>
                      </a:r>
                      <a:r>
                        <a:rPr lang="es-AR" b="1" i="0" u="none" strike="noStrike" dirty="0"/>
                        <a:t>D</a:t>
                      </a:r>
                      <a:endParaRPr b="1" dirty="0"/>
                    </a:p>
                  </a:txBody>
                  <a:tcPr marL="9100" marR="9100" marT="91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b="1" i="0" u="none" strike="noStrike" dirty="0" smtClean="0"/>
                        <a:t> Beta </a:t>
                      </a:r>
                      <a:r>
                        <a:rPr lang="es-AR" b="1" i="0" u="none" strike="noStrike" dirty="0"/>
                        <a:t>70 </a:t>
                      </a:r>
                      <a:r>
                        <a:rPr lang="es-AR" b="1" i="0" u="none" strike="noStrike" dirty="0" err="1"/>
                        <a:t>E</a:t>
                      </a:r>
                      <a:r>
                        <a:rPr lang="es-AR" b="1" i="0" u="none" strike="noStrike" dirty="0" err="1" smtClean="0"/>
                        <a:t>tOH</a:t>
                      </a:r>
                      <a:endParaRPr b="1" i="0" u="none" strike="noStrike" dirty="0"/>
                    </a:p>
                  </a:txBody>
                  <a:tcPr marL="9100" marR="9100" marT="91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b="1" i="0" u="none" strike="noStrike" dirty="0"/>
                        <a:t>Beta 70 </a:t>
                      </a:r>
                      <a:r>
                        <a:rPr lang="es-AR" b="1" i="0" u="none" strike="noStrike" dirty="0" err="1"/>
                        <a:t>E</a:t>
                      </a:r>
                      <a:r>
                        <a:rPr lang="es-AR" b="1" i="0" u="none" strike="noStrike" dirty="0" err="1" smtClean="0"/>
                        <a:t>tOH</a:t>
                      </a:r>
                      <a:r>
                        <a:rPr lang="es-AR" b="1" i="0" u="none" strike="noStrike" dirty="0" smtClean="0"/>
                        <a:t> </a:t>
                      </a:r>
                      <a:r>
                        <a:rPr lang="es-AR" b="1" i="0" u="none" strike="noStrike" dirty="0"/>
                        <a:t>D</a:t>
                      </a:r>
                      <a:endParaRPr b="1" dirty="0"/>
                    </a:p>
                  </a:txBody>
                  <a:tcPr marL="9100" marR="9100" marT="91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91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i="0" u="none" strike="noStrike" dirty="0"/>
                        <a:t> CBDA (</a:t>
                      </a:r>
                      <a:r>
                        <a:rPr lang="es-AR" sz="1400" b="1" i="0" u="none" strike="noStrike" dirty="0" err="1"/>
                        <a:t>mM</a:t>
                      </a:r>
                      <a:r>
                        <a:rPr lang="es-AR" sz="1400" b="1" i="0" u="none" strike="noStrike" dirty="0"/>
                        <a:t>)</a:t>
                      </a:r>
                      <a:endParaRPr sz="1400" b="1" dirty="0"/>
                    </a:p>
                  </a:txBody>
                  <a:tcPr marL="9100" marR="9100" marT="91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i="0" u="none" strike="noStrike" dirty="0"/>
                        <a:t>10,9</a:t>
                      </a:r>
                      <a:endParaRPr sz="1400" b="1" dirty="0"/>
                    </a:p>
                  </a:txBody>
                  <a:tcPr marL="9100" marR="9100" marT="91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i="0" u="none" strike="noStrike" dirty="0"/>
                        <a:t>6.3</a:t>
                      </a:r>
                      <a:endParaRPr sz="1400" b="1" i="0" u="none" strike="noStrike" dirty="0"/>
                    </a:p>
                  </a:txBody>
                  <a:tcPr marL="9100" marR="9100" marT="91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i="0" u="none" strike="noStrike" dirty="0"/>
                        <a:t>10,1</a:t>
                      </a:r>
                      <a:endParaRPr sz="1400" b="1" i="0" u="none" strike="noStrike" dirty="0"/>
                    </a:p>
                  </a:txBody>
                  <a:tcPr marL="9100" marR="9100" marT="91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i="0" u="none" strike="noStrike"/>
                        <a:t>8.2</a:t>
                      </a:r>
                      <a:endParaRPr sz="1400" b="1" i="0" u="none" strike="noStrike"/>
                    </a:p>
                  </a:txBody>
                  <a:tcPr marL="9100" marR="9100" marT="91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42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i="0" u="none" strike="noStrike" dirty="0"/>
                        <a:t> CBD (</a:t>
                      </a:r>
                      <a:r>
                        <a:rPr lang="es-AR" sz="1400" b="1" i="0" u="none" strike="noStrike" dirty="0" err="1"/>
                        <a:t>mM</a:t>
                      </a:r>
                      <a:r>
                        <a:rPr lang="es-AR" sz="1400" b="1" i="0" u="none" strike="noStrike" dirty="0"/>
                        <a:t>)</a:t>
                      </a:r>
                      <a:endParaRPr sz="1400" b="1" dirty="0"/>
                    </a:p>
                  </a:txBody>
                  <a:tcPr marL="9100" marR="9100" marT="91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i="0" u="none" strike="noStrike" dirty="0"/>
                        <a:t>3,3</a:t>
                      </a:r>
                      <a:endParaRPr sz="1400" b="1" dirty="0"/>
                    </a:p>
                  </a:txBody>
                  <a:tcPr marL="9100" marR="9100" marT="91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i="0" u="none" strike="noStrike" dirty="0"/>
                        <a:t>6.3</a:t>
                      </a:r>
                      <a:endParaRPr sz="1400" b="1" i="0" u="none" strike="noStrike" dirty="0"/>
                    </a:p>
                  </a:txBody>
                  <a:tcPr marL="9100" marR="9100" marT="91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i="0" u="none" strike="noStrike" dirty="0"/>
                        <a:t>4,1 </a:t>
                      </a:r>
                      <a:endParaRPr sz="1400" b="1" i="0" u="none" strike="noStrike" dirty="0"/>
                    </a:p>
                  </a:txBody>
                  <a:tcPr marL="9100" marR="9100" marT="91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i="0" u="none" strike="noStrike" dirty="0"/>
                        <a:t>7.2</a:t>
                      </a:r>
                      <a:endParaRPr sz="1400" b="1" i="0" u="none" strike="noStrike" dirty="0"/>
                    </a:p>
                  </a:txBody>
                  <a:tcPr marL="9100" marR="9100" marT="91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42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i="0" u="none" strike="noStrike" dirty="0"/>
                        <a:t>THC (</a:t>
                      </a:r>
                      <a:r>
                        <a:rPr lang="es-AR" sz="1400" b="1" dirty="0" err="1"/>
                        <a:t>mM</a:t>
                      </a:r>
                      <a:r>
                        <a:rPr lang="es-AR" sz="1400" b="1" dirty="0"/>
                        <a:t>)</a:t>
                      </a:r>
                      <a:endParaRPr sz="1400" b="1" i="0" u="none" strike="noStrike" dirty="0"/>
                    </a:p>
                  </a:txBody>
                  <a:tcPr marL="9100" marR="9100" marT="91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i="0" u="none" strike="noStrike" dirty="0" smtClean="0">
                          <a:solidFill>
                            <a:schemeClr val="tx1"/>
                          </a:solidFill>
                        </a:rPr>
                        <a:t>2.1</a:t>
                      </a:r>
                      <a:endParaRPr sz="1400" b="1" i="0" u="none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9100" marR="9100" marT="91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i="0" u="none" strike="noStrike" dirty="0"/>
                        <a:t>3.9</a:t>
                      </a:r>
                      <a:endParaRPr sz="1400" b="1" i="0" u="none" strike="noStrike" dirty="0"/>
                    </a:p>
                  </a:txBody>
                  <a:tcPr marL="9100" marR="9100" marT="91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i="0" u="none" strike="noStrike" dirty="0">
                          <a:solidFill>
                            <a:schemeClr val="tx1"/>
                          </a:solidFill>
                        </a:rPr>
                        <a:t>1.8</a:t>
                      </a:r>
                      <a:endParaRPr sz="1400" b="1" i="0" u="none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9100" marR="9100" marT="91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400" b="1" i="0" u="none" strike="noStrike" dirty="0" smtClean="0"/>
                        <a:t>3.2</a:t>
                      </a:r>
                      <a:endParaRPr sz="1400" b="1" i="0" u="none" strike="noStrike" dirty="0"/>
                    </a:p>
                  </a:txBody>
                  <a:tcPr marL="9100" marR="9100" marT="91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Google Shape;116;p2"/>
          <p:cNvSpPr txBox="1"/>
          <p:nvPr/>
        </p:nvSpPr>
        <p:spPr>
          <a:xfrm>
            <a:off x="-43859" y="6558920"/>
            <a:ext cx="489745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 </a:t>
            </a:r>
            <a:r>
              <a:rPr lang="es-AR" sz="12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Singleton</a:t>
            </a:r>
            <a:r>
              <a:rPr lang="es-AR" sz="12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AR" sz="12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V; </a:t>
            </a:r>
            <a:r>
              <a:rPr lang="es-AR" sz="12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Rossi</a:t>
            </a:r>
            <a:r>
              <a:rPr lang="es-AR" sz="12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J. A. Am. </a:t>
            </a:r>
            <a:r>
              <a:rPr lang="es-AR" sz="125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J. </a:t>
            </a:r>
            <a:r>
              <a:rPr lang="es-AR" sz="125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Enol</a:t>
            </a:r>
            <a:r>
              <a:rPr lang="es-AR" sz="125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AR" sz="125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Vitic</a:t>
            </a:r>
            <a:r>
              <a:rPr lang="es-AR" sz="125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AR" sz="12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16:144-158, </a:t>
            </a:r>
            <a:r>
              <a:rPr lang="es-AR" sz="12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1965</a:t>
            </a:r>
            <a:r>
              <a:rPr lang="es-AR" sz="12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 dirty="0">
              <a:solidFill>
                <a:schemeClr val="dk1"/>
              </a:solidFill>
            </a:endParaRPr>
          </a:p>
        </p:txBody>
      </p:sp>
      <p:sp>
        <p:nvSpPr>
          <p:cNvPr id="19" name="Google Shape;112;p2"/>
          <p:cNvSpPr txBox="1"/>
          <p:nvPr/>
        </p:nvSpPr>
        <p:spPr>
          <a:xfrm>
            <a:off x="5198993" y="815942"/>
            <a:ext cx="6206513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s-A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</a:t>
            </a:r>
            <a:r>
              <a:rPr lang="es-AR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Determinación </a:t>
            </a:r>
            <a:r>
              <a:rPr lang="es-A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 contenido de CBD, CBDA </a:t>
            </a:r>
            <a:r>
              <a:rPr lang="es-AR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s-AR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THC: </a:t>
            </a:r>
            <a:r>
              <a:rPr lang="es-A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</a:t>
            </a:r>
            <a:r>
              <a:rPr lang="es-A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obtener </a:t>
            </a:r>
            <a:r>
              <a:rPr lang="es-AR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estos datos utilizamos el HPLC- </a:t>
            </a:r>
            <a:r>
              <a:rPr lang="es-AR" sz="1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DAD, 210nm.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8352941" y="3626730"/>
            <a:ext cx="3839059" cy="3231270"/>
            <a:chOff x="3271163" y="-143865"/>
            <a:chExt cx="4955001" cy="6572250"/>
          </a:xfrm>
        </p:grpSpPr>
        <p:pic>
          <p:nvPicPr>
            <p:cNvPr id="21" name="Imagen 20"/>
            <p:cNvPicPr>
              <a:picLocks noChangeAspect="1"/>
            </p:cNvPicPr>
            <p:nvPr/>
          </p:nvPicPr>
          <p:blipFill rotWithShape="1">
            <a:blip r:embed="rId5"/>
            <a:srcRect r="35966"/>
            <a:stretch/>
          </p:blipFill>
          <p:spPr>
            <a:xfrm>
              <a:off x="3271163" y="-143865"/>
              <a:ext cx="4794024" cy="6572250"/>
            </a:xfrm>
            <a:prstGeom prst="rect">
              <a:avLst/>
            </a:prstGeom>
          </p:spPr>
        </p:pic>
        <p:grpSp>
          <p:nvGrpSpPr>
            <p:cNvPr id="22" name="Grupo 21"/>
            <p:cNvGrpSpPr/>
            <p:nvPr/>
          </p:nvGrpSpPr>
          <p:grpSpPr>
            <a:xfrm>
              <a:off x="6369657" y="1616898"/>
              <a:ext cx="1856507" cy="1002906"/>
              <a:chOff x="6369657" y="1616898"/>
              <a:chExt cx="1856507" cy="1002906"/>
            </a:xfrm>
          </p:grpSpPr>
          <p:cxnSp>
            <p:nvCxnSpPr>
              <p:cNvPr id="23" name="Conector recto 22"/>
              <p:cNvCxnSpPr/>
              <p:nvPr/>
            </p:nvCxnSpPr>
            <p:spPr>
              <a:xfrm>
                <a:off x="6387736" y="1972491"/>
                <a:ext cx="1828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CuadroTexto 23"/>
              <p:cNvSpPr txBox="1"/>
              <p:nvPr/>
            </p:nvSpPr>
            <p:spPr>
              <a:xfrm>
                <a:off x="6574508" y="1616898"/>
                <a:ext cx="1404980" cy="626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400" dirty="0" smtClean="0"/>
                  <a:t>Alfa 70% </a:t>
                </a:r>
                <a:endParaRPr lang="es-AR" sz="1400" dirty="0"/>
              </a:p>
            </p:txBody>
          </p:sp>
          <p:cxnSp>
            <p:nvCxnSpPr>
              <p:cNvPr id="25" name="Conector recto 24"/>
              <p:cNvCxnSpPr/>
              <p:nvPr/>
            </p:nvCxnSpPr>
            <p:spPr>
              <a:xfrm flipV="1">
                <a:off x="6369657" y="2306800"/>
                <a:ext cx="18288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CuadroTexto 25"/>
              <p:cNvSpPr txBox="1"/>
              <p:nvPr/>
            </p:nvSpPr>
            <p:spPr>
              <a:xfrm>
                <a:off x="6572671" y="1993800"/>
                <a:ext cx="1653493" cy="626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400" dirty="0" smtClean="0">
                    <a:solidFill>
                      <a:srgbClr val="0070C0"/>
                    </a:solidFill>
                  </a:rPr>
                  <a:t>Alfa 70 % D</a:t>
                </a:r>
                <a:endParaRPr lang="es-AR" sz="1400" dirty="0">
                  <a:solidFill>
                    <a:srgbClr val="0070C0"/>
                  </a:solidFill>
                </a:endParaRPr>
              </a:p>
            </p:txBody>
          </p:sp>
        </p:grpSp>
      </p:grpSp>
      <p:grpSp>
        <p:nvGrpSpPr>
          <p:cNvPr id="27" name="Grupo 26"/>
          <p:cNvGrpSpPr/>
          <p:nvPr/>
        </p:nvGrpSpPr>
        <p:grpSpPr>
          <a:xfrm>
            <a:off x="5198993" y="3626730"/>
            <a:ext cx="3540014" cy="3212386"/>
            <a:chOff x="6760854" y="1184751"/>
            <a:chExt cx="3763011" cy="4404128"/>
          </a:xfrm>
        </p:grpSpPr>
        <p:pic>
          <p:nvPicPr>
            <p:cNvPr id="28" name="Imagen 27"/>
            <p:cNvPicPr>
              <a:picLocks noChangeAspect="1"/>
            </p:cNvPicPr>
            <p:nvPr/>
          </p:nvPicPr>
          <p:blipFill rotWithShape="1">
            <a:blip r:embed="rId6"/>
            <a:srcRect t="1749" r="20711"/>
            <a:stretch/>
          </p:blipFill>
          <p:spPr>
            <a:xfrm>
              <a:off x="6760854" y="1184751"/>
              <a:ext cx="3600619" cy="4404128"/>
            </a:xfrm>
            <a:prstGeom prst="rect">
              <a:avLst/>
            </a:prstGeom>
          </p:spPr>
        </p:pic>
        <p:grpSp>
          <p:nvGrpSpPr>
            <p:cNvPr id="29" name="Grupo 28"/>
            <p:cNvGrpSpPr/>
            <p:nvPr/>
          </p:nvGrpSpPr>
          <p:grpSpPr>
            <a:xfrm>
              <a:off x="9019153" y="2155693"/>
              <a:ext cx="1504712" cy="592260"/>
              <a:chOff x="8862399" y="2129568"/>
              <a:chExt cx="1504712" cy="592260"/>
            </a:xfrm>
          </p:grpSpPr>
          <p:cxnSp>
            <p:nvCxnSpPr>
              <p:cNvPr id="30" name="Conector recto 29"/>
              <p:cNvCxnSpPr/>
              <p:nvPr/>
            </p:nvCxnSpPr>
            <p:spPr>
              <a:xfrm>
                <a:off x="8862399" y="2301319"/>
                <a:ext cx="1828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CuadroTexto 30"/>
              <p:cNvSpPr txBox="1"/>
              <p:nvPr/>
            </p:nvSpPr>
            <p:spPr>
              <a:xfrm>
                <a:off x="8962131" y="2129568"/>
                <a:ext cx="14049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400" dirty="0" smtClean="0"/>
                  <a:t>Alfa 70%</a:t>
                </a:r>
                <a:endParaRPr lang="es-AR" sz="1400" dirty="0"/>
              </a:p>
            </p:txBody>
          </p:sp>
          <p:cxnSp>
            <p:nvCxnSpPr>
              <p:cNvPr id="32" name="Conector recto 31"/>
              <p:cNvCxnSpPr/>
              <p:nvPr/>
            </p:nvCxnSpPr>
            <p:spPr>
              <a:xfrm flipV="1">
                <a:off x="8862400" y="2601966"/>
                <a:ext cx="182881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CuadroTexto 32"/>
              <p:cNvSpPr txBox="1"/>
              <p:nvPr/>
            </p:nvSpPr>
            <p:spPr>
              <a:xfrm>
                <a:off x="8962131" y="2414051"/>
                <a:ext cx="10712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400" dirty="0" smtClean="0">
                    <a:solidFill>
                      <a:srgbClr val="0070C0"/>
                    </a:solidFill>
                  </a:rPr>
                  <a:t>Beta 70%</a:t>
                </a:r>
                <a:endParaRPr lang="es-AR" sz="1400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34" name="CuadroTexto 33"/>
          <p:cNvSpPr txBox="1"/>
          <p:nvPr/>
        </p:nvSpPr>
        <p:spPr>
          <a:xfrm>
            <a:off x="6694586" y="5647065"/>
            <a:ext cx="132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THC</a:t>
            </a:r>
            <a:endParaRPr lang="es-AR" sz="1400" dirty="0"/>
          </a:p>
        </p:txBody>
      </p:sp>
      <p:sp>
        <p:nvSpPr>
          <p:cNvPr id="35" name="CuadroTexto 34"/>
          <p:cNvSpPr txBox="1"/>
          <p:nvPr/>
        </p:nvSpPr>
        <p:spPr>
          <a:xfrm>
            <a:off x="10232674" y="5608733"/>
            <a:ext cx="132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THC</a:t>
            </a:r>
            <a:endParaRPr lang="es-AR" sz="14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9558274" y="3717077"/>
            <a:ext cx="132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CBD</a:t>
            </a:r>
            <a:endParaRPr lang="es-AR" sz="1400" dirty="0"/>
          </a:p>
        </p:txBody>
      </p:sp>
      <p:sp>
        <p:nvSpPr>
          <p:cNvPr id="37" name="CuadroTexto 36"/>
          <p:cNvSpPr txBox="1"/>
          <p:nvPr/>
        </p:nvSpPr>
        <p:spPr>
          <a:xfrm>
            <a:off x="6174067" y="4567735"/>
            <a:ext cx="132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CBD</a:t>
            </a:r>
            <a:endParaRPr lang="es-AR" sz="1400" dirty="0"/>
          </a:p>
        </p:txBody>
      </p:sp>
      <p:sp>
        <p:nvSpPr>
          <p:cNvPr id="38" name="CuadroTexto 37"/>
          <p:cNvSpPr txBox="1"/>
          <p:nvPr/>
        </p:nvSpPr>
        <p:spPr>
          <a:xfrm>
            <a:off x="5516152" y="3830174"/>
            <a:ext cx="132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CBDA</a:t>
            </a:r>
            <a:endParaRPr lang="es-AR" sz="1400" dirty="0"/>
          </a:p>
        </p:txBody>
      </p:sp>
      <p:sp>
        <p:nvSpPr>
          <p:cNvPr id="39" name="CuadroTexto 38"/>
          <p:cNvSpPr txBox="1"/>
          <p:nvPr/>
        </p:nvSpPr>
        <p:spPr>
          <a:xfrm>
            <a:off x="8861032" y="3717077"/>
            <a:ext cx="132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CBDA</a:t>
            </a:r>
            <a:endParaRPr lang="es-AR" sz="1400" dirty="0"/>
          </a:p>
        </p:txBody>
      </p:sp>
    </p:spTree>
    <p:extLst>
      <p:ext uri="{BB962C8B-B14F-4D97-AF65-F5344CB8AC3E}">
        <p14:creationId xmlns:p14="http://schemas.microsoft.com/office/powerpoint/2010/main" val="96499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44F9B4B8-C34C-40C3-9F9C-6A2F899D8B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1" y="58104"/>
            <a:ext cx="812326" cy="1059496"/>
          </a:xfrm>
          <a:prstGeom prst="rect">
            <a:avLst/>
          </a:prstGeom>
        </p:spPr>
      </p:pic>
      <p:pic>
        <p:nvPicPr>
          <p:cNvPr id="10" name="Gráfico 9">
            <a:extLst>
              <a:ext uri="{FF2B5EF4-FFF2-40B4-BE49-F238E27FC236}">
                <a16:creationId xmlns:a16="http://schemas.microsoft.com/office/drawing/2014/main" id="{F01C54A4-A594-453D-9F13-27AE16739A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44407" y="58104"/>
            <a:ext cx="1689115" cy="1059496"/>
          </a:xfrm>
          <a:prstGeom prst="rect">
            <a:avLst/>
          </a:prstGeom>
        </p:spPr>
      </p:pic>
      <p:sp>
        <p:nvSpPr>
          <p:cNvPr id="8" name="Google Shape;121;p3"/>
          <p:cNvSpPr txBox="1"/>
          <p:nvPr/>
        </p:nvSpPr>
        <p:spPr>
          <a:xfrm>
            <a:off x="0" y="6444436"/>
            <a:ext cx="6629400" cy="47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s-AR" sz="12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 Miller, N. J.; Rice-Evans, C.; Davies, M. J.; </a:t>
            </a:r>
            <a:r>
              <a:rPr lang="es-AR" sz="12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Gapinathan</a:t>
            </a:r>
            <a:r>
              <a:rPr lang="es-AR" sz="12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V.; </a:t>
            </a:r>
            <a:r>
              <a:rPr lang="es-AR" sz="12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Milner</a:t>
            </a:r>
            <a:r>
              <a:rPr lang="es-AR" sz="12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A. </a:t>
            </a:r>
            <a:r>
              <a:rPr lang="es-AR" sz="125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Clin</a:t>
            </a:r>
            <a:r>
              <a:rPr lang="es-AR" sz="125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AR" sz="125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</a:t>
            </a:r>
            <a:r>
              <a:rPr lang="es-AR" sz="125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AR" sz="12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84:407-412, 1993.</a:t>
            </a:r>
          </a:p>
          <a:p>
            <a:pPr lvl="0" algn="just"/>
            <a:r>
              <a:rPr lang="es-AR" sz="12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4- Echeverry C, </a:t>
            </a:r>
            <a:r>
              <a:rPr lang="es-AR" sz="125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Prunell</a:t>
            </a:r>
            <a:r>
              <a:rPr lang="es-AR" sz="12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G, </a:t>
            </a:r>
            <a:r>
              <a:rPr lang="es-AR" sz="125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Narbondo</a:t>
            </a:r>
            <a:r>
              <a:rPr lang="es-AR" sz="12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C, et al. </a:t>
            </a:r>
            <a:r>
              <a:rPr lang="es-AR" sz="1250" i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Neurotox</a:t>
            </a:r>
            <a:r>
              <a:rPr lang="es-AR" sz="125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Res. </a:t>
            </a:r>
            <a:r>
              <a:rPr lang="es-AR" sz="12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39(2):335-348, 2021.</a:t>
            </a:r>
            <a:endParaRPr sz="12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22;p3"/>
          <p:cNvSpPr txBox="1"/>
          <p:nvPr/>
        </p:nvSpPr>
        <p:spPr>
          <a:xfrm>
            <a:off x="351218" y="1149697"/>
            <a:ext cx="47343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4- </a:t>
            </a:r>
            <a:r>
              <a:rPr lang="es-A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Evaluación de CA: </a:t>
            </a:r>
            <a:r>
              <a:rPr lang="es-A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llevó a cabo la técnica de </a:t>
            </a:r>
            <a:r>
              <a:rPr lang="es-A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ABTS</a:t>
            </a:r>
            <a:r>
              <a:rPr lang="es-AR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A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(3</a:t>
            </a:r>
            <a:r>
              <a:rPr lang="es-A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4;p3"/>
          <p:cNvSpPr txBox="1"/>
          <p:nvPr/>
        </p:nvSpPr>
        <p:spPr>
          <a:xfrm>
            <a:off x="5191546" y="873720"/>
            <a:ext cx="6916500" cy="3908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000" b="1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DISCUSIÓN Y CONCLUSIONES</a:t>
            </a:r>
            <a:endParaRPr sz="19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85750" marR="0" lvl="0" indent="-2921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Noto Sans Symbols"/>
              <a:buChar char="✔"/>
            </a:pPr>
            <a:r>
              <a:rPr lang="es-AR" sz="19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El segundo método de extracción fue más eficaz </a:t>
            </a:r>
            <a:r>
              <a:rPr lang="es-AR" sz="19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en                             </a:t>
            </a:r>
            <a:r>
              <a:rPr lang="es-AR" sz="19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la extracción de fenoles totales. Las variantes </a:t>
            </a:r>
            <a:r>
              <a:rPr lang="es-AR" sz="19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Alfa </a:t>
            </a:r>
            <a:r>
              <a:rPr lang="es-AR" sz="19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 </a:t>
            </a:r>
            <a:r>
              <a:rPr lang="es-AR" sz="19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Beta </a:t>
            </a:r>
            <a:r>
              <a:rPr lang="es-AR" sz="19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tienen similar contenido de </a:t>
            </a:r>
            <a:r>
              <a:rPr lang="es-AR" sz="19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PT y de sus </a:t>
            </a:r>
            <a:r>
              <a:rPr lang="es-AR" sz="1900" dirty="0" err="1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cannabinoides</a:t>
            </a:r>
            <a:r>
              <a:rPr lang="es-AR" sz="19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principales (CBDA, CBD y THC).</a:t>
            </a:r>
          </a:p>
          <a:p>
            <a:pPr marL="285750" marR="0" lvl="0" indent="-2921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Noto Sans Symbols"/>
              <a:buChar char="✔"/>
            </a:pPr>
            <a:endParaRPr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92100" algn="just">
              <a:buClr>
                <a:schemeClr val="dk1"/>
              </a:buClr>
              <a:buSzPts val="1900"/>
              <a:buFont typeface="Noto Sans Symbols"/>
              <a:buChar char="✔"/>
            </a:pPr>
            <a:r>
              <a:rPr lang="es-AR" sz="19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De </a:t>
            </a:r>
            <a:r>
              <a:rPr lang="es-AR" sz="19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acuerdo a lo </a:t>
            </a:r>
            <a:r>
              <a:rPr lang="es-AR" sz="19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reportado, la </a:t>
            </a:r>
            <a:r>
              <a:rPr lang="es-AR" sz="1900" dirty="0" err="1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descarboxilación</a:t>
            </a:r>
            <a:r>
              <a:rPr lang="es-AR" sz="19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s-AR" sz="19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de los extractos redujo el contenido de PT, disminuyó el contenido en CBDA  y aumentó la concentración de CBD y </a:t>
            </a:r>
            <a:r>
              <a:rPr lang="es-AR" sz="19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THC.</a:t>
            </a:r>
          </a:p>
          <a:p>
            <a:pPr marL="285750" lvl="0" indent="-292100" algn="just">
              <a:buClr>
                <a:schemeClr val="dk1"/>
              </a:buClr>
              <a:buSzPts val="1900"/>
              <a:buFont typeface="Noto Sans Symbols"/>
              <a:buChar char="✔"/>
            </a:pPr>
            <a:endParaRPr sz="19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85750" lvl="0" indent="-292100" algn="just">
              <a:buClr>
                <a:schemeClr val="dk1"/>
              </a:buClr>
              <a:buSzPts val="1900"/>
              <a:buFont typeface="Noto Sans Symbols"/>
              <a:buChar char="✔"/>
            </a:pPr>
            <a:r>
              <a:rPr lang="es-AR" sz="19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La CA entre las variantes </a:t>
            </a:r>
            <a:r>
              <a:rPr lang="es-AR" sz="19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Alfa </a:t>
            </a:r>
            <a:r>
              <a:rPr lang="es-AR" sz="19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 </a:t>
            </a:r>
            <a:r>
              <a:rPr lang="es-AR" sz="19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Beta fue similar, sin embargo, parece</a:t>
            </a:r>
            <a:r>
              <a:rPr lang="es-ES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900" dirty="0">
                <a:latin typeface="Calibri" panose="020F0502020204030204" pitchFamily="34" charset="0"/>
                <a:cs typeface="Calibri" panose="020F0502020204030204" pitchFamily="34" charset="0"/>
              </a:rPr>
              <a:t>haber diferencias entre sus formas </a:t>
            </a:r>
            <a:r>
              <a:rPr lang="es-ES" sz="19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descarboxiladas</a:t>
            </a:r>
            <a:r>
              <a:rPr lang="es-ES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 (Alfa </a:t>
            </a:r>
            <a:r>
              <a:rPr lang="es-ES" sz="1900" dirty="0">
                <a:latin typeface="Calibri" panose="020F0502020204030204" pitchFamily="34" charset="0"/>
                <a:cs typeface="Calibri" panose="020F0502020204030204" pitchFamily="34" charset="0"/>
              </a:rPr>
              <a:t>70 D vs </a:t>
            </a:r>
            <a:r>
              <a:rPr lang="es-ES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Beta </a:t>
            </a:r>
            <a:r>
              <a:rPr lang="es-ES" sz="1900" dirty="0">
                <a:latin typeface="Calibri" panose="020F0502020204030204" pitchFamily="34" charset="0"/>
                <a:cs typeface="Calibri" panose="020F0502020204030204" pitchFamily="34" charset="0"/>
              </a:rPr>
              <a:t>70 D</a:t>
            </a:r>
            <a:r>
              <a:rPr lang="es-ES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sz="19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3" name="Google Shape;125;p3"/>
          <p:cNvSpPr txBox="1"/>
          <p:nvPr/>
        </p:nvSpPr>
        <p:spPr>
          <a:xfrm>
            <a:off x="5231746" y="4877185"/>
            <a:ext cx="6836100" cy="1846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95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PERSPECTIVAS</a:t>
            </a:r>
            <a:endParaRPr lang="es-AR" sz="195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Futuros experimentos serán realizados para estudiar la capacidad </a:t>
            </a:r>
            <a:r>
              <a:rPr lang="es-AR" sz="19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neuroprotectora</a:t>
            </a:r>
            <a:r>
              <a:rPr lang="es-AR" sz="1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las variedades y sus </a:t>
            </a:r>
            <a:r>
              <a:rPr lang="es-AR" sz="19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cannabinoides</a:t>
            </a:r>
            <a:r>
              <a:rPr lang="es-AR" sz="1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individuales, utilizando modelos de cultivos celulares frente a estímulos neurotóxicos (4).</a:t>
            </a:r>
            <a:endParaRPr sz="1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Google Shape;130;p4"/>
          <p:cNvPicPr preferRelativeResize="0"/>
          <p:nvPr/>
        </p:nvPicPr>
        <p:blipFill rotWithShape="1">
          <a:blip r:embed="rId5">
            <a:alphaModFix/>
          </a:blip>
          <a:srcRect l="43566" t="11827" r="9922" b="20369"/>
          <a:stretch/>
        </p:blipFill>
        <p:spPr>
          <a:xfrm rot="5400000">
            <a:off x="3246609" y="1717453"/>
            <a:ext cx="1575464" cy="1969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6"/>
          <a:srcRect t="959"/>
          <a:stretch/>
        </p:blipFill>
        <p:spPr>
          <a:xfrm>
            <a:off x="477284" y="1914470"/>
            <a:ext cx="2346362" cy="1678396"/>
          </a:xfrm>
          <a:prstGeom prst="rect">
            <a:avLst/>
          </a:prstGeom>
        </p:spPr>
      </p:pic>
      <p:pic>
        <p:nvPicPr>
          <p:cNvPr id="20" name="Picture 2" descr="https://lh6.googleusercontent.com/Et9Cu64y5ON4qLTLo5KPFZfFab_GE0MNDjpzPkhOFnsgrJYzmigJxqlu7msqkP94B-aldL-ZuNzIwEqIEFZOihfDOCwV107LPTbFa1M14StyWETpnZjVfqmWVDvsFtpt7pEqQXA=s160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17" y="3504969"/>
            <a:ext cx="4672729" cy="281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32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44F9B4B8-C34C-40C3-9F9C-6A2F899D8B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1" y="58104"/>
            <a:ext cx="812326" cy="1059496"/>
          </a:xfrm>
          <a:prstGeom prst="rect">
            <a:avLst/>
          </a:prstGeom>
        </p:spPr>
      </p:pic>
      <p:pic>
        <p:nvPicPr>
          <p:cNvPr id="10" name="Gráfico 9">
            <a:extLst>
              <a:ext uri="{FF2B5EF4-FFF2-40B4-BE49-F238E27FC236}">
                <a16:creationId xmlns:a16="http://schemas.microsoft.com/office/drawing/2014/main" id="{F01C54A4-A594-453D-9F13-27AE16739A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44407" y="58104"/>
            <a:ext cx="1689115" cy="1059496"/>
          </a:xfrm>
          <a:prstGeom prst="rect">
            <a:avLst/>
          </a:prstGeom>
        </p:spPr>
      </p:pic>
      <p:sp>
        <p:nvSpPr>
          <p:cNvPr id="8" name="Google Shape;131;p4"/>
          <p:cNvSpPr txBox="1"/>
          <p:nvPr/>
        </p:nvSpPr>
        <p:spPr>
          <a:xfrm>
            <a:off x="477672" y="303745"/>
            <a:ext cx="1048148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AGRADECIMIENTOS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520" y="3083722"/>
            <a:ext cx="3168718" cy="117646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77" y="4533015"/>
            <a:ext cx="1972602" cy="1972602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809" y="4569953"/>
            <a:ext cx="1376576" cy="1898726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219" y="4465137"/>
            <a:ext cx="3472590" cy="2108358"/>
          </a:xfrm>
          <a:prstGeom prst="rect">
            <a:avLst/>
          </a:prstGeom>
        </p:spPr>
      </p:pic>
      <p:pic>
        <p:nvPicPr>
          <p:cNvPr id="19" name="Google Shape;90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969430" y="1312927"/>
            <a:ext cx="1497964" cy="14979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453" y="2810891"/>
            <a:ext cx="5401067" cy="1722124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902" y="4260123"/>
            <a:ext cx="23812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9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12832</TotalTime>
  <Words>736</Words>
  <Application>Microsoft Office PowerPoint</Application>
  <PresentationFormat>Panorámica</PresentationFormat>
  <Paragraphs>87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Noto Sans Symbols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E-poster 16:9</dc:title>
  <dc:creator>atrochine</dc:creator>
  <cp:lastModifiedBy>Carolina</cp:lastModifiedBy>
  <cp:revision>111</cp:revision>
  <dcterms:created xsi:type="dcterms:W3CDTF">2018-07-18T17:34:52Z</dcterms:created>
  <dcterms:modified xsi:type="dcterms:W3CDTF">2023-12-26T19:18:30Z</dcterms:modified>
</cp:coreProperties>
</file>