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3"/>
  </p:notesMasterIdLst>
  <p:sldIdLst>
    <p:sldId id="256" r:id="rId2"/>
    <p:sldId id="257" r:id="rId3"/>
    <p:sldId id="258" r:id="rId4"/>
    <p:sldId id="259" r:id="rId5"/>
    <p:sldId id="260" r:id="rId6"/>
    <p:sldId id="261" r:id="rId7"/>
    <p:sldId id="266" r:id="rId8"/>
    <p:sldId id="262" r:id="rId9"/>
    <p:sldId id="263" r:id="rId10"/>
    <p:sldId id="264" r:id="rId11"/>
    <p:sldId id="265" r:id="rId1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796AABA-82D2-4386-A6D3-D90FCA2A03B6}">
          <p14:sldIdLst>
            <p14:sldId id="256"/>
          </p14:sldIdLst>
        </p14:section>
        <p14:section name="What is smoldering combustion? state of art" id="{886D1686-ECEC-47A7-A487-BB9AF27D84A1}">
          <p14:sldIdLst>
            <p14:sldId id="257"/>
          </p14:sldIdLst>
        </p14:section>
        <p14:section name="advantages of smouldering combustion" id="{756522D5-601C-4E4E-BBCD-A6793B0EC79D}">
          <p14:sldIdLst>
            <p14:sldId id="258"/>
          </p14:sldIdLst>
        </p14:section>
        <p14:section name="Paper of Serrano et.al- Presentation" id="{1D75E3F8-A3B1-44B1-B593-48A385AFCA3A}">
          <p14:sldIdLst>
            <p14:sldId id="259"/>
          </p14:sldIdLst>
        </p14:section>
        <p14:section name="objetives of the present work" id="{E41D8514-DBF7-4895-8096-9E58CD01F552}">
          <p14:sldIdLst>
            <p14:sldId id="260"/>
          </p14:sldIdLst>
        </p14:section>
        <p14:section name="Experimental design and methodology" id="{168A9A9D-7565-4800-B470-43A5E2C47818}">
          <p14:sldIdLst>
            <p14:sldId id="261"/>
            <p14:sldId id="266"/>
          </p14:sldIdLst>
        </p14:section>
        <p14:section name="Results and discussion" id="{D43CC7DD-B2CE-4D7B-BAC6-7C24DBDF1529}">
          <p14:sldIdLst>
            <p14:sldId id="262"/>
            <p14:sldId id="263"/>
          </p14:sldIdLst>
        </p14:section>
        <p14:section name="Conclusions" id="{242C1892-06E9-4BEF-A0EA-BBF771D8CA42}">
          <p14:sldIdLst>
            <p14:sldId id="264"/>
          </p14:sldIdLst>
        </p14:section>
        <p14:section name="Aknowledgments" id="{7639A531-04BD-4431-824D-8DB9590B6DFD}">
          <p14:sldIdLst>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B9DDC8"/>
    <a:srgbClr val="A5A5A5"/>
    <a:srgbClr val="ED7D31"/>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63836" autoAdjust="0"/>
  </p:normalViewPr>
  <p:slideViewPr>
    <p:cSldViewPr snapToGrid="0">
      <p:cViewPr varScale="1">
        <p:scale>
          <a:sx n="39" d="100"/>
          <a:sy n="39" d="100"/>
        </p:scale>
        <p:origin x="166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edec\Google%20Drive\FACULTAD\Investigacion\Smouldering_Hons%20and%20Luis\Gas%20results%2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fedec\Google%20Drive\FACULTAD\Investigacion\Smouldering_Hons%20and%20Luis\Gas%20results%20.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fedec\Google%20Drive\FACULTAD\Investigacion\Smouldering_Hons%20and%20Luis\Gas%20results%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7714463509293"/>
          <c:y val="5.8855309183139151E-2"/>
          <c:w val="0.85419435443967118"/>
          <c:h val="0.75742798876182027"/>
        </c:manualLayout>
      </c:layout>
      <c:barChart>
        <c:barDir val="col"/>
        <c:grouping val="clustered"/>
        <c:varyColors val="1"/>
        <c:ser>
          <c:idx val="1"/>
          <c:order val="0"/>
          <c:tx>
            <c:strRef>
              <c:f>'3 Airflows and 3 MC'!$C$4</c:f>
              <c:strCache>
                <c:ptCount val="1"/>
                <c:pt idx="0">
                  <c:v>3.7</c:v>
                </c:pt>
              </c:strCache>
            </c:strRef>
          </c:tx>
          <c:spPr>
            <a:solidFill>
              <a:srgbClr val="ED7D31"/>
            </a:solidFill>
            <a:ln cmpd="sng">
              <a:solidFill>
                <a:srgbClr val="000000"/>
              </a:solidFill>
            </a:ln>
          </c:spPr>
          <c:invertIfNegative val="1"/>
          <c:errBars>
            <c:errBarType val="both"/>
            <c:errValType val="cust"/>
            <c:noEndCap val="0"/>
            <c:plus>
              <c:numRef>
                <c:f>'3 Airflows and 3 MC'!$D$12:$L$12</c:f>
                <c:numCache>
                  <c:formatCode>General</c:formatCode>
                  <c:ptCount val="9"/>
                  <c:pt idx="0">
                    <c:v>0.56847130938623935</c:v>
                  </c:pt>
                  <c:pt idx="1">
                    <c:v>0.84497067371254964</c:v>
                  </c:pt>
                  <c:pt idx="2">
                    <c:v>0.69173409814482145</c:v>
                  </c:pt>
                  <c:pt idx="3">
                    <c:v>0.15420525241527983</c:v>
                  </c:pt>
                  <c:pt idx="4">
                    <c:v>0.14558993149156044</c:v>
                  </c:pt>
                  <c:pt idx="5">
                    <c:v>0.12557809756002927</c:v>
                  </c:pt>
                  <c:pt idx="6">
                    <c:v>1.6191214537596872</c:v>
                  </c:pt>
                  <c:pt idx="7">
                    <c:v>1.8520360374999081</c:v>
                  </c:pt>
                  <c:pt idx="8">
                    <c:v>1.6557468110189537</c:v>
                  </c:pt>
                </c:numCache>
              </c:numRef>
            </c:plus>
            <c:minus>
              <c:numRef>
                <c:f>'3 Airflows and 3 MC'!$D$12:$L$12</c:f>
                <c:numCache>
                  <c:formatCode>General</c:formatCode>
                  <c:ptCount val="9"/>
                  <c:pt idx="0">
                    <c:v>0.56847130938623935</c:v>
                  </c:pt>
                  <c:pt idx="1">
                    <c:v>0.84497067371254964</c:v>
                  </c:pt>
                  <c:pt idx="2">
                    <c:v>0.69173409814482145</c:v>
                  </c:pt>
                  <c:pt idx="3">
                    <c:v>0.15420525241527983</c:v>
                  </c:pt>
                  <c:pt idx="4">
                    <c:v>0.14558993149156044</c:v>
                  </c:pt>
                  <c:pt idx="5">
                    <c:v>0.12557809756002927</c:v>
                  </c:pt>
                  <c:pt idx="6">
                    <c:v>1.6191214537596872</c:v>
                  </c:pt>
                  <c:pt idx="7">
                    <c:v>1.8520360374999081</c:v>
                  </c:pt>
                  <c:pt idx="8">
                    <c:v>1.6557468110189537</c:v>
                  </c:pt>
                </c:numCache>
              </c:numRef>
            </c:minus>
          </c:errBars>
          <c:cat>
            <c:numRef>
              <c:f>'3 Airflows and 3 MC'!$D$3:$L$3</c:f>
              <c:numCache>
                <c:formatCode>General</c:formatCode>
                <c:ptCount val="9"/>
                <c:pt idx="0">
                  <c:v>50</c:v>
                </c:pt>
                <c:pt idx="1">
                  <c:v>60</c:v>
                </c:pt>
                <c:pt idx="2">
                  <c:v>70</c:v>
                </c:pt>
                <c:pt idx="3">
                  <c:v>50</c:v>
                </c:pt>
                <c:pt idx="4">
                  <c:v>60</c:v>
                </c:pt>
                <c:pt idx="5">
                  <c:v>70</c:v>
                </c:pt>
                <c:pt idx="6">
                  <c:v>50</c:v>
                </c:pt>
                <c:pt idx="7">
                  <c:v>60</c:v>
                </c:pt>
                <c:pt idx="8">
                  <c:v>70</c:v>
                </c:pt>
              </c:numCache>
            </c:numRef>
          </c:cat>
          <c:val>
            <c:numRef>
              <c:f>'3 Airflows and 3 MC'!$D$4:$L$4</c:f>
              <c:numCache>
                <c:formatCode>0.0</c:formatCode>
                <c:ptCount val="9"/>
                <c:pt idx="0">
                  <c:v>5.6847130938623938</c:v>
                </c:pt>
                <c:pt idx="1">
                  <c:v>8.4497067371254957</c:v>
                </c:pt>
                <c:pt idx="2">
                  <c:v>6.9173409814482145</c:v>
                </c:pt>
                <c:pt idx="3">
                  <c:v>1.542052524152798</c:v>
                </c:pt>
                <c:pt idx="4">
                  <c:v>1.4558993149156043</c:v>
                </c:pt>
                <c:pt idx="5">
                  <c:v>1.2557809756002927</c:v>
                </c:pt>
                <c:pt idx="6">
                  <c:v>16.191214537596871</c:v>
                </c:pt>
                <c:pt idx="7">
                  <c:v>18.520360374999079</c:v>
                </c:pt>
                <c:pt idx="8">
                  <c:v>16.557468110189536</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D493-4200-966F-5F8D336584A3}"/>
            </c:ext>
          </c:extLst>
        </c:ser>
        <c:ser>
          <c:idx val="2"/>
          <c:order val="1"/>
          <c:tx>
            <c:strRef>
              <c:f>'3 Airflows and 3 MC'!$C$5</c:f>
              <c:strCache>
                <c:ptCount val="1"/>
                <c:pt idx="0">
                  <c:v>7.3</c:v>
                </c:pt>
              </c:strCache>
            </c:strRef>
          </c:tx>
          <c:spPr>
            <a:solidFill>
              <a:srgbClr val="A5A5A5"/>
            </a:solidFill>
            <a:ln cmpd="sng">
              <a:solidFill>
                <a:srgbClr val="000000"/>
              </a:solidFill>
            </a:ln>
          </c:spPr>
          <c:invertIfNegative val="1"/>
          <c:errBars>
            <c:errBarType val="both"/>
            <c:errValType val="cust"/>
            <c:noEndCap val="0"/>
            <c:plus>
              <c:numRef>
                <c:f>'3 Airflows and 3 MC'!$D$13:$L$13</c:f>
                <c:numCache>
                  <c:formatCode>General</c:formatCode>
                  <c:ptCount val="9"/>
                  <c:pt idx="0">
                    <c:v>0.59027205990428422</c:v>
                  </c:pt>
                  <c:pt idx="1">
                    <c:v>1.0321091649609542</c:v>
                  </c:pt>
                  <c:pt idx="2">
                    <c:v>1.0089363604632808</c:v>
                  </c:pt>
                  <c:pt idx="3">
                    <c:v>0.13156164953038005</c:v>
                  </c:pt>
                  <c:pt idx="4">
                    <c:v>0.1294855241684702</c:v>
                  </c:pt>
                  <c:pt idx="5">
                    <c:v>0.12482431032220709</c:v>
                  </c:pt>
                  <c:pt idx="6">
                    <c:v>1.4963273356807985</c:v>
                  </c:pt>
                  <c:pt idx="7">
                    <c:v>2.0493938640480942</c:v>
                  </c:pt>
                  <c:pt idx="8">
                    <c:v>1.9012953266970474</c:v>
                  </c:pt>
                </c:numCache>
              </c:numRef>
            </c:plus>
            <c:minus>
              <c:numRef>
                <c:f>'3 Airflows and 3 MC'!$D$13:$L$13</c:f>
                <c:numCache>
                  <c:formatCode>General</c:formatCode>
                  <c:ptCount val="9"/>
                  <c:pt idx="0">
                    <c:v>0.59027205990428422</c:v>
                  </c:pt>
                  <c:pt idx="1">
                    <c:v>1.0321091649609542</c:v>
                  </c:pt>
                  <c:pt idx="2">
                    <c:v>1.0089363604632808</c:v>
                  </c:pt>
                  <c:pt idx="3">
                    <c:v>0.13156164953038005</c:v>
                  </c:pt>
                  <c:pt idx="4">
                    <c:v>0.1294855241684702</c:v>
                  </c:pt>
                  <c:pt idx="5">
                    <c:v>0.12482431032220709</c:v>
                  </c:pt>
                  <c:pt idx="6">
                    <c:v>1.4963273356807985</c:v>
                  </c:pt>
                  <c:pt idx="7">
                    <c:v>2.0493938640480942</c:v>
                  </c:pt>
                  <c:pt idx="8">
                    <c:v>1.9012953266970474</c:v>
                  </c:pt>
                </c:numCache>
              </c:numRef>
            </c:minus>
          </c:errBars>
          <c:cat>
            <c:numRef>
              <c:f>'3 Airflows and 3 MC'!$D$3:$L$3</c:f>
              <c:numCache>
                <c:formatCode>General</c:formatCode>
                <c:ptCount val="9"/>
                <c:pt idx="0">
                  <c:v>50</c:v>
                </c:pt>
                <c:pt idx="1">
                  <c:v>60</c:v>
                </c:pt>
                <c:pt idx="2">
                  <c:v>70</c:v>
                </c:pt>
                <c:pt idx="3">
                  <c:v>50</c:v>
                </c:pt>
                <c:pt idx="4">
                  <c:v>60</c:v>
                </c:pt>
                <c:pt idx="5">
                  <c:v>70</c:v>
                </c:pt>
                <c:pt idx="6">
                  <c:v>50</c:v>
                </c:pt>
                <c:pt idx="7">
                  <c:v>60</c:v>
                </c:pt>
                <c:pt idx="8">
                  <c:v>70</c:v>
                </c:pt>
              </c:numCache>
            </c:numRef>
          </c:cat>
          <c:val>
            <c:numRef>
              <c:f>'3 Airflows and 3 MC'!$D$5:$L$5</c:f>
              <c:numCache>
                <c:formatCode>0.0</c:formatCode>
                <c:ptCount val="9"/>
                <c:pt idx="0">
                  <c:v>5.9027205990428424</c:v>
                </c:pt>
                <c:pt idx="1">
                  <c:v>10.321091649609542</c:v>
                </c:pt>
                <c:pt idx="2">
                  <c:v>10.089363604632808</c:v>
                </c:pt>
                <c:pt idx="3">
                  <c:v>1.3156164953038003</c:v>
                </c:pt>
                <c:pt idx="4">
                  <c:v>1.2948552416847019</c:v>
                </c:pt>
                <c:pt idx="5">
                  <c:v>1.2482431032220709</c:v>
                </c:pt>
                <c:pt idx="6">
                  <c:v>14.963273356807983</c:v>
                </c:pt>
                <c:pt idx="7">
                  <c:v>20.493938640480941</c:v>
                </c:pt>
                <c:pt idx="8">
                  <c:v>19.012953266970474</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D493-4200-966F-5F8D336584A3}"/>
            </c:ext>
          </c:extLst>
        </c:ser>
        <c:ser>
          <c:idx val="3"/>
          <c:order val="2"/>
          <c:tx>
            <c:strRef>
              <c:f>'3 Airflows and 3 MC'!$C$6</c:f>
              <c:strCache>
                <c:ptCount val="1"/>
                <c:pt idx="0">
                  <c:v>14.6</c:v>
                </c:pt>
              </c:strCache>
            </c:strRef>
          </c:tx>
          <c:spPr>
            <a:solidFill>
              <a:srgbClr val="FFC000"/>
            </a:solidFill>
            <a:ln cmpd="sng">
              <a:solidFill>
                <a:srgbClr val="000000"/>
              </a:solidFill>
            </a:ln>
          </c:spPr>
          <c:invertIfNegative val="1"/>
          <c:errBars>
            <c:errBarType val="both"/>
            <c:errValType val="cust"/>
            <c:noEndCap val="0"/>
            <c:plus>
              <c:numRef>
                <c:f>'3 Airflows and 3 MC'!$D$14:$L$14</c:f>
                <c:numCache>
                  <c:formatCode>General</c:formatCode>
                  <c:ptCount val="9"/>
                  <c:pt idx="0">
                    <c:v>1.5124786297814676</c:v>
                  </c:pt>
                  <c:pt idx="1">
                    <c:v>1.4820117903282739</c:v>
                  </c:pt>
                  <c:pt idx="2">
                    <c:v>1.0888361154091104</c:v>
                  </c:pt>
                  <c:pt idx="3">
                    <c:v>0.11122545148910686</c:v>
                  </c:pt>
                  <c:pt idx="4">
                    <c:v>0.11805399076009211</c:v>
                  </c:pt>
                  <c:pt idx="5">
                    <c:v>0.10803337367881626</c:v>
                  </c:pt>
                  <c:pt idx="6">
                    <c:v>2.4200245106561504</c:v>
                  </c:pt>
                  <c:pt idx="7">
                    <c:v>2.2322998035385022</c:v>
                  </c:pt>
                  <c:pt idx="8">
                    <c:v>2.094749552627031</c:v>
                  </c:pt>
                </c:numCache>
              </c:numRef>
            </c:plus>
            <c:minus>
              <c:numRef>
                <c:f>'3 Airflows and 3 MC'!$D$14:$L$14</c:f>
                <c:numCache>
                  <c:formatCode>General</c:formatCode>
                  <c:ptCount val="9"/>
                  <c:pt idx="0">
                    <c:v>1.5124786297814676</c:v>
                  </c:pt>
                  <c:pt idx="1">
                    <c:v>1.4820117903282739</c:v>
                  </c:pt>
                  <c:pt idx="2">
                    <c:v>1.0888361154091104</c:v>
                  </c:pt>
                  <c:pt idx="3">
                    <c:v>0.11122545148910686</c:v>
                  </c:pt>
                  <c:pt idx="4">
                    <c:v>0.11805399076009211</c:v>
                  </c:pt>
                  <c:pt idx="5">
                    <c:v>0.10803337367881626</c:v>
                  </c:pt>
                  <c:pt idx="6">
                    <c:v>2.4200245106561504</c:v>
                  </c:pt>
                  <c:pt idx="7">
                    <c:v>2.2322998035385022</c:v>
                  </c:pt>
                  <c:pt idx="8">
                    <c:v>2.094749552627031</c:v>
                  </c:pt>
                </c:numCache>
              </c:numRef>
            </c:minus>
          </c:errBars>
          <c:cat>
            <c:numRef>
              <c:f>'3 Airflows and 3 MC'!$D$3:$L$3</c:f>
              <c:numCache>
                <c:formatCode>General</c:formatCode>
                <c:ptCount val="9"/>
                <c:pt idx="0">
                  <c:v>50</c:v>
                </c:pt>
                <c:pt idx="1">
                  <c:v>60</c:v>
                </c:pt>
                <c:pt idx="2">
                  <c:v>70</c:v>
                </c:pt>
                <c:pt idx="3">
                  <c:v>50</c:v>
                </c:pt>
                <c:pt idx="4">
                  <c:v>60</c:v>
                </c:pt>
                <c:pt idx="5">
                  <c:v>70</c:v>
                </c:pt>
                <c:pt idx="6">
                  <c:v>50</c:v>
                </c:pt>
                <c:pt idx="7">
                  <c:v>60</c:v>
                </c:pt>
                <c:pt idx="8">
                  <c:v>70</c:v>
                </c:pt>
              </c:numCache>
            </c:numRef>
          </c:cat>
          <c:val>
            <c:numRef>
              <c:f>'3 Airflows and 3 MC'!$D$6:$L$6</c:f>
              <c:numCache>
                <c:formatCode>0.0</c:formatCode>
                <c:ptCount val="9"/>
                <c:pt idx="0">
                  <c:v>15.124786297814676</c:v>
                </c:pt>
                <c:pt idx="1">
                  <c:v>14.820117903282739</c:v>
                </c:pt>
                <c:pt idx="2">
                  <c:v>10.888361154091104</c:v>
                </c:pt>
                <c:pt idx="3">
                  <c:v>1.1122545148910685</c:v>
                </c:pt>
                <c:pt idx="4">
                  <c:v>1.1805399076009211</c:v>
                </c:pt>
                <c:pt idx="5">
                  <c:v>1.0803337367881625</c:v>
                </c:pt>
                <c:pt idx="6">
                  <c:v>24.200245106561503</c:v>
                </c:pt>
                <c:pt idx="7">
                  <c:v>22.322998035385023</c:v>
                </c:pt>
                <c:pt idx="8">
                  <c:v>20.947495526270309</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2-D493-4200-966F-5F8D336584A3}"/>
            </c:ext>
          </c:extLst>
        </c:ser>
        <c:dLbls>
          <c:showLegendKey val="0"/>
          <c:showVal val="0"/>
          <c:showCatName val="0"/>
          <c:showSerName val="0"/>
          <c:showPercent val="0"/>
          <c:showBubbleSize val="0"/>
        </c:dLbls>
        <c:gapWidth val="150"/>
        <c:axId val="475965546"/>
        <c:axId val="1108181792"/>
      </c:barChart>
      <c:catAx>
        <c:axId val="475965546"/>
        <c:scaling>
          <c:orientation val="minMax"/>
        </c:scaling>
        <c:delete val="0"/>
        <c:axPos val="b"/>
        <c:majorGridlines/>
        <c:title>
          <c:tx>
            <c:rich>
              <a:bodyPr/>
              <a:lstStyle/>
              <a:p>
                <a:pPr lvl="0">
                  <a:defRPr sz="1200" b="1" i="0">
                    <a:solidFill>
                      <a:srgbClr val="000000"/>
                    </a:solidFill>
                    <a:latin typeface="Times New Roman"/>
                  </a:defRPr>
                </a:pPr>
                <a:r>
                  <a:rPr lang="en-AU" sz="1200" b="1" i="0">
                    <a:solidFill>
                      <a:srgbClr val="000000"/>
                    </a:solidFill>
                    <a:latin typeface="Times New Roman"/>
                  </a:rPr>
                  <a:t>Moisture content (%. wb) and gas type at different airflows (SLPM)</a:t>
                </a:r>
              </a:p>
            </c:rich>
          </c:tx>
          <c:overlay val="0"/>
        </c:title>
        <c:numFmt formatCode="General" sourceLinked="1"/>
        <c:majorTickMark val="out"/>
        <c:minorTickMark val="none"/>
        <c:tickLblPos val="nextTo"/>
        <c:spPr>
          <a:ln/>
        </c:spPr>
        <c:txPr>
          <a:bodyPr/>
          <a:lstStyle/>
          <a:p>
            <a:pPr lvl="0">
              <a:defRPr sz="1200" b="1" i="0">
                <a:solidFill>
                  <a:srgbClr val="000000"/>
                </a:solidFill>
                <a:latin typeface="Times New Roman"/>
              </a:defRPr>
            </a:pPr>
            <a:endParaRPr lang="en-US"/>
          </a:p>
        </c:txPr>
        <c:crossAx val="1108181792"/>
        <c:crosses val="autoZero"/>
        <c:auto val="1"/>
        <c:lblAlgn val="ctr"/>
        <c:lblOffset val="100"/>
        <c:tickMarkSkip val="3"/>
        <c:noMultiLvlLbl val="1"/>
      </c:catAx>
      <c:valAx>
        <c:axId val="1108181792"/>
        <c:scaling>
          <c:orientation val="minMax"/>
        </c:scaling>
        <c:delete val="0"/>
        <c:axPos val="l"/>
        <c:majorGridlines>
          <c:spPr>
            <a:ln>
              <a:solidFill>
                <a:srgbClr val="B7B7B7"/>
              </a:solidFill>
              <a:prstDash val="lgDashDot"/>
            </a:ln>
          </c:spPr>
        </c:majorGridlines>
        <c:title>
          <c:tx>
            <c:rich>
              <a:bodyPr/>
              <a:lstStyle/>
              <a:p>
                <a:pPr lvl="0">
                  <a:defRPr sz="1200" b="1" i="0">
                    <a:solidFill>
                      <a:srgbClr val="000000"/>
                    </a:solidFill>
                    <a:latin typeface="Times New Roman"/>
                  </a:defRPr>
                </a:pPr>
                <a:r>
                  <a:rPr lang="en-AU" sz="1200" b="1" i="0">
                    <a:solidFill>
                      <a:srgbClr val="000000"/>
                    </a:solidFill>
                    <a:latin typeface="Times New Roman"/>
                  </a:rPr>
                  <a:t>Gas content (%)</a:t>
                </a:r>
              </a:p>
            </c:rich>
          </c:tx>
          <c:overlay val="0"/>
        </c:title>
        <c:numFmt formatCode="0.0" sourceLinked="1"/>
        <c:majorTickMark val="none"/>
        <c:minorTickMark val="none"/>
        <c:tickLblPos val="nextTo"/>
        <c:spPr>
          <a:ln/>
        </c:spPr>
        <c:txPr>
          <a:bodyPr/>
          <a:lstStyle/>
          <a:p>
            <a:pPr lvl="0">
              <a:defRPr sz="1200" b="1" i="0">
                <a:solidFill>
                  <a:srgbClr val="000000"/>
                </a:solidFill>
                <a:latin typeface="Times New Roman"/>
              </a:defRPr>
            </a:pPr>
            <a:endParaRPr lang="en-US"/>
          </a:p>
        </c:txPr>
        <c:crossAx val="475965546"/>
        <c:crossesAt val="1"/>
        <c:crossBetween val="between"/>
      </c:valAx>
      <c:spPr>
        <a:solidFill>
          <a:schemeClr val="bg1"/>
        </a:solidFill>
        <a:ln>
          <a:solidFill>
            <a:schemeClr val="tx1"/>
          </a:solidFill>
        </a:ln>
      </c:spPr>
    </c:plotArea>
    <c:legend>
      <c:legendPos val="b"/>
      <c:overlay val="0"/>
      <c:txPr>
        <a:bodyPr/>
        <a:lstStyle/>
        <a:p>
          <a:pPr lvl="0">
            <a:defRPr sz="1200" b="1" i="0">
              <a:solidFill>
                <a:srgbClr val="000000"/>
              </a:solidFill>
              <a:latin typeface="Times New Roman"/>
            </a:defRPr>
          </a:pPr>
          <a:endParaRPr lang="en-US"/>
        </a:p>
      </c:txPr>
    </c:legend>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1"/>
          <c:order val="0"/>
          <c:tx>
            <c:strRef>
              <c:f>'3 Airflows and 3 MC'!$C$4</c:f>
              <c:strCache>
                <c:ptCount val="1"/>
                <c:pt idx="0">
                  <c:v>3.7</c:v>
                </c:pt>
              </c:strCache>
            </c:strRef>
          </c:tx>
          <c:spPr>
            <a:solidFill>
              <a:srgbClr val="ED7D31"/>
            </a:solidFill>
            <a:ln cmpd="sng">
              <a:solidFill>
                <a:srgbClr val="000000"/>
              </a:solidFill>
            </a:ln>
          </c:spPr>
          <c:invertIfNegative val="1"/>
          <c:errBars>
            <c:errBarType val="both"/>
            <c:errValType val="cust"/>
            <c:noEndCap val="0"/>
            <c:plus>
              <c:numRef>
                <c:f>'3 Airflows and 3 MC'!$M$12:$O$12</c:f>
                <c:numCache>
                  <c:formatCode>General</c:formatCode>
                  <c:ptCount val="3"/>
                  <c:pt idx="0">
                    <c:v>7.6301762349418425</c:v>
                  </c:pt>
                  <c:pt idx="1">
                    <c:v>7.1308576427913044</c:v>
                  </c:pt>
                  <c:pt idx="2">
                    <c:v>7.5025916464196882</c:v>
                  </c:pt>
                </c:numCache>
              </c:numRef>
            </c:plus>
            <c:minus>
              <c:numRef>
                <c:f>'3 Airflows and 3 MC'!$M$12:$O$12</c:f>
                <c:numCache>
                  <c:formatCode>General</c:formatCode>
                  <c:ptCount val="3"/>
                  <c:pt idx="0">
                    <c:v>7.6301762349418425</c:v>
                  </c:pt>
                  <c:pt idx="1">
                    <c:v>7.1308576427913044</c:v>
                  </c:pt>
                  <c:pt idx="2">
                    <c:v>7.5025916464196882</c:v>
                  </c:pt>
                </c:numCache>
              </c:numRef>
            </c:minus>
          </c:errBars>
          <c:cat>
            <c:numRef>
              <c:f>'3 Airflows and 3 MC'!$M$3:$O$3</c:f>
              <c:numCache>
                <c:formatCode>General</c:formatCode>
                <c:ptCount val="3"/>
                <c:pt idx="0">
                  <c:v>50</c:v>
                </c:pt>
                <c:pt idx="1">
                  <c:v>60</c:v>
                </c:pt>
                <c:pt idx="2">
                  <c:v>70</c:v>
                </c:pt>
              </c:numCache>
            </c:numRef>
          </c:cat>
          <c:val>
            <c:numRef>
              <c:f>'3 Airflows and 3 MC'!$M$4:$O$4</c:f>
              <c:numCache>
                <c:formatCode>0.0</c:formatCode>
                <c:ptCount val="3"/>
                <c:pt idx="0">
                  <c:v>76.301762349418425</c:v>
                </c:pt>
                <c:pt idx="1">
                  <c:v>71.308576427913039</c:v>
                </c:pt>
                <c:pt idx="2">
                  <c:v>75.025916464196882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9BBD-4CF4-AC5C-E5EB29AA7CF2}"/>
            </c:ext>
          </c:extLst>
        </c:ser>
        <c:ser>
          <c:idx val="2"/>
          <c:order val="1"/>
          <c:tx>
            <c:strRef>
              <c:f>'3 Airflows and 3 MC'!$C$5</c:f>
              <c:strCache>
                <c:ptCount val="1"/>
                <c:pt idx="0">
                  <c:v>7.3</c:v>
                </c:pt>
              </c:strCache>
            </c:strRef>
          </c:tx>
          <c:spPr>
            <a:solidFill>
              <a:srgbClr val="A5A5A5"/>
            </a:solidFill>
            <a:ln cmpd="sng">
              <a:solidFill>
                <a:srgbClr val="000000"/>
              </a:solidFill>
            </a:ln>
          </c:spPr>
          <c:invertIfNegative val="1"/>
          <c:errBars>
            <c:errBarType val="both"/>
            <c:errValType val="cust"/>
            <c:noEndCap val="0"/>
            <c:plus>
              <c:numRef>
                <c:f>'3 Airflows and 3 MC'!$M$13:$O$13</c:f>
                <c:numCache>
                  <c:formatCode>General</c:formatCode>
                  <c:ptCount val="3"/>
                  <c:pt idx="0">
                    <c:v>7.752162691734295</c:v>
                  </c:pt>
                  <c:pt idx="1">
                    <c:v>6.7586260132253591</c:v>
                  </c:pt>
                  <c:pt idx="2">
                    <c:v>6.9399492840099333</c:v>
                  </c:pt>
                </c:numCache>
              </c:numRef>
            </c:plus>
            <c:minus>
              <c:numRef>
                <c:f>'3 Airflows and 3 MC'!$M$13:$O$13</c:f>
                <c:numCache>
                  <c:formatCode>General</c:formatCode>
                  <c:ptCount val="3"/>
                  <c:pt idx="0">
                    <c:v>7.752162691734295</c:v>
                  </c:pt>
                  <c:pt idx="1">
                    <c:v>6.7586260132253591</c:v>
                  </c:pt>
                  <c:pt idx="2">
                    <c:v>6.9399492840099333</c:v>
                  </c:pt>
                </c:numCache>
              </c:numRef>
            </c:minus>
          </c:errBars>
          <c:cat>
            <c:numRef>
              <c:f>'3 Airflows and 3 MC'!$M$3:$O$3</c:f>
              <c:numCache>
                <c:formatCode>General</c:formatCode>
                <c:ptCount val="3"/>
                <c:pt idx="0">
                  <c:v>50</c:v>
                </c:pt>
                <c:pt idx="1">
                  <c:v>60</c:v>
                </c:pt>
                <c:pt idx="2">
                  <c:v>70</c:v>
                </c:pt>
              </c:numCache>
            </c:numRef>
          </c:cat>
          <c:val>
            <c:numRef>
              <c:f>'3 Airflows and 3 MC'!$M$5:$O$5</c:f>
              <c:numCache>
                <c:formatCode>0.0</c:formatCode>
                <c:ptCount val="3"/>
                <c:pt idx="0">
                  <c:v>77.521626917342942</c:v>
                </c:pt>
                <c:pt idx="1">
                  <c:v>67.586260132253585</c:v>
                </c:pt>
                <c:pt idx="2">
                  <c:v>69.399492840099327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1-9BBD-4CF4-AC5C-E5EB29AA7CF2}"/>
            </c:ext>
          </c:extLst>
        </c:ser>
        <c:ser>
          <c:idx val="3"/>
          <c:order val="2"/>
          <c:tx>
            <c:strRef>
              <c:f>'3 Airflows and 3 MC'!$C$6</c:f>
              <c:strCache>
                <c:ptCount val="1"/>
                <c:pt idx="0">
                  <c:v>14.6</c:v>
                </c:pt>
              </c:strCache>
            </c:strRef>
          </c:tx>
          <c:spPr>
            <a:solidFill>
              <a:srgbClr val="FFC000"/>
            </a:solidFill>
            <a:ln cmpd="sng">
              <a:solidFill>
                <a:sysClr val="windowText" lastClr="000000"/>
              </a:solidFill>
            </a:ln>
          </c:spPr>
          <c:invertIfNegative val="1"/>
          <c:errBars>
            <c:errBarType val="both"/>
            <c:errValType val="cust"/>
            <c:noEndCap val="0"/>
            <c:plus>
              <c:numRef>
                <c:f>'3 Airflows and 3 MC'!$M$14:$O$14</c:f>
                <c:numCache>
                  <c:formatCode>General</c:formatCode>
                  <c:ptCount val="3"/>
                  <c:pt idx="0">
                    <c:v>6.0476165321285711</c:v>
                  </c:pt>
                  <c:pt idx="1">
                    <c:v>6.1349693518501001</c:v>
                  </c:pt>
                  <c:pt idx="2">
                    <c:v>6.6797474741442642</c:v>
                  </c:pt>
                </c:numCache>
              </c:numRef>
            </c:plus>
            <c:minus>
              <c:numRef>
                <c:f>'3 Airflows and 3 MC'!$M$14:$O$14</c:f>
                <c:numCache>
                  <c:formatCode>General</c:formatCode>
                  <c:ptCount val="3"/>
                  <c:pt idx="0">
                    <c:v>6.0476165321285711</c:v>
                  </c:pt>
                  <c:pt idx="1">
                    <c:v>6.1349693518501001</c:v>
                  </c:pt>
                  <c:pt idx="2">
                    <c:v>6.6797474741442642</c:v>
                  </c:pt>
                </c:numCache>
              </c:numRef>
            </c:minus>
          </c:errBars>
          <c:cat>
            <c:numRef>
              <c:f>'3 Airflows and 3 MC'!$M$3:$O$3</c:f>
              <c:numCache>
                <c:formatCode>General</c:formatCode>
                <c:ptCount val="3"/>
                <c:pt idx="0">
                  <c:v>50</c:v>
                </c:pt>
                <c:pt idx="1">
                  <c:v>60</c:v>
                </c:pt>
                <c:pt idx="2">
                  <c:v>70</c:v>
                </c:pt>
              </c:numCache>
            </c:numRef>
          </c:cat>
          <c:val>
            <c:numRef>
              <c:f>'3 Airflows and 3 MC'!$M$6:$O$6</c:f>
              <c:numCache>
                <c:formatCode>0.0</c:formatCode>
                <c:ptCount val="3"/>
                <c:pt idx="0">
                  <c:v>60.476165321285706</c:v>
                </c:pt>
                <c:pt idx="1">
                  <c:v>61.349693518500999</c:v>
                </c:pt>
                <c:pt idx="2">
                  <c:v>66.797474741442642</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ysClr val="windowText" lastClr="000000"/>
                    </a:solidFill>
                  </a:ln>
                </c14:spPr>
              </c14:invertSolidFillFmt>
            </c:ext>
            <c:ext xmlns:c16="http://schemas.microsoft.com/office/drawing/2014/chart" uri="{C3380CC4-5D6E-409C-BE32-E72D297353CC}">
              <c16:uniqueId val="{00000002-9BBD-4CF4-AC5C-E5EB29AA7CF2}"/>
            </c:ext>
          </c:extLst>
        </c:ser>
        <c:dLbls>
          <c:showLegendKey val="0"/>
          <c:showVal val="0"/>
          <c:showCatName val="0"/>
          <c:showSerName val="0"/>
          <c:showPercent val="0"/>
          <c:showBubbleSize val="0"/>
        </c:dLbls>
        <c:gapWidth val="150"/>
        <c:axId val="1233049874"/>
        <c:axId val="2070611848"/>
      </c:barChart>
      <c:catAx>
        <c:axId val="1233049874"/>
        <c:scaling>
          <c:orientation val="minMax"/>
        </c:scaling>
        <c:delete val="0"/>
        <c:axPos val="b"/>
        <c:majorGridlines>
          <c:spPr>
            <a:ln w="34925"/>
          </c:spPr>
        </c:majorGridlines>
        <c:title>
          <c:tx>
            <c:rich>
              <a:bodyPr/>
              <a:lstStyle/>
              <a:p>
                <a:pPr lvl="0">
                  <a:defRPr sz="1200" b="1" i="0">
                    <a:solidFill>
                      <a:srgbClr val="000000"/>
                    </a:solidFill>
                    <a:latin typeface="Times New Roman"/>
                  </a:defRPr>
                </a:pPr>
                <a:r>
                  <a:rPr lang="en-AU" sz="1200" b="1" i="0">
                    <a:solidFill>
                      <a:srgbClr val="000000"/>
                    </a:solidFill>
                    <a:latin typeface="Times New Roman"/>
                  </a:rPr>
                  <a:t>Moisture content (%. wb) and gas type at different airflows (SLPM)</a:t>
                </a:r>
              </a:p>
            </c:rich>
          </c:tx>
          <c:overlay val="0"/>
        </c:title>
        <c:numFmt formatCode="General" sourceLinked="1"/>
        <c:majorTickMark val="none"/>
        <c:minorTickMark val="none"/>
        <c:tickLblPos val="nextTo"/>
        <c:txPr>
          <a:bodyPr/>
          <a:lstStyle/>
          <a:p>
            <a:pPr lvl="0">
              <a:defRPr sz="1200" b="1" i="0">
                <a:solidFill>
                  <a:srgbClr val="000000"/>
                </a:solidFill>
                <a:latin typeface="Times New Roman"/>
              </a:defRPr>
            </a:pPr>
            <a:endParaRPr lang="en-US"/>
          </a:p>
        </c:txPr>
        <c:crossAx val="2070611848"/>
        <c:crosses val="autoZero"/>
        <c:auto val="1"/>
        <c:lblAlgn val="ctr"/>
        <c:lblOffset val="100"/>
        <c:noMultiLvlLbl val="1"/>
      </c:catAx>
      <c:valAx>
        <c:axId val="2070611848"/>
        <c:scaling>
          <c:orientation val="minMax"/>
        </c:scaling>
        <c:delete val="0"/>
        <c:axPos val="l"/>
        <c:majorGridlines>
          <c:spPr>
            <a:ln>
              <a:solidFill>
                <a:srgbClr val="B7B7B7"/>
              </a:solidFill>
              <a:prstDash val="lgDash"/>
            </a:ln>
          </c:spPr>
        </c:majorGridlines>
        <c:title>
          <c:tx>
            <c:rich>
              <a:bodyPr/>
              <a:lstStyle/>
              <a:p>
                <a:pPr lvl="0">
                  <a:defRPr sz="1200" b="1" i="0">
                    <a:solidFill>
                      <a:srgbClr val="000000"/>
                    </a:solidFill>
                    <a:latin typeface="Times New Roman"/>
                  </a:defRPr>
                </a:pPr>
                <a:r>
                  <a:rPr lang="en-AU" sz="1200" b="1" i="0">
                    <a:solidFill>
                      <a:srgbClr val="000000"/>
                    </a:solidFill>
                    <a:latin typeface="Times New Roman"/>
                  </a:rPr>
                  <a:t>Gas content (%)</a:t>
                </a:r>
              </a:p>
            </c:rich>
          </c:tx>
          <c:overlay val="0"/>
        </c:title>
        <c:numFmt formatCode="0.0" sourceLinked="1"/>
        <c:majorTickMark val="none"/>
        <c:minorTickMark val="none"/>
        <c:tickLblPos val="nextTo"/>
        <c:spPr>
          <a:ln>
            <a:solidFill>
              <a:sysClr val="windowText" lastClr="000000"/>
            </a:solidFill>
          </a:ln>
        </c:spPr>
        <c:txPr>
          <a:bodyPr/>
          <a:lstStyle/>
          <a:p>
            <a:pPr lvl="0">
              <a:defRPr sz="1200" b="1" i="0">
                <a:solidFill>
                  <a:srgbClr val="000000"/>
                </a:solidFill>
                <a:latin typeface="Times New Roman"/>
              </a:defRPr>
            </a:pPr>
            <a:endParaRPr lang="en-US"/>
          </a:p>
        </c:txPr>
        <c:crossAx val="1233049874"/>
        <c:crosses val="autoZero"/>
        <c:crossBetween val="between"/>
      </c:valAx>
      <c:spPr>
        <a:ln>
          <a:solidFill>
            <a:sysClr val="windowText" lastClr="000000"/>
          </a:solidFill>
        </a:ln>
      </c:spPr>
    </c:plotArea>
    <c:legend>
      <c:legendPos val="b"/>
      <c:overlay val="0"/>
      <c:txPr>
        <a:bodyPr/>
        <a:lstStyle/>
        <a:p>
          <a:pPr lvl="0">
            <a:defRPr sz="1200" b="1" i="0">
              <a:solidFill>
                <a:srgbClr val="000000"/>
              </a:solidFill>
              <a:latin typeface="Times New Roman"/>
            </a:defRPr>
          </a:pPr>
          <a:endParaRPr lang="en-US"/>
        </a:p>
      </c:txPr>
    </c:legend>
    <c:plotVisOnly val="1"/>
    <c:dispBlanksAs val="zero"/>
    <c:showDLblsOverMax val="1"/>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1"/>
        <c:ser>
          <c:idx val="1"/>
          <c:order val="0"/>
          <c:tx>
            <c:strRef>
              <c:f>'3 Airflows and 3 MC'!$C$4</c:f>
              <c:strCache>
                <c:ptCount val="1"/>
                <c:pt idx="0">
                  <c:v>3.7</c:v>
                </c:pt>
              </c:strCache>
            </c:strRef>
          </c:tx>
          <c:spPr>
            <a:solidFill>
              <a:srgbClr val="ED7D31"/>
            </a:solidFill>
            <a:ln>
              <a:solidFill>
                <a:schemeClr val="tx1"/>
              </a:solidFill>
            </a:ln>
            <a:effectLst/>
          </c:spPr>
          <c:invertIfNegative val="1"/>
          <c:dPt>
            <c:idx val="0"/>
            <c:invertIfNegative val="1"/>
            <c:bubble3D val="0"/>
            <c:spPr>
              <a:solidFill>
                <a:srgbClr val="ED7D31"/>
              </a:solidFill>
              <a:ln>
                <a:solidFill>
                  <a:schemeClr val="tx1"/>
                </a:solidFill>
              </a:ln>
              <a:effectLst/>
            </c:spPr>
            <c:extLst>
              <c:ext xmlns:c16="http://schemas.microsoft.com/office/drawing/2014/chart" uri="{C3380CC4-5D6E-409C-BE32-E72D297353CC}">
                <c16:uniqueId val="{00000001-EC08-4AC3-8333-240678574DE9}"/>
              </c:ext>
            </c:extLst>
          </c:dPt>
          <c:errBars>
            <c:errBarType val="both"/>
            <c:errValType val="cust"/>
            <c:noEndCap val="0"/>
            <c:plus>
              <c:numRef>
                <c:f>'3 Airflows and 3 MC'!$P$12:$R$12</c:f>
                <c:numCache>
                  <c:formatCode>General</c:formatCode>
                  <c:ptCount val="3"/>
                  <c:pt idx="0">
                    <c:v>0.45140923234978308</c:v>
                  </c:pt>
                  <c:pt idx="1">
                    <c:v>0.52851580237759221</c:v>
                  </c:pt>
                  <c:pt idx="2">
                    <c:v>0.46528614393636375</c:v>
                  </c:pt>
                </c:numCache>
              </c:numRef>
            </c:plus>
            <c:minus>
              <c:numRef>
                <c:f>'3 Airflows and 3 MC'!$P$12:$R$12</c:f>
                <c:numCache>
                  <c:formatCode>General</c:formatCode>
                  <c:ptCount val="3"/>
                  <c:pt idx="0">
                    <c:v>0.45140923234978308</c:v>
                  </c:pt>
                  <c:pt idx="1">
                    <c:v>0.52851580237759221</c:v>
                  </c:pt>
                  <c:pt idx="2">
                    <c:v>0.46528614393636375</c:v>
                  </c:pt>
                </c:numCache>
              </c:numRef>
            </c:minus>
            <c:spPr>
              <a:solidFill>
                <a:schemeClr val="tx1"/>
              </a:solidFill>
              <a:ln w="6350" cap="flat" cmpd="sng" algn="ctr">
                <a:solidFill>
                  <a:schemeClr val="tx1"/>
                </a:solidFill>
                <a:prstDash val="solid"/>
                <a:round/>
              </a:ln>
              <a:effectLst/>
            </c:spPr>
          </c:errBars>
          <c:cat>
            <c:numRef>
              <c:f>'3 Airflows and 3 MC'!$P$3:$R$3</c:f>
              <c:numCache>
                <c:formatCode>General</c:formatCode>
                <c:ptCount val="3"/>
                <c:pt idx="0">
                  <c:v>50</c:v>
                </c:pt>
                <c:pt idx="1">
                  <c:v>60</c:v>
                </c:pt>
                <c:pt idx="2">
                  <c:v>70</c:v>
                </c:pt>
              </c:numCache>
            </c:numRef>
          </c:cat>
          <c:val>
            <c:numRef>
              <c:f>'3 Airflows and 3 MC'!$P$4:$R$4</c:f>
              <c:numCache>
                <c:formatCode>0.0</c:formatCode>
                <c:ptCount val="3"/>
                <c:pt idx="0">
                  <c:v>3.3878921923275787</c:v>
                </c:pt>
                <c:pt idx="1">
                  <c:v>4.0013131292613728</c:v>
                </c:pt>
                <c:pt idx="2">
                  <c:v>3.4775800215288757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a:effectLst/>
                </c14:spPr>
              </c14:invertSolidFillFmt>
            </c:ext>
            <c:ext xmlns:c16="http://schemas.microsoft.com/office/drawing/2014/chart" uri="{C3380CC4-5D6E-409C-BE32-E72D297353CC}">
              <c16:uniqueId val="{00000002-EC08-4AC3-8333-240678574DE9}"/>
            </c:ext>
          </c:extLst>
        </c:ser>
        <c:ser>
          <c:idx val="2"/>
          <c:order val="1"/>
          <c:tx>
            <c:strRef>
              <c:f>'3 Airflows and 3 MC'!$C$5</c:f>
              <c:strCache>
                <c:ptCount val="1"/>
                <c:pt idx="0">
                  <c:v>7.3</c:v>
                </c:pt>
              </c:strCache>
            </c:strRef>
          </c:tx>
          <c:spPr>
            <a:solidFill>
              <a:srgbClr val="A5A5A5"/>
            </a:solidFill>
            <a:ln>
              <a:solidFill>
                <a:schemeClr val="tx1"/>
              </a:solidFill>
            </a:ln>
            <a:effectLst/>
          </c:spPr>
          <c:invertIfNegative val="1"/>
          <c:errBars>
            <c:errBarType val="both"/>
            <c:errValType val="cust"/>
            <c:noEndCap val="0"/>
            <c:plus>
              <c:numRef>
                <c:f>'3 Airflows and 3 MC'!$P$13:$R$13</c:f>
                <c:numCache>
                  <c:formatCode>General</c:formatCode>
                  <c:ptCount val="3"/>
                  <c:pt idx="0">
                    <c:v>0.42054455598875035</c:v>
                  </c:pt>
                  <c:pt idx="1">
                    <c:v>0.5904820172699019</c:v>
                  </c:pt>
                  <c:pt idx="2">
                    <c:v>0.55446677375973052</c:v>
                  </c:pt>
                </c:numCache>
              </c:numRef>
            </c:plus>
            <c:minus>
              <c:numRef>
                <c:f>'3 Airflows and 3 MC'!$P$13:$R$13</c:f>
                <c:numCache>
                  <c:formatCode>General</c:formatCode>
                  <c:ptCount val="3"/>
                  <c:pt idx="0">
                    <c:v>0.42054455598875035</c:v>
                  </c:pt>
                  <c:pt idx="1">
                    <c:v>0.5904820172699019</c:v>
                  </c:pt>
                  <c:pt idx="2">
                    <c:v>0.55446677375973052</c:v>
                  </c:pt>
                </c:numCache>
              </c:numRef>
            </c:minus>
            <c:spPr>
              <a:solidFill>
                <a:schemeClr val="tx1"/>
              </a:solidFill>
              <a:ln w="6350" cap="flat" cmpd="sng" algn="ctr">
                <a:solidFill>
                  <a:schemeClr val="tx1"/>
                </a:solidFill>
                <a:prstDash val="solid"/>
                <a:round/>
              </a:ln>
              <a:effectLst/>
            </c:spPr>
          </c:errBars>
          <c:cat>
            <c:numRef>
              <c:f>'3 Airflows and 3 MC'!$P$3:$R$3</c:f>
              <c:numCache>
                <c:formatCode>General</c:formatCode>
                <c:ptCount val="3"/>
                <c:pt idx="0">
                  <c:v>50</c:v>
                </c:pt>
                <c:pt idx="1">
                  <c:v>60</c:v>
                </c:pt>
                <c:pt idx="2">
                  <c:v>70</c:v>
                </c:pt>
              </c:numCache>
            </c:numRef>
          </c:cat>
          <c:val>
            <c:numRef>
              <c:f>'3 Airflows and 3 MC'!$P$5:$R$5</c:f>
              <c:numCache>
                <c:formatCode>0.0</c:formatCode>
                <c:ptCount val="3"/>
                <c:pt idx="0">
                  <c:v>3.1702617415358296</c:v>
                </c:pt>
                <c:pt idx="1">
                  <c:v>4.425728141836581</c:v>
                </c:pt>
                <c:pt idx="2">
                  <c:v>4.1903324868717808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a:effectLst/>
                </c14:spPr>
              </c14:invertSolidFillFmt>
            </c:ext>
            <c:ext xmlns:c16="http://schemas.microsoft.com/office/drawing/2014/chart" uri="{C3380CC4-5D6E-409C-BE32-E72D297353CC}">
              <c16:uniqueId val="{00000003-EC08-4AC3-8333-240678574DE9}"/>
            </c:ext>
          </c:extLst>
        </c:ser>
        <c:ser>
          <c:idx val="3"/>
          <c:order val="2"/>
          <c:tx>
            <c:strRef>
              <c:f>'3 Airflows and 3 MC'!$C$6</c:f>
              <c:strCache>
                <c:ptCount val="1"/>
                <c:pt idx="0">
                  <c:v>14.6</c:v>
                </c:pt>
              </c:strCache>
            </c:strRef>
          </c:tx>
          <c:spPr>
            <a:solidFill>
              <a:srgbClr val="FFC000"/>
            </a:solidFill>
            <a:ln>
              <a:solidFill>
                <a:schemeClr val="tx1"/>
              </a:solidFill>
            </a:ln>
            <a:effectLst/>
          </c:spPr>
          <c:invertIfNegative val="1"/>
          <c:errBars>
            <c:errBarType val="both"/>
            <c:errValType val="cust"/>
            <c:noEndCap val="0"/>
            <c:plus>
              <c:numRef>
                <c:f>'3 Airflows and 3 MC'!$P$14:$R$14</c:f>
                <c:numCache>
                  <c:formatCode>General</c:formatCode>
                  <c:ptCount val="3"/>
                  <c:pt idx="0">
                    <c:v>0.72910565142714812</c:v>
                  </c:pt>
                  <c:pt idx="1">
                    <c:v>0.68616025620461196</c:v>
                  </c:pt>
                  <c:pt idx="2">
                    <c:v>0.60440190542544536</c:v>
                  </c:pt>
                </c:numCache>
              </c:numRef>
            </c:plus>
            <c:minus>
              <c:numRef>
                <c:f>'3 Airflows and 3 MC'!$P$14:$R$14</c:f>
                <c:numCache>
                  <c:formatCode>General</c:formatCode>
                  <c:ptCount val="3"/>
                  <c:pt idx="0">
                    <c:v>0.72910565142714812</c:v>
                  </c:pt>
                  <c:pt idx="1">
                    <c:v>0.68616025620461196</c:v>
                  </c:pt>
                  <c:pt idx="2">
                    <c:v>0.60440190542544536</c:v>
                  </c:pt>
                </c:numCache>
              </c:numRef>
            </c:minus>
            <c:spPr>
              <a:solidFill>
                <a:schemeClr val="tx1"/>
              </a:solidFill>
              <a:ln w="6350" cap="flat" cmpd="sng" algn="ctr">
                <a:solidFill>
                  <a:schemeClr val="tx1"/>
                </a:solidFill>
                <a:prstDash val="solid"/>
                <a:round/>
              </a:ln>
              <a:effectLst/>
            </c:spPr>
          </c:errBars>
          <c:cat>
            <c:numRef>
              <c:f>'3 Airflows and 3 MC'!$P$3:$R$3</c:f>
              <c:numCache>
                <c:formatCode>General</c:formatCode>
                <c:ptCount val="3"/>
                <c:pt idx="0">
                  <c:v>50</c:v>
                </c:pt>
                <c:pt idx="1">
                  <c:v>60</c:v>
                </c:pt>
                <c:pt idx="2">
                  <c:v>70</c:v>
                </c:pt>
              </c:numCache>
            </c:numRef>
          </c:cat>
          <c:val>
            <c:numRef>
              <c:f>'3 Airflows and 3 MC'!$P$6:$R$6</c:f>
              <c:numCache>
                <c:formatCode>0.0</c:formatCode>
                <c:ptCount val="3"/>
                <c:pt idx="0">
                  <c:v>5.4353145454171576</c:v>
                </c:pt>
                <c:pt idx="1">
                  <c:v>5.1863192808726879</c:v>
                </c:pt>
                <c:pt idx="2">
                  <c:v>4.4700250508708512</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1"/>
                    </a:solidFill>
                  </a:ln>
                  <a:effectLst/>
                </c14:spPr>
              </c14:invertSolidFillFmt>
            </c:ext>
            <c:ext xmlns:c16="http://schemas.microsoft.com/office/drawing/2014/chart" uri="{C3380CC4-5D6E-409C-BE32-E72D297353CC}">
              <c16:uniqueId val="{00000004-EC08-4AC3-8333-240678574DE9}"/>
            </c:ext>
          </c:extLst>
        </c:ser>
        <c:dLbls>
          <c:showLegendKey val="0"/>
          <c:showVal val="0"/>
          <c:showCatName val="0"/>
          <c:showSerName val="0"/>
          <c:showPercent val="0"/>
          <c:showBubbleSize val="0"/>
        </c:dLbls>
        <c:gapWidth val="150"/>
        <c:axId val="708796425"/>
        <c:axId val="1327495257"/>
      </c:barChart>
      <c:catAx>
        <c:axId val="708796425"/>
        <c:scaling>
          <c:orientation val="minMax"/>
        </c:scaling>
        <c:delete val="0"/>
        <c:axPos val="b"/>
        <c:title>
          <c:tx>
            <c:rich>
              <a:bodyPr rot="0" spcFirstLastPara="1" vertOverflow="ellipsis" vert="horz" wrap="square" anchor="ctr" anchorCtr="1"/>
              <a:lstStyle/>
              <a:p>
                <a:pPr lvl="0">
                  <a:defRPr sz="1200" b="1" i="0" u="none" strike="noStrike" kern="1200" baseline="0">
                    <a:solidFill>
                      <a:srgbClr val="000000"/>
                    </a:solidFill>
                    <a:latin typeface="+mn-lt"/>
                    <a:ea typeface="+mn-ea"/>
                    <a:cs typeface="+mn-cs"/>
                  </a:defRPr>
                </a:pPr>
                <a:r>
                  <a:rPr lang="en-AU" sz="1200" b="1" i="0">
                    <a:solidFill>
                      <a:srgbClr val="000000"/>
                    </a:solidFill>
                    <a:latin typeface="+mn-lt"/>
                  </a:rPr>
                  <a:t>Moisture content (%. wb) at different airflows </a:t>
                </a:r>
              </a:p>
            </c:rich>
          </c:tx>
          <c:overlay val="0"/>
          <c:spPr>
            <a:noFill/>
            <a:ln>
              <a:noFill/>
            </a:ln>
            <a:effectLst/>
          </c:spPr>
        </c:title>
        <c:numFmt formatCode="General"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lvl="0">
              <a:defRPr sz="1200" b="1" i="0" u="none" strike="noStrike" kern="1200" baseline="0">
                <a:solidFill>
                  <a:srgbClr val="000000"/>
                </a:solidFill>
                <a:latin typeface="+mn-lt"/>
                <a:ea typeface="+mn-ea"/>
                <a:cs typeface="+mn-cs"/>
              </a:defRPr>
            </a:pPr>
            <a:endParaRPr lang="en-US"/>
          </a:p>
        </c:txPr>
        <c:crossAx val="1327495257"/>
        <c:crosses val="autoZero"/>
        <c:auto val="1"/>
        <c:lblAlgn val="ctr"/>
        <c:lblOffset val="100"/>
        <c:noMultiLvlLbl val="1"/>
      </c:catAx>
      <c:valAx>
        <c:axId val="1327495257"/>
        <c:scaling>
          <c:orientation val="minMax"/>
        </c:scaling>
        <c:delete val="0"/>
        <c:axPos val="l"/>
        <c:majorGridlines>
          <c:spPr>
            <a:ln w="6350" cap="flat" cmpd="sng" algn="ctr">
              <a:solidFill>
                <a:srgbClr val="B7B7B7"/>
              </a:solidFill>
              <a:prstDash val="lgDashDot"/>
              <a:round/>
            </a:ln>
            <a:effectLst/>
          </c:spPr>
        </c:majorGridlines>
        <c:title>
          <c:tx>
            <c:rich>
              <a:bodyPr rot="-5400000" spcFirstLastPara="1" vertOverflow="ellipsis" vert="horz" wrap="square" anchor="ctr" anchorCtr="1"/>
              <a:lstStyle/>
              <a:p>
                <a:pPr lvl="0">
                  <a:defRPr sz="1200" b="1" i="0" u="none" strike="noStrike" kern="1200" baseline="0">
                    <a:solidFill>
                      <a:srgbClr val="000000"/>
                    </a:solidFill>
                    <a:latin typeface="+mn-lt"/>
                    <a:ea typeface="+mn-ea"/>
                    <a:cs typeface="+mn-cs"/>
                  </a:defRPr>
                </a:pPr>
                <a:r>
                  <a:rPr lang="en-AU" sz="1200" b="1" i="0">
                    <a:solidFill>
                      <a:srgbClr val="000000"/>
                    </a:solidFill>
                    <a:latin typeface="+mn-lt"/>
                  </a:rPr>
                  <a:t>High heating value (Mj/m3)</a:t>
                </a:r>
              </a:p>
            </c:rich>
          </c:tx>
          <c:overlay val="0"/>
          <c:spPr>
            <a:noFill/>
            <a:ln>
              <a:noFill/>
            </a:ln>
            <a:effectLst/>
          </c:spPr>
        </c:title>
        <c:numFmt formatCode="0.0" sourceLinked="1"/>
        <c:majorTickMark val="none"/>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lvl="0">
              <a:defRPr sz="1200" b="1" i="0" u="none" strike="noStrike" kern="1200" baseline="0">
                <a:solidFill>
                  <a:srgbClr val="000000"/>
                </a:solidFill>
                <a:latin typeface="+mn-lt"/>
                <a:ea typeface="+mn-ea"/>
                <a:cs typeface="+mn-cs"/>
              </a:defRPr>
            </a:pPr>
            <a:endParaRPr lang="en-US"/>
          </a:p>
        </c:txPr>
        <c:crossAx val="708796425"/>
        <c:crosses val="autoZero"/>
        <c:crossBetween val="between"/>
      </c:valAx>
      <c:spPr>
        <a:solidFill>
          <a:schemeClr val="bg1"/>
        </a:solid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lvl="0">
            <a:defRPr sz="1200" b="1" i="0" u="none" strike="noStrike" kern="1200" baseline="0">
              <a:solidFill>
                <a:srgbClr val="000000"/>
              </a:solidFill>
              <a:latin typeface="+mn-lt"/>
              <a:ea typeface="+mn-ea"/>
              <a:cs typeface="+mn-cs"/>
            </a:defRPr>
          </a:pPr>
          <a:endParaRPr lang="en-US"/>
        </a:p>
      </c:txPr>
    </c:legend>
    <c:plotVisOnly val="1"/>
    <c:dispBlanksAs val="zero"/>
    <c:showDLblsOverMax val="1"/>
  </c:chart>
  <c:spPr>
    <a:noFill/>
    <a:ln w="6350" cap="flat" cmpd="sng" algn="ctr">
      <a:noFill/>
      <a:prstDash val="solid"/>
      <a:roun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9D2EA-9923-4293-A1F1-8D3A9F91957F}" type="doc">
      <dgm:prSet loTypeId="urn:microsoft.com/office/officeart/2018/2/layout/IconLabelList" loCatId="icon" qsTypeId="urn:microsoft.com/office/officeart/2005/8/quickstyle/simple4" qsCatId="simple" csTypeId="urn:microsoft.com/office/officeart/2005/8/colors/accent0_3" csCatId="mainScheme" phldr="1"/>
      <dgm:spPr/>
      <dgm:t>
        <a:bodyPr/>
        <a:lstStyle/>
        <a:p>
          <a:endParaRPr lang="en-US"/>
        </a:p>
      </dgm:t>
    </dgm:pt>
    <dgm:pt modelId="{2BE1EAFB-956D-4D9A-B82D-681935430894}">
      <dgm:prSet custT="1"/>
      <dgm:spPr/>
      <dgm:t>
        <a:bodyPr/>
        <a:lstStyle/>
        <a:p>
          <a:pPr>
            <a:lnSpc>
              <a:spcPct val="100000"/>
            </a:lnSpc>
          </a:pPr>
          <a:r>
            <a:rPr lang="es-UY" sz="2000" b="1" dirty="0" err="1">
              <a:ln/>
            </a:rPr>
            <a:t>Highly</a:t>
          </a:r>
          <a:r>
            <a:rPr lang="es-UY" sz="2000" b="1" dirty="0">
              <a:ln/>
            </a:rPr>
            <a:t> </a:t>
          </a:r>
          <a:r>
            <a:rPr lang="es-UY" sz="2000" b="1" dirty="0" err="1">
              <a:ln/>
            </a:rPr>
            <a:t>energy-efficient</a:t>
          </a:r>
          <a:r>
            <a:rPr lang="es-UY" sz="2000" b="1" dirty="0">
              <a:ln/>
            </a:rPr>
            <a:t>, </a:t>
          </a:r>
          <a:r>
            <a:rPr lang="es-UY" sz="2000" b="1" dirty="0" err="1">
              <a:ln/>
            </a:rPr>
            <a:t>low-temperature</a:t>
          </a:r>
          <a:r>
            <a:rPr lang="es-UY" sz="2000" dirty="0">
              <a:ln/>
            </a:rPr>
            <a:t> and </a:t>
          </a:r>
          <a:r>
            <a:rPr lang="es-UY" sz="2000" b="1" dirty="0" err="1">
              <a:ln/>
            </a:rPr>
            <a:t>flameless</a:t>
          </a:r>
          <a:r>
            <a:rPr lang="es-UY" sz="2000" b="1" dirty="0">
              <a:ln/>
            </a:rPr>
            <a:t> </a:t>
          </a:r>
          <a:r>
            <a:rPr lang="es-UY" sz="2000" b="1" dirty="0" err="1">
              <a:ln/>
            </a:rPr>
            <a:t>combustion</a:t>
          </a:r>
          <a:r>
            <a:rPr lang="es-UY" sz="2000" dirty="0">
              <a:ln/>
            </a:rPr>
            <a:t> </a:t>
          </a:r>
          <a:r>
            <a:rPr lang="es-UY" sz="2000" dirty="0" err="1">
              <a:ln/>
            </a:rPr>
            <a:t>that</a:t>
          </a:r>
          <a:r>
            <a:rPr lang="es-UY" sz="2000" dirty="0">
              <a:ln/>
            </a:rPr>
            <a:t> </a:t>
          </a:r>
          <a:r>
            <a:rPr lang="es-UY" sz="2000" dirty="0" err="1">
              <a:ln/>
            </a:rPr>
            <a:t>burns</a:t>
          </a:r>
          <a:r>
            <a:rPr lang="es-UY" sz="2000" dirty="0">
              <a:ln/>
            </a:rPr>
            <a:t> </a:t>
          </a:r>
          <a:r>
            <a:rPr lang="es-UY" sz="2000" dirty="0" err="1">
              <a:ln/>
            </a:rPr>
            <a:t>slowly</a:t>
          </a:r>
          <a:endParaRPr lang="en-US" sz="2000" dirty="0">
            <a:ln/>
          </a:endParaRPr>
        </a:p>
      </dgm:t>
    </dgm:pt>
    <dgm:pt modelId="{0A4BC98F-F1A2-4BCC-99E1-B4DB04CA96B7}" type="parTrans" cxnId="{7B9617F1-FFCE-461E-8AB2-4C100A7AFF19}">
      <dgm:prSet/>
      <dgm:spPr/>
      <dgm:t>
        <a:bodyPr/>
        <a:lstStyle/>
        <a:p>
          <a:pPr algn="ctr"/>
          <a:endParaRPr lang="en-US" sz="2000">
            <a:ln>
              <a:solidFill>
                <a:schemeClr val="tx1"/>
              </a:solidFill>
            </a:ln>
          </a:endParaRPr>
        </a:p>
      </dgm:t>
    </dgm:pt>
    <dgm:pt modelId="{4856F8D9-0C03-45B6-AA6A-92FB21AFA116}" type="sibTrans" cxnId="{7B9617F1-FFCE-461E-8AB2-4C100A7AFF19}">
      <dgm:prSet/>
      <dgm:spPr/>
      <dgm:t>
        <a:bodyPr/>
        <a:lstStyle/>
        <a:p>
          <a:pPr algn="ctr"/>
          <a:endParaRPr lang="en-US" sz="2000">
            <a:ln>
              <a:solidFill>
                <a:schemeClr val="tx1"/>
              </a:solidFill>
            </a:ln>
          </a:endParaRPr>
        </a:p>
      </dgm:t>
    </dgm:pt>
    <dgm:pt modelId="{C44E403F-798D-4273-8C39-2087A681477F}">
      <dgm:prSet custT="1"/>
      <dgm:spPr/>
      <dgm:t>
        <a:bodyPr/>
        <a:lstStyle/>
        <a:p>
          <a:pPr>
            <a:lnSpc>
              <a:spcPct val="100000"/>
            </a:lnSpc>
          </a:pPr>
          <a:r>
            <a:rPr lang="en-US" sz="2000" b="0" i="0" baseline="0" dirty="0">
              <a:ln/>
            </a:rPr>
            <a:t>historically been on the </a:t>
          </a:r>
          <a:r>
            <a:rPr lang="en-US" sz="2000" b="1" i="0" baseline="0" dirty="0">
              <a:ln/>
            </a:rPr>
            <a:t>topic of fire safety hazard</a:t>
          </a:r>
          <a:endParaRPr lang="en-US" sz="2000" b="1" dirty="0">
            <a:ln/>
          </a:endParaRPr>
        </a:p>
      </dgm:t>
    </dgm:pt>
    <dgm:pt modelId="{FCFDEE90-75AD-46E4-B135-1688F906F039}" type="parTrans" cxnId="{CF0CD4FC-EC49-48DE-B723-06B761DC21FE}">
      <dgm:prSet/>
      <dgm:spPr/>
      <dgm:t>
        <a:bodyPr/>
        <a:lstStyle/>
        <a:p>
          <a:pPr algn="ctr"/>
          <a:endParaRPr lang="en-US" sz="2000">
            <a:ln>
              <a:solidFill>
                <a:schemeClr val="tx1"/>
              </a:solidFill>
            </a:ln>
          </a:endParaRPr>
        </a:p>
      </dgm:t>
    </dgm:pt>
    <dgm:pt modelId="{426ADB45-14E6-44D7-8B64-5877DDA0CA46}" type="sibTrans" cxnId="{CF0CD4FC-EC49-48DE-B723-06B761DC21FE}">
      <dgm:prSet/>
      <dgm:spPr/>
      <dgm:t>
        <a:bodyPr/>
        <a:lstStyle/>
        <a:p>
          <a:pPr algn="ctr"/>
          <a:endParaRPr lang="en-US" sz="2000">
            <a:ln>
              <a:solidFill>
                <a:schemeClr val="tx1"/>
              </a:solidFill>
            </a:ln>
          </a:endParaRPr>
        </a:p>
      </dgm:t>
    </dgm:pt>
    <dgm:pt modelId="{B4821ABF-AA8A-4EB1-834B-993D7FB27D8A}">
      <dgm:prSet custT="1"/>
      <dgm:spPr/>
      <dgm:t>
        <a:bodyPr/>
        <a:lstStyle/>
        <a:p>
          <a:pPr algn="just">
            <a:lnSpc>
              <a:spcPct val="100000"/>
            </a:lnSpc>
          </a:pPr>
          <a:r>
            <a:rPr lang="en-US" sz="2000" b="0" i="0" baseline="0" dirty="0">
              <a:ln/>
            </a:rPr>
            <a:t>Recently been </a:t>
          </a:r>
          <a:r>
            <a:rPr lang="en-US" sz="2000" b="1" i="0" baseline="0" dirty="0">
              <a:ln/>
            </a:rPr>
            <a:t>applied to treatment of soil and destruction of wastes </a:t>
          </a:r>
          <a:r>
            <a:rPr lang="en-US" sz="2000" b="0" i="0" baseline="0" dirty="0">
              <a:ln/>
            </a:rPr>
            <a:t>with high moisture content</a:t>
          </a:r>
          <a:endParaRPr lang="en-US" sz="2000" dirty="0">
            <a:ln/>
          </a:endParaRPr>
        </a:p>
      </dgm:t>
    </dgm:pt>
    <dgm:pt modelId="{626A03D0-37D5-4D8D-9807-057B118C7E7E}" type="parTrans" cxnId="{819B787A-5192-4B28-AB93-DE0ED0C70364}">
      <dgm:prSet/>
      <dgm:spPr/>
      <dgm:t>
        <a:bodyPr/>
        <a:lstStyle/>
        <a:p>
          <a:pPr algn="ctr"/>
          <a:endParaRPr lang="en-US" sz="2000">
            <a:ln>
              <a:solidFill>
                <a:schemeClr val="tx1"/>
              </a:solidFill>
            </a:ln>
          </a:endParaRPr>
        </a:p>
      </dgm:t>
    </dgm:pt>
    <dgm:pt modelId="{F6392B70-D4D5-464C-AED9-E8F516A840A7}" type="sibTrans" cxnId="{819B787A-5192-4B28-AB93-DE0ED0C70364}">
      <dgm:prSet/>
      <dgm:spPr/>
      <dgm:t>
        <a:bodyPr/>
        <a:lstStyle/>
        <a:p>
          <a:pPr algn="ctr"/>
          <a:endParaRPr lang="en-US" sz="2000">
            <a:ln>
              <a:solidFill>
                <a:schemeClr val="tx1"/>
              </a:solidFill>
            </a:ln>
          </a:endParaRPr>
        </a:p>
      </dgm:t>
    </dgm:pt>
    <dgm:pt modelId="{87FE40FC-A21D-45EC-B9F8-80191520EE11}">
      <dgm:prSet custT="1"/>
      <dgm:spPr/>
      <dgm:t>
        <a:bodyPr/>
        <a:lstStyle/>
        <a:p>
          <a:pPr>
            <a:lnSpc>
              <a:spcPct val="100000"/>
            </a:lnSpc>
          </a:pPr>
          <a:r>
            <a:rPr lang="en-US" sz="2000" b="0" i="0" baseline="0" dirty="0">
              <a:ln/>
            </a:rPr>
            <a:t>provides potential for the </a:t>
          </a:r>
          <a:r>
            <a:rPr lang="en-US" sz="2000" b="1" i="0" baseline="0" dirty="0">
              <a:ln/>
            </a:rPr>
            <a:t>production of value-added products</a:t>
          </a:r>
          <a:endParaRPr lang="en-US" sz="2000" b="1" dirty="0">
            <a:ln/>
          </a:endParaRPr>
        </a:p>
      </dgm:t>
    </dgm:pt>
    <dgm:pt modelId="{DCAC85A9-F3FE-4415-BF71-C304F8107355}" type="parTrans" cxnId="{9CE78C2E-40A0-4DA8-86A3-B0C588C9E4A2}">
      <dgm:prSet/>
      <dgm:spPr/>
      <dgm:t>
        <a:bodyPr/>
        <a:lstStyle/>
        <a:p>
          <a:pPr algn="ctr"/>
          <a:endParaRPr lang="en-US" sz="2000">
            <a:ln>
              <a:solidFill>
                <a:schemeClr val="tx1"/>
              </a:solidFill>
            </a:ln>
          </a:endParaRPr>
        </a:p>
      </dgm:t>
    </dgm:pt>
    <dgm:pt modelId="{77601DC6-913A-446D-8134-54214789B298}" type="sibTrans" cxnId="{9CE78C2E-40A0-4DA8-86A3-B0C588C9E4A2}">
      <dgm:prSet/>
      <dgm:spPr/>
      <dgm:t>
        <a:bodyPr/>
        <a:lstStyle/>
        <a:p>
          <a:pPr algn="ctr"/>
          <a:endParaRPr lang="en-US" sz="2000">
            <a:ln>
              <a:solidFill>
                <a:schemeClr val="tx1"/>
              </a:solidFill>
            </a:ln>
          </a:endParaRPr>
        </a:p>
      </dgm:t>
    </dgm:pt>
    <dgm:pt modelId="{02372E03-9428-4F22-9EE3-9DD42A676E34}" type="pres">
      <dgm:prSet presAssocID="{B9A9D2EA-9923-4293-A1F1-8D3A9F91957F}" presName="root" presStyleCnt="0">
        <dgm:presLayoutVars>
          <dgm:dir/>
          <dgm:resizeHandles val="exact"/>
        </dgm:presLayoutVars>
      </dgm:prSet>
      <dgm:spPr/>
    </dgm:pt>
    <dgm:pt modelId="{62012667-6757-4898-82F1-F49BABA5F389}" type="pres">
      <dgm:prSet presAssocID="{2BE1EAFB-956D-4D9A-B82D-681935430894}" presName="compNode" presStyleCnt="0"/>
      <dgm:spPr/>
    </dgm:pt>
    <dgm:pt modelId="{A23486F5-C1E3-42B7-BAC6-540E15E32875}" type="pres">
      <dgm:prSet presAssocID="{2BE1EAFB-956D-4D9A-B82D-681935430894}" presName="iconRect" presStyleLbl="node1" presStyleIdx="0" presStyleCnt="4" custLinFactNeighborX="1800" custLinFactNeighborY="-4321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uego"/>
        </a:ext>
      </dgm:extLst>
    </dgm:pt>
    <dgm:pt modelId="{5731ACA3-4F67-46FD-B2CE-48D401FE9027}" type="pres">
      <dgm:prSet presAssocID="{2BE1EAFB-956D-4D9A-B82D-681935430894}" presName="spaceRect" presStyleCnt="0"/>
      <dgm:spPr/>
    </dgm:pt>
    <dgm:pt modelId="{5B10E21F-D73B-4A74-834E-D1B8986A1E78}" type="pres">
      <dgm:prSet presAssocID="{2BE1EAFB-956D-4D9A-B82D-681935430894}" presName="textRect" presStyleLbl="revTx" presStyleIdx="0" presStyleCnt="4" custScaleX="248133" custScaleY="136562" custLinFactNeighborY="-32328">
        <dgm:presLayoutVars>
          <dgm:chMax val="1"/>
          <dgm:chPref val="1"/>
        </dgm:presLayoutVars>
      </dgm:prSet>
      <dgm:spPr/>
    </dgm:pt>
    <dgm:pt modelId="{A3261D17-9060-48EA-A6B3-360C32611B96}" type="pres">
      <dgm:prSet presAssocID="{4856F8D9-0C03-45B6-AA6A-92FB21AFA116}" presName="sibTrans" presStyleCnt="0"/>
      <dgm:spPr/>
    </dgm:pt>
    <dgm:pt modelId="{E20EF22C-B945-43DD-95C2-468267C415AD}" type="pres">
      <dgm:prSet presAssocID="{C44E403F-798D-4273-8C39-2087A681477F}" presName="compNode" presStyleCnt="0"/>
      <dgm:spPr/>
    </dgm:pt>
    <dgm:pt modelId="{61B5659C-3656-414C-A032-96F502194EFE}" type="pres">
      <dgm:prSet presAssocID="{C44E403F-798D-4273-8C39-2087A681477F}" presName="iconRect" presStyleLbl="node1" presStyleIdx="1" presStyleCnt="4" custLinFactNeighborX="3601" custLinFactNeighborY="-3266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Advertencia"/>
        </a:ext>
      </dgm:extLst>
    </dgm:pt>
    <dgm:pt modelId="{BC0D25DF-D997-49EC-96AF-330CC5687EEB}" type="pres">
      <dgm:prSet presAssocID="{C44E403F-798D-4273-8C39-2087A681477F}" presName="spaceRect" presStyleCnt="0"/>
      <dgm:spPr/>
    </dgm:pt>
    <dgm:pt modelId="{18837A26-D06F-4B8D-80F5-FDA109A02B0A}" type="pres">
      <dgm:prSet presAssocID="{C44E403F-798D-4273-8C39-2087A681477F}" presName="textRect" presStyleLbl="revTx" presStyleIdx="1" presStyleCnt="4" custScaleX="223341" custLinFactNeighborX="1502" custLinFactNeighborY="-47023">
        <dgm:presLayoutVars>
          <dgm:chMax val="1"/>
          <dgm:chPref val="1"/>
        </dgm:presLayoutVars>
      </dgm:prSet>
      <dgm:spPr/>
    </dgm:pt>
    <dgm:pt modelId="{982F229F-DD4A-4B5F-9928-A2ECBF537A2E}" type="pres">
      <dgm:prSet presAssocID="{426ADB45-14E6-44D7-8B64-5877DDA0CA46}" presName="sibTrans" presStyleCnt="0"/>
      <dgm:spPr/>
    </dgm:pt>
    <dgm:pt modelId="{4645FAC8-9578-4D0B-B97E-D63676EC0F65}" type="pres">
      <dgm:prSet presAssocID="{B4821ABF-AA8A-4EB1-834B-993D7FB27D8A}" presName="compNode" presStyleCnt="0"/>
      <dgm:spPr/>
    </dgm:pt>
    <dgm:pt modelId="{55E1F0A9-D501-42B8-83BA-724E5F32B4CB}" type="pres">
      <dgm:prSet presAssocID="{B4821ABF-AA8A-4EB1-834B-993D7FB27D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lanta"/>
        </a:ext>
      </dgm:extLst>
    </dgm:pt>
    <dgm:pt modelId="{CFF81268-A6D6-4D8D-B237-F46A7C0CB567}" type="pres">
      <dgm:prSet presAssocID="{B4821ABF-AA8A-4EB1-834B-993D7FB27D8A}" presName="spaceRect" presStyleCnt="0"/>
      <dgm:spPr/>
    </dgm:pt>
    <dgm:pt modelId="{A08D5312-A23F-4727-BFED-DEB159153914}" type="pres">
      <dgm:prSet presAssocID="{B4821ABF-AA8A-4EB1-834B-993D7FB27D8A}" presName="textRect" presStyleLbl="revTx" presStyleIdx="2" presStyleCnt="4" custScaleX="236903" custScaleY="177229" custLinFactNeighborX="-6537" custLinFactNeighborY="30859">
        <dgm:presLayoutVars>
          <dgm:chMax val="1"/>
          <dgm:chPref val="1"/>
        </dgm:presLayoutVars>
      </dgm:prSet>
      <dgm:spPr/>
    </dgm:pt>
    <dgm:pt modelId="{696198BA-1AD8-4D07-BBC4-1E6B0CF61576}" type="pres">
      <dgm:prSet presAssocID="{F6392B70-D4D5-464C-AED9-E8F516A840A7}" presName="sibTrans" presStyleCnt="0"/>
      <dgm:spPr/>
    </dgm:pt>
    <dgm:pt modelId="{D3DCE3BB-8BD4-4DC8-B343-98790718E248}" type="pres">
      <dgm:prSet presAssocID="{87FE40FC-A21D-45EC-B9F8-80191520EE11}" presName="compNode" presStyleCnt="0"/>
      <dgm:spPr/>
    </dgm:pt>
    <dgm:pt modelId="{62A5D02B-3976-47E3-B331-0C43D8746B1F}" type="pres">
      <dgm:prSet presAssocID="{87FE40FC-A21D-45EC-B9F8-80191520EE1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ycle Sign"/>
        </a:ext>
      </dgm:extLst>
    </dgm:pt>
    <dgm:pt modelId="{7C780262-B720-4F42-9968-CC2F623332CE}" type="pres">
      <dgm:prSet presAssocID="{87FE40FC-A21D-45EC-B9F8-80191520EE11}" presName="spaceRect" presStyleCnt="0"/>
      <dgm:spPr/>
    </dgm:pt>
    <dgm:pt modelId="{6FDD5825-B67C-4AF7-BEDE-0DC03D749011}" type="pres">
      <dgm:prSet presAssocID="{87FE40FC-A21D-45EC-B9F8-80191520EE11}" presName="textRect" presStyleLbl="revTx" presStyleIdx="3" presStyleCnt="4" custScaleX="200187" custScaleY="144528" custLinFactNeighborX="5852" custLinFactNeighborY="4548">
        <dgm:presLayoutVars>
          <dgm:chMax val="1"/>
          <dgm:chPref val="1"/>
        </dgm:presLayoutVars>
      </dgm:prSet>
      <dgm:spPr/>
    </dgm:pt>
  </dgm:ptLst>
  <dgm:cxnLst>
    <dgm:cxn modelId="{D49D8506-255D-4EE0-9E0F-8229F96CEB25}" type="presOf" srcId="{B9A9D2EA-9923-4293-A1F1-8D3A9F91957F}" destId="{02372E03-9428-4F22-9EE3-9DD42A676E34}" srcOrd="0" destOrd="0" presId="urn:microsoft.com/office/officeart/2018/2/layout/IconLabelList"/>
    <dgm:cxn modelId="{72DB7C28-9C5A-4827-89F2-68697DB8544B}" type="presOf" srcId="{2BE1EAFB-956D-4D9A-B82D-681935430894}" destId="{5B10E21F-D73B-4A74-834E-D1B8986A1E78}" srcOrd="0" destOrd="0" presId="urn:microsoft.com/office/officeart/2018/2/layout/IconLabelList"/>
    <dgm:cxn modelId="{9CE78C2E-40A0-4DA8-86A3-B0C588C9E4A2}" srcId="{B9A9D2EA-9923-4293-A1F1-8D3A9F91957F}" destId="{87FE40FC-A21D-45EC-B9F8-80191520EE11}" srcOrd="3" destOrd="0" parTransId="{DCAC85A9-F3FE-4415-BF71-C304F8107355}" sibTransId="{77601DC6-913A-446D-8134-54214789B298}"/>
    <dgm:cxn modelId="{4CC1EB3F-4901-4606-A0B4-51CE89C9396B}" type="presOf" srcId="{87FE40FC-A21D-45EC-B9F8-80191520EE11}" destId="{6FDD5825-B67C-4AF7-BEDE-0DC03D749011}" srcOrd="0" destOrd="0" presId="urn:microsoft.com/office/officeart/2018/2/layout/IconLabelList"/>
    <dgm:cxn modelId="{C581FB3F-0337-4FB3-BAFB-D8B4F37EC186}" type="presOf" srcId="{B4821ABF-AA8A-4EB1-834B-993D7FB27D8A}" destId="{A08D5312-A23F-4727-BFED-DEB159153914}" srcOrd="0" destOrd="0" presId="urn:microsoft.com/office/officeart/2018/2/layout/IconLabelList"/>
    <dgm:cxn modelId="{819B787A-5192-4B28-AB93-DE0ED0C70364}" srcId="{B9A9D2EA-9923-4293-A1F1-8D3A9F91957F}" destId="{B4821ABF-AA8A-4EB1-834B-993D7FB27D8A}" srcOrd="2" destOrd="0" parTransId="{626A03D0-37D5-4D8D-9807-057B118C7E7E}" sibTransId="{F6392B70-D4D5-464C-AED9-E8F516A840A7}"/>
    <dgm:cxn modelId="{62B62D9C-85B8-4773-9F71-8AD02E76CCD2}" type="presOf" srcId="{C44E403F-798D-4273-8C39-2087A681477F}" destId="{18837A26-D06F-4B8D-80F5-FDA109A02B0A}" srcOrd="0" destOrd="0" presId="urn:microsoft.com/office/officeart/2018/2/layout/IconLabelList"/>
    <dgm:cxn modelId="{7B9617F1-FFCE-461E-8AB2-4C100A7AFF19}" srcId="{B9A9D2EA-9923-4293-A1F1-8D3A9F91957F}" destId="{2BE1EAFB-956D-4D9A-B82D-681935430894}" srcOrd="0" destOrd="0" parTransId="{0A4BC98F-F1A2-4BCC-99E1-B4DB04CA96B7}" sibTransId="{4856F8D9-0C03-45B6-AA6A-92FB21AFA116}"/>
    <dgm:cxn modelId="{CF0CD4FC-EC49-48DE-B723-06B761DC21FE}" srcId="{B9A9D2EA-9923-4293-A1F1-8D3A9F91957F}" destId="{C44E403F-798D-4273-8C39-2087A681477F}" srcOrd="1" destOrd="0" parTransId="{FCFDEE90-75AD-46E4-B135-1688F906F039}" sibTransId="{426ADB45-14E6-44D7-8B64-5877DDA0CA46}"/>
    <dgm:cxn modelId="{5155E8D3-9E59-4489-9F84-56A87D07117C}" type="presParOf" srcId="{02372E03-9428-4F22-9EE3-9DD42A676E34}" destId="{62012667-6757-4898-82F1-F49BABA5F389}" srcOrd="0" destOrd="0" presId="urn:microsoft.com/office/officeart/2018/2/layout/IconLabelList"/>
    <dgm:cxn modelId="{5AE85ED3-37ED-494D-BD82-F22ACF5B23C7}" type="presParOf" srcId="{62012667-6757-4898-82F1-F49BABA5F389}" destId="{A23486F5-C1E3-42B7-BAC6-540E15E32875}" srcOrd="0" destOrd="0" presId="urn:microsoft.com/office/officeart/2018/2/layout/IconLabelList"/>
    <dgm:cxn modelId="{A4166A1B-D264-4C11-8CCE-8A47362017EA}" type="presParOf" srcId="{62012667-6757-4898-82F1-F49BABA5F389}" destId="{5731ACA3-4F67-46FD-B2CE-48D401FE9027}" srcOrd="1" destOrd="0" presId="urn:microsoft.com/office/officeart/2018/2/layout/IconLabelList"/>
    <dgm:cxn modelId="{C77E3334-EB86-4C48-84CB-B1CE862A0883}" type="presParOf" srcId="{62012667-6757-4898-82F1-F49BABA5F389}" destId="{5B10E21F-D73B-4A74-834E-D1B8986A1E78}" srcOrd="2" destOrd="0" presId="urn:microsoft.com/office/officeart/2018/2/layout/IconLabelList"/>
    <dgm:cxn modelId="{367DBF57-29C5-4897-9A99-0275B0E65F01}" type="presParOf" srcId="{02372E03-9428-4F22-9EE3-9DD42A676E34}" destId="{A3261D17-9060-48EA-A6B3-360C32611B96}" srcOrd="1" destOrd="0" presId="urn:microsoft.com/office/officeart/2018/2/layout/IconLabelList"/>
    <dgm:cxn modelId="{AC78596E-234C-4A6C-A243-40396ABD1205}" type="presParOf" srcId="{02372E03-9428-4F22-9EE3-9DD42A676E34}" destId="{E20EF22C-B945-43DD-95C2-468267C415AD}" srcOrd="2" destOrd="0" presId="urn:microsoft.com/office/officeart/2018/2/layout/IconLabelList"/>
    <dgm:cxn modelId="{4134ABB4-D815-4DFB-A8F3-94E50176391F}" type="presParOf" srcId="{E20EF22C-B945-43DD-95C2-468267C415AD}" destId="{61B5659C-3656-414C-A032-96F502194EFE}" srcOrd="0" destOrd="0" presId="urn:microsoft.com/office/officeart/2018/2/layout/IconLabelList"/>
    <dgm:cxn modelId="{4FA870DA-906A-4A6D-980B-4C4E10EEC78B}" type="presParOf" srcId="{E20EF22C-B945-43DD-95C2-468267C415AD}" destId="{BC0D25DF-D997-49EC-96AF-330CC5687EEB}" srcOrd="1" destOrd="0" presId="urn:microsoft.com/office/officeart/2018/2/layout/IconLabelList"/>
    <dgm:cxn modelId="{E5093453-8AA0-42C3-BE52-DA6F31B0F291}" type="presParOf" srcId="{E20EF22C-B945-43DD-95C2-468267C415AD}" destId="{18837A26-D06F-4B8D-80F5-FDA109A02B0A}" srcOrd="2" destOrd="0" presId="urn:microsoft.com/office/officeart/2018/2/layout/IconLabelList"/>
    <dgm:cxn modelId="{71E419B4-8634-43D1-BED2-E5173B9FB822}" type="presParOf" srcId="{02372E03-9428-4F22-9EE3-9DD42A676E34}" destId="{982F229F-DD4A-4B5F-9928-A2ECBF537A2E}" srcOrd="3" destOrd="0" presId="urn:microsoft.com/office/officeart/2018/2/layout/IconLabelList"/>
    <dgm:cxn modelId="{EE848016-464A-4F43-A96A-C4939A852369}" type="presParOf" srcId="{02372E03-9428-4F22-9EE3-9DD42A676E34}" destId="{4645FAC8-9578-4D0B-B97E-D63676EC0F65}" srcOrd="4" destOrd="0" presId="urn:microsoft.com/office/officeart/2018/2/layout/IconLabelList"/>
    <dgm:cxn modelId="{7F39D259-C588-4C54-8A7C-200BB0595441}" type="presParOf" srcId="{4645FAC8-9578-4D0B-B97E-D63676EC0F65}" destId="{55E1F0A9-D501-42B8-83BA-724E5F32B4CB}" srcOrd="0" destOrd="0" presId="urn:microsoft.com/office/officeart/2018/2/layout/IconLabelList"/>
    <dgm:cxn modelId="{C8F9AE15-600A-4102-B72E-BAFFF3A303A5}" type="presParOf" srcId="{4645FAC8-9578-4D0B-B97E-D63676EC0F65}" destId="{CFF81268-A6D6-4D8D-B237-F46A7C0CB567}" srcOrd="1" destOrd="0" presId="urn:microsoft.com/office/officeart/2018/2/layout/IconLabelList"/>
    <dgm:cxn modelId="{D2C88B72-AFC6-4EFD-8727-BADBA965583E}" type="presParOf" srcId="{4645FAC8-9578-4D0B-B97E-D63676EC0F65}" destId="{A08D5312-A23F-4727-BFED-DEB159153914}" srcOrd="2" destOrd="0" presId="urn:microsoft.com/office/officeart/2018/2/layout/IconLabelList"/>
    <dgm:cxn modelId="{DEB570D3-3065-4980-8525-65FC1C60D25F}" type="presParOf" srcId="{02372E03-9428-4F22-9EE3-9DD42A676E34}" destId="{696198BA-1AD8-4D07-BBC4-1E6B0CF61576}" srcOrd="5" destOrd="0" presId="urn:microsoft.com/office/officeart/2018/2/layout/IconLabelList"/>
    <dgm:cxn modelId="{AF476D35-804D-4E09-99F9-E872BF5E1032}" type="presParOf" srcId="{02372E03-9428-4F22-9EE3-9DD42A676E34}" destId="{D3DCE3BB-8BD4-4DC8-B343-98790718E248}" srcOrd="6" destOrd="0" presId="urn:microsoft.com/office/officeart/2018/2/layout/IconLabelList"/>
    <dgm:cxn modelId="{66146D50-2FC3-40C9-A0C2-318AC00B448E}" type="presParOf" srcId="{D3DCE3BB-8BD4-4DC8-B343-98790718E248}" destId="{62A5D02B-3976-47E3-B331-0C43D8746B1F}" srcOrd="0" destOrd="0" presId="urn:microsoft.com/office/officeart/2018/2/layout/IconLabelList"/>
    <dgm:cxn modelId="{B23EC337-087C-4612-90BB-6FDBCF3115FF}" type="presParOf" srcId="{D3DCE3BB-8BD4-4DC8-B343-98790718E248}" destId="{7C780262-B720-4F42-9968-CC2F623332CE}" srcOrd="1" destOrd="0" presId="urn:microsoft.com/office/officeart/2018/2/layout/IconLabelList"/>
    <dgm:cxn modelId="{B4F3BA03-4A63-4268-9E51-9E4ECAF194AE}" type="presParOf" srcId="{D3DCE3BB-8BD4-4DC8-B343-98790718E248}" destId="{6FDD5825-B67C-4AF7-BEDE-0DC03D74901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AF43D2-8858-4583-B3B8-0C0AE9B891B8}"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73B7E4A-9A9A-454F-8EE3-36E3E95D6B36}">
      <dgm:prSet custT="1"/>
      <dgm:spPr/>
      <dgm:t>
        <a:bodyPr/>
        <a:lstStyle/>
        <a:p>
          <a:pPr>
            <a:lnSpc>
              <a:spcPct val="100000"/>
            </a:lnSpc>
          </a:pPr>
          <a:r>
            <a:rPr lang="en-US" sz="2400" b="1" i="0" dirty="0"/>
            <a:t> It does not require additional fuel after ignition. </a:t>
          </a:r>
          <a:endParaRPr lang="en-US" sz="2400" b="1" dirty="0"/>
        </a:p>
      </dgm:t>
    </dgm:pt>
    <dgm:pt modelId="{B6D68149-E337-4FD8-A0C8-5ACB7E8F2B7A}" type="parTrans" cxnId="{B0A95078-71F7-47FF-9655-D4F7A4839FF7}">
      <dgm:prSet/>
      <dgm:spPr/>
      <dgm:t>
        <a:bodyPr/>
        <a:lstStyle/>
        <a:p>
          <a:endParaRPr lang="en-US" sz="2400" b="1"/>
        </a:p>
      </dgm:t>
    </dgm:pt>
    <dgm:pt modelId="{5E4BA576-8D20-44FA-9F47-3FEBBA9E964E}" type="sibTrans" cxnId="{B0A95078-71F7-47FF-9655-D4F7A4839FF7}">
      <dgm:prSet/>
      <dgm:spPr/>
      <dgm:t>
        <a:bodyPr/>
        <a:lstStyle/>
        <a:p>
          <a:endParaRPr lang="en-US" sz="2400" b="1"/>
        </a:p>
      </dgm:t>
    </dgm:pt>
    <dgm:pt modelId="{F6309F6F-773D-4BAF-A8E8-9B87D1C047DF}">
      <dgm:prSet custT="1"/>
      <dgm:spPr/>
      <dgm:t>
        <a:bodyPr/>
        <a:lstStyle/>
        <a:p>
          <a:pPr>
            <a:lnSpc>
              <a:spcPct val="100000"/>
            </a:lnSpc>
          </a:pPr>
          <a:r>
            <a:rPr lang="en-US" sz="2400" b="1" i="0" dirty="0"/>
            <a:t> It is a highly energy-efficient process even when the fuel has a low higher heating value. </a:t>
          </a:r>
          <a:endParaRPr lang="en-US" sz="2400" b="1" dirty="0"/>
        </a:p>
      </dgm:t>
    </dgm:pt>
    <dgm:pt modelId="{E3112C13-2F00-4649-89CE-E0BB1C738AF3}" type="parTrans" cxnId="{37FC2C5F-467C-44AA-853F-2E6C9AC709F7}">
      <dgm:prSet/>
      <dgm:spPr/>
      <dgm:t>
        <a:bodyPr/>
        <a:lstStyle/>
        <a:p>
          <a:endParaRPr lang="en-US" sz="2400" b="1"/>
        </a:p>
      </dgm:t>
    </dgm:pt>
    <dgm:pt modelId="{3B87C3D0-C1A8-4307-AFB0-F1DF3B295E74}" type="sibTrans" cxnId="{37FC2C5F-467C-44AA-853F-2E6C9AC709F7}">
      <dgm:prSet/>
      <dgm:spPr/>
      <dgm:t>
        <a:bodyPr/>
        <a:lstStyle/>
        <a:p>
          <a:endParaRPr lang="en-US" sz="2400" b="1"/>
        </a:p>
      </dgm:t>
    </dgm:pt>
    <dgm:pt modelId="{BF1DCD3A-E0EF-4A49-BA70-C2CCA28BE9F2}">
      <dgm:prSet custT="1"/>
      <dgm:spPr/>
      <dgm:t>
        <a:bodyPr/>
        <a:lstStyle/>
        <a:p>
          <a:pPr>
            <a:lnSpc>
              <a:spcPct val="100000"/>
            </a:lnSpc>
          </a:pPr>
          <a:r>
            <a:rPr lang="en-US" sz="2400" b="1" i="0" dirty="0"/>
            <a:t>Could be considered as self-sustaining </a:t>
          </a:r>
          <a:r>
            <a:rPr lang="en-US" sz="2400" b="1" i="0" dirty="0" err="1"/>
            <a:t>smouldering</a:t>
          </a:r>
          <a:r>
            <a:rPr lang="en-US" sz="2400" b="1" i="0" dirty="0"/>
            <a:t> </a:t>
          </a:r>
          <a:r>
            <a:rPr lang="en-US" sz="2400" b="1" i="0" u="sng" dirty="0"/>
            <a:t>(SSS)</a:t>
          </a:r>
          <a:r>
            <a:rPr lang="en-US" sz="2400" b="1" i="0" u="none" dirty="0"/>
            <a:t> up to </a:t>
          </a:r>
          <a:r>
            <a:rPr lang="en-US" sz="2400" b="1" i="0" dirty="0"/>
            <a:t>75-80% moisture content</a:t>
          </a:r>
          <a:endParaRPr lang="en-US" sz="2400" b="1" dirty="0"/>
        </a:p>
      </dgm:t>
    </dgm:pt>
    <dgm:pt modelId="{6911670B-5535-4268-AB45-D71846DD0524}" type="parTrans" cxnId="{627937E7-095C-47BA-922A-24EB368C0FDF}">
      <dgm:prSet/>
      <dgm:spPr/>
      <dgm:t>
        <a:bodyPr/>
        <a:lstStyle/>
        <a:p>
          <a:endParaRPr lang="en-US" sz="2400" b="1"/>
        </a:p>
      </dgm:t>
    </dgm:pt>
    <dgm:pt modelId="{BD9760A4-A8CF-4A8C-B6C3-8681B5726014}" type="sibTrans" cxnId="{627937E7-095C-47BA-922A-24EB368C0FDF}">
      <dgm:prSet/>
      <dgm:spPr/>
      <dgm:t>
        <a:bodyPr/>
        <a:lstStyle/>
        <a:p>
          <a:endParaRPr lang="en-US" sz="2400" b="1"/>
        </a:p>
      </dgm:t>
    </dgm:pt>
    <dgm:pt modelId="{CB6F016A-AC98-4B7C-B94D-2B34A4880912}" type="pres">
      <dgm:prSet presAssocID="{7FAF43D2-8858-4583-B3B8-0C0AE9B891B8}" presName="root" presStyleCnt="0">
        <dgm:presLayoutVars>
          <dgm:dir/>
          <dgm:resizeHandles val="exact"/>
        </dgm:presLayoutVars>
      </dgm:prSet>
      <dgm:spPr/>
    </dgm:pt>
    <dgm:pt modelId="{AB4BC4AF-AEFE-4BBA-BB5A-024266F3BB26}" type="pres">
      <dgm:prSet presAssocID="{073B7E4A-9A9A-454F-8EE3-36E3E95D6B36}" presName="compNode" presStyleCnt="0"/>
      <dgm:spPr/>
    </dgm:pt>
    <dgm:pt modelId="{5D9FD514-2717-4F95-B7A6-846F57F60E4F}" type="pres">
      <dgm:prSet presAssocID="{073B7E4A-9A9A-454F-8EE3-36E3E95D6B36}" presName="iconRect" presStyleLbl="node1" presStyleIdx="0" presStyleCnt="3" custScaleX="161051" custScaleY="16105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uego"/>
        </a:ext>
      </dgm:extLst>
    </dgm:pt>
    <dgm:pt modelId="{A22AFBDC-925D-423A-8B71-E7FDF843DAF2}" type="pres">
      <dgm:prSet presAssocID="{073B7E4A-9A9A-454F-8EE3-36E3E95D6B36}" presName="spaceRect" presStyleCnt="0"/>
      <dgm:spPr/>
    </dgm:pt>
    <dgm:pt modelId="{FC66A113-6186-4E98-AC7B-5B58F30A4A28}" type="pres">
      <dgm:prSet presAssocID="{073B7E4A-9A9A-454F-8EE3-36E3E95D6B36}" presName="textRect" presStyleLbl="revTx" presStyleIdx="0" presStyleCnt="3" custScaleX="589100" custScaleY="100000">
        <dgm:presLayoutVars>
          <dgm:chMax val="1"/>
          <dgm:chPref val="1"/>
        </dgm:presLayoutVars>
      </dgm:prSet>
      <dgm:spPr/>
    </dgm:pt>
    <dgm:pt modelId="{4ABE4B72-87F3-43B5-A44D-E5A502521CC6}" type="pres">
      <dgm:prSet presAssocID="{5E4BA576-8D20-44FA-9F47-3FEBBA9E964E}" presName="sibTrans" presStyleCnt="0"/>
      <dgm:spPr/>
    </dgm:pt>
    <dgm:pt modelId="{0895EB6F-8D65-4A80-B994-02F49BEA3998}" type="pres">
      <dgm:prSet presAssocID="{F6309F6F-773D-4BAF-A8E8-9B87D1C047DF}" presName="compNode" presStyleCnt="0"/>
      <dgm:spPr/>
    </dgm:pt>
    <dgm:pt modelId="{6BC248B5-A101-4DC1-84A1-7C57306750E5}" type="pres">
      <dgm:prSet presAssocID="{F6309F6F-773D-4BAF-A8E8-9B87D1C047DF}" presName="iconRect" presStyleLbl="node1" presStyleIdx="1" presStyleCnt="3" custScaleX="177156" custScaleY="177156" custLinFactNeighborY="-2784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nergía renovable con relleno sólido"/>
        </a:ext>
      </dgm:extLst>
    </dgm:pt>
    <dgm:pt modelId="{E14F16CA-F247-4E77-A5CD-C5EFA3C7F6BB}" type="pres">
      <dgm:prSet presAssocID="{F6309F6F-773D-4BAF-A8E8-9B87D1C047DF}" presName="spaceRect" presStyleCnt="0"/>
      <dgm:spPr/>
    </dgm:pt>
    <dgm:pt modelId="{00BDEBAD-F435-4A41-895D-7BB6C83D7A34}" type="pres">
      <dgm:prSet presAssocID="{F6309F6F-773D-4BAF-A8E8-9B87D1C047DF}" presName="textRect" presStyleLbl="revTx" presStyleIdx="1" presStyleCnt="3" custScaleX="515699" custScaleY="144661">
        <dgm:presLayoutVars>
          <dgm:chMax val="1"/>
          <dgm:chPref val="1"/>
        </dgm:presLayoutVars>
      </dgm:prSet>
      <dgm:spPr/>
    </dgm:pt>
    <dgm:pt modelId="{8991A4A3-61E3-4098-9A17-575E49399144}" type="pres">
      <dgm:prSet presAssocID="{3B87C3D0-C1A8-4307-AFB0-F1DF3B295E74}" presName="sibTrans" presStyleCnt="0"/>
      <dgm:spPr/>
    </dgm:pt>
    <dgm:pt modelId="{E10D2DDC-62FC-4603-A931-1506E3C6D0F9}" type="pres">
      <dgm:prSet presAssocID="{BF1DCD3A-E0EF-4A49-BA70-C2CCA28BE9F2}" presName="compNode" presStyleCnt="0"/>
      <dgm:spPr/>
    </dgm:pt>
    <dgm:pt modelId="{83975B0F-FCD6-4C0E-BC30-93EE5469B265}" type="pres">
      <dgm:prSet presAssocID="{BF1DCD3A-E0EF-4A49-BA70-C2CCA28BE9F2}" presName="iconRect" presStyleLbl="node1" presStyleIdx="2" presStyleCnt="3" custScaleX="161051" custScaleY="161051" custLinFactY="-13306" custLinFactNeighborX="7187"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gua con relleno sólido"/>
        </a:ext>
      </dgm:extLst>
    </dgm:pt>
    <dgm:pt modelId="{BA1086FB-37E0-4B65-85D9-79254A908A80}" type="pres">
      <dgm:prSet presAssocID="{BF1DCD3A-E0EF-4A49-BA70-C2CCA28BE9F2}" presName="spaceRect" presStyleCnt="0"/>
      <dgm:spPr/>
    </dgm:pt>
    <dgm:pt modelId="{52A1D32B-EBC8-4233-9BBF-90C5E8D52BFF}" type="pres">
      <dgm:prSet presAssocID="{BF1DCD3A-E0EF-4A49-BA70-C2CCA28BE9F2}" presName="textRect" presStyleLbl="revTx" presStyleIdx="2" presStyleCnt="3" custScaleX="575112" custLinFactNeighborX="8100" custLinFactNeighborY="-31581">
        <dgm:presLayoutVars>
          <dgm:chMax val="1"/>
          <dgm:chPref val="1"/>
        </dgm:presLayoutVars>
      </dgm:prSet>
      <dgm:spPr/>
    </dgm:pt>
  </dgm:ptLst>
  <dgm:cxnLst>
    <dgm:cxn modelId="{31DE341F-4C0C-4D60-9D3C-F90519B9CFDA}" type="presOf" srcId="{F6309F6F-773D-4BAF-A8E8-9B87D1C047DF}" destId="{00BDEBAD-F435-4A41-895D-7BB6C83D7A34}" srcOrd="0" destOrd="0" presId="urn:microsoft.com/office/officeart/2018/2/layout/IconLabelList"/>
    <dgm:cxn modelId="{37FC2C5F-467C-44AA-853F-2E6C9AC709F7}" srcId="{7FAF43D2-8858-4583-B3B8-0C0AE9B891B8}" destId="{F6309F6F-773D-4BAF-A8E8-9B87D1C047DF}" srcOrd="1" destOrd="0" parTransId="{E3112C13-2F00-4649-89CE-E0BB1C738AF3}" sibTransId="{3B87C3D0-C1A8-4307-AFB0-F1DF3B295E74}"/>
    <dgm:cxn modelId="{EA930C62-4E0C-45D3-9CB5-28301065C263}" type="presOf" srcId="{073B7E4A-9A9A-454F-8EE3-36E3E95D6B36}" destId="{FC66A113-6186-4E98-AC7B-5B58F30A4A28}" srcOrd="0" destOrd="0" presId="urn:microsoft.com/office/officeart/2018/2/layout/IconLabelList"/>
    <dgm:cxn modelId="{B0A95078-71F7-47FF-9655-D4F7A4839FF7}" srcId="{7FAF43D2-8858-4583-B3B8-0C0AE9B891B8}" destId="{073B7E4A-9A9A-454F-8EE3-36E3E95D6B36}" srcOrd="0" destOrd="0" parTransId="{B6D68149-E337-4FD8-A0C8-5ACB7E8F2B7A}" sibTransId="{5E4BA576-8D20-44FA-9F47-3FEBBA9E964E}"/>
    <dgm:cxn modelId="{BBDB1784-4EBB-452C-A5D9-E7DD1638E5E0}" type="presOf" srcId="{7FAF43D2-8858-4583-B3B8-0C0AE9B891B8}" destId="{CB6F016A-AC98-4B7C-B94D-2B34A4880912}" srcOrd="0" destOrd="0" presId="urn:microsoft.com/office/officeart/2018/2/layout/IconLabelList"/>
    <dgm:cxn modelId="{22A112CD-E018-4ACF-B579-55ADDDD64CFD}" type="presOf" srcId="{BF1DCD3A-E0EF-4A49-BA70-C2CCA28BE9F2}" destId="{52A1D32B-EBC8-4233-9BBF-90C5E8D52BFF}" srcOrd="0" destOrd="0" presId="urn:microsoft.com/office/officeart/2018/2/layout/IconLabelList"/>
    <dgm:cxn modelId="{627937E7-095C-47BA-922A-24EB368C0FDF}" srcId="{7FAF43D2-8858-4583-B3B8-0C0AE9B891B8}" destId="{BF1DCD3A-E0EF-4A49-BA70-C2CCA28BE9F2}" srcOrd="2" destOrd="0" parTransId="{6911670B-5535-4268-AB45-D71846DD0524}" sibTransId="{BD9760A4-A8CF-4A8C-B6C3-8681B5726014}"/>
    <dgm:cxn modelId="{C58C2624-66DE-409E-8D1D-7448E936CC78}" type="presParOf" srcId="{CB6F016A-AC98-4B7C-B94D-2B34A4880912}" destId="{AB4BC4AF-AEFE-4BBA-BB5A-024266F3BB26}" srcOrd="0" destOrd="0" presId="urn:microsoft.com/office/officeart/2018/2/layout/IconLabelList"/>
    <dgm:cxn modelId="{7CC279E7-1F5D-4F5C-9BA3-32E9FC6EAD6A}" type="presParOf" srcId="{AB4BC4AF-AEFE-4BBA-BB5A-024266F3BB26}" destId="{5D9FD514-2717-4F95-B7A6-846F57F60E4F}" srcOrd="0" destOrd="0" presId="urn:microsoft.com/office/officeart/2018/2/layout/IconLabelList"/>
    <dgm:cxn modelId="{C93AB8D8-F9CB-4673-88EC-D4AE1C4A1C3F}" type="presParOf" srcId="{AB4BC4AF-AEFE-4BBA-BB5A-024266F3BB26}" destId="{A22AFBDC-925D-423A-8B71-E7FDF843DAF2}" srcOrd="1" destOrd="0" presId="urn:microsoft.com/office/officeart/2018/2/layout/IconLabelList"/>
    <dgm:cxn modelId="{8B379B3A-8CAD-48CC-95CB-04F62B2FBF14}" type="presParOf" srcId="{AB4BC4AF-AEFE-4BBA-BB5A-024266F3BB26}" destId="{FC66A113-6186-4E98-AC7B-5B58F30A4A28}" srcOrd="2" destOrd="0" presId="urn:microsoft.com/office/officeart/2018/2/layout/IconLabelList"/>
    <dgm:cxn modelId="{024FC9AE-417B-4534-8F63-4CCDD72525EB}" type="presParOf" srcId="{CB6F016A-AC98-4B7C-B94D-2B34A4880912}" destId="{4ABE4B72-87F3-43B5-A44D-E5A502521CC6}" srcOrd="1" destOrd="0" presId="urn:microsoft.com/office/officeart/2018/2/layout/IconLabelList"/>
    <dgm:cxn modelId="{DBC87A7B-8487-40A6-801F-803F69682F85}" type="presParOf" srcId="{CB6F016A-AC98-4B7C-B94D-2B34A4880912}" destId="{0895EB6F-8D65-4A80-B994-02F49BEA3998}" srcOrd="2" destOrd="0" presId="urn:microsoft.com/office/officeart/2018/2/layout/IconLabelList"/>
    <dgm:cxn modelId="{5ECD49FA-11D9-44BA-A176-A6A3260A7385}" type="presParOf" srcId="{0895EB6F-8D65-4A80-B994-02F49BEA3998}" destId="{6BC248B5-A101-4DC1-84A1-7C57306750E5}" srcOrd="0" destOrd="0" presId="urn:microsoft.com/office/officeart/2018/2/layout/IconLabelList"/>
    <dgm:cxn modelId="{F3033A09-A35C-48F3-A053-14F6601F56B5}" type="presParOf" srcId="{0895EB6F-8D65-4A80-B994-02F49BEA3998}" destId="{E14F16CA-F247-4E77-A5CD-C5EFA3C7F6BB}" srcOrd="1" destOrd="0" presId="urn:microsoft.com/office/officeart/2018/2/layout/IconLabelList"/>
    <dgm:cxn modelId="{7AAF4BE5-C690-4292-A4A2-79DA5DA2A229}" type="presParOf" srcId="{0895EB6F-8D65-4A80-B994-02F49BEA3998}" destId="{00BDEBAD-F435-4A41-895D-7BB6C83D7A34}" srcOrd="2" destOrd="0" presId="urn:microsoft.com/office/officeart/2018/2/layout/IconLabelList"/>
    <dgm:cxn modelId="{11B666F7-BCD8-4462-A0D0-181A42905E33}" type="presParOf" srcId="{CB6F016A-AC98-4B7C-B94D-2B34A4880912}" destId="{8991A4A3-61E3-4098-9A17-575E49399144}" srcOrd="3" destOrd="0" presId="urn:microsoft.com/office/officeart/2018/2/layout/IconLabelList"/>
    <dgm:cxn modelId="{5585DF6A-6942-4DF4-A382-717A97E8096F}" type="presParOf" srcId="{CB6F016A-AC98-4B7C-B94D-2B34A4880912}" destId="{E10D2DDC-62FC-4603-A931-1506E3C6D0F9}" srcOrd="4" destOrd="0" presId="urn:microsoft.com/office/officeart/2018/2/layout/IconLabelList"/>
    <dgm:cxn modelId="{FE1FE11E-F9A3-4CA2-A536-9393F8A8FB81}" type="presParOf" srcId="{E10D2DDC-62FC-4603-A931-1506E3C6D0F9}" destId="{83975B0F-FCD6-4C0E-BC30-93EE5469B265}" srcOrd="0" destOrd="0" presId="urn:microsoft.com/office/officeart/2018/2/layout/IconLabelList"/>
    <dgm:cxn modelId="{B9CC194E-C3E8-410F-9774-80B9DABDF7E2}" type="presParOf" srcId="{E10D2DDC-62FC-4603-A931-1506E3C6D0F9}" destId="{BA1086FB-37E0-4B65-85D9-79254A908A80}" srcOrd="1" destOrd="0" presId="urn:microsoft.com/office/officeart/2018/2/layout/IconLabelList"/>
    <dgm:cxn modelId="{4265AEA2-1C7C-4CDE-8D3B-0C87873AE71E}" type="presParOf" srcId="{E10D2DDC-62FC-4603-A931-1506E3C6D0F9}" destId="{52A1D32B-EBC8-4233-9BBF-90C5E8D52BF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525B4D-E12C-4116-8FDE-FDF427DC4CD9}" type="doc">
      <dgm:prSet loTypeId="urn:microsoft.com/office/officeart/2018/2/layout/IconVerticalSolidList" loCatId="icon" qsTypeId="urn:microsoft.com/office/officeart/2005/8/quickstyle/simple4" qsCatId="simple" csTypeId="urn:microsoft.com/office/officeart/2005/8/colors/accent0_3" csCatId="mainScheme" phldr="1"/>
      <dgm:spPr/>
      <dgm:t>
        <a:bodyPr/>
        <a:lstStyle/>
        <a:p>
          <a:endParaRPr lang="en-US"/>
        </a:p>
      </dgm:t>
    </dgm:pt>
    <dgm:pt modelId="{3C6BB3B8-6D76-482C-A6EC-F19BA34660BB}">
      <dgm:prSet custT="1"/>
      <dgm:spPr/>
      <dgm:t>
        <a:bodyPr/>
        <a:lstStyle/>
        <a:p>
          <a:pPr>
            <a:lnSpc>
              <a:spcPct val="100000"/>
            </a:lnSpc>
          </a:pPr>
          <a:r>
            <a:rPr lang="en-US" sz="1400" dirty="0">
              <a:latin typeface="Arial" panose="020B0604020202020204" pitchFamily="34" charset="0"/>
              <a:cs typeface="Arial" panose="020B0604020202020204" pitchFamily="34" charset="0"/>
            </a:rPr>
            <a:t>SSS as a possible alternative for the treatment of anaerobic digestate.</a:t>
          </a:r>
        </a:p>
      </dgm:t>
    </dgm:pt>
    <dgm:pt modelId="{8E3C00DC-1CB3-4F5C-B2A2-531392D19E67}" type="parTrans" cxnId="{313E188C-365E-4FD2-83E1-A3E165DEE64C}">
      <dgm:prSet/>
      <dgm:spPr/>
      <dgm:t>
        <a:bodyPr/>
        <a:lstStyle/>
        <a:p>
          <a:pPr algn="just"/>
          <a:endParaRPr lang="en-US" sz="1400">
            <a:latin typeface="Arial" panose="020B0604020202020204" pitchFamily="34" charset="0"/>
            <a:cs typeface="Arial" panose="020B0604020202020204" pitchFamily="34" charset="0"/>
          </a:endParaRPr>
        </a:p>
      </dgm:t>
    </dgm:pt>
    <dgm:pt modelId="{AF3DF45E-1547-4949-A054-1CCADD352ABA}" type="sibTrans" cxnId="{313E188C-365E-4FD2-83E1-A3E165DEE64C}">
      <dgm:prSet/>
      <dgm:spPr/>
      <dgm:t>
        <a:bodyPr/>
        <a:lstStyle/>
        <a:p>
          <a:pPr algn="just"/>
          <a:endParaRPr lang="en-US" sz="1400">
            <a:latin typeface="Arial" panose="020B0604020202020204" pitchFamily="34" charset="0"/>
            <a:cs typeface="Arial" panose="020B0604020202020204" pitchFamily="34" charset="0"/>
          </a:endParaRPr>
        </a:p>
      </dgm:t>
    </dgm:pt>
    <dgm:pt modelId="{D6F37E54-E15E-4159-A2C7-2255584472D6}">
      <dgm:prSet custT="1"/>
      <dgm:spPr/>
      <dgm:t>
        <a:bodyPr/>
        <a:lstStyle/>
        <a:p>
          <a:pPr>
            <a:lnSpc>
              <a:spcPct val="100000"/>
            </a:lnSpc>
          </a:pPr>
          <a:r>
            <a:rPr lang="en-US" sz="1400" dirty="0">
              <a:latin typeface="Arial" panose="020B0604020202020204" pitchFamily="34" charset="0"/>
              <a:cs typeface="Arial" panose="020B0604020202020204" pitchFamily="34" charset="0"/>
            </a:rPr>
            <a:t>SSS is suitable to accomplish full digestate </a:t>
          </a:r>
          <a:r>
            <a:rPr lang="en-US" sz="1400" dirty="0" err="1">
              <a:latin typeface="Arial" panose="020B0604020202020204" pitchFamily="34" charset="0"/>
              <a:cs typeface="Arial" panose="020B0604020202020204" pitchFamily="34" charset="0"/>
            </a:rPr>
            <a:t>inertization</a:t>
          </a:r>
          <a:r>
            <a:rPr lang="en-US" sz="1400" dirty="0">
              <a:latin typeface="Arial" panose="020B0604020202020204" pitchFamily="34" charset="0"/>
              <a:cs typeface="Arial" panose="020B0604020202020204" pitchFamily="34" charset="0"/>
            </a:rPr>
            <a:t>.</a:t>
          </a:r>
        </a:p>
      </dgm:t>
    </dgm:pt>
    <dgm:pt modelId="{701D7DF9-B412-40A8-92BA-8147E0F244E7}" type="parTrans" cxnId="{12D42A4B-1FEA-4324-B8D8-3467CE10123D}">
      <dgm:prSet/>
      <dgm:spPr/>
      <dgm:t>
        <a:bodyPr/>
        <a:lstStyle/>
        <a:p>
          <a:pPr algn="just"/>
          <a:endParaRPr lang="en-US" sz="1400">
            <a:latin typeface="Arial" panose="020B0604020202020204" pitchFamily="34" charset="0"/>
            <a:cs typeface="Arial" panose="020B0604020202020204" pitchFamily="34" charset="0"/>
          </a:endParaRPr>
        </a:p>
      </dgm:t>
    </dgm:pt>
    <dgm:pt modelId="{841D7244-B418-44D3-9F6F-1B3637C2E617}" type="sibTrans" cxnId="{12D42A4B-1FEA-4324-B8D8-3467CE10123D}">
      <dgm:prSet/>
      <dgm:spPr/>
      <dgm:t>
        <a:bodyPr/>
        <a:lstStyle/>
        <a:p>
          <a:pPr algn="just"/>
          <a:endParaRPr lang="en-US" sz="1400">
            <a:latin typeface="Arial" panose="020B0604020202020204" pitchFamily="34" charset="0"/>
            <a:cs typeface="Arial" panose="020B0604020202020204" pitchFamily="34" charset="0"/>
          </a:endParaRPr>
        </a:p>
      </dgm:t>
    </dgm:pt>
    <dgm:pt modelId="{5530B594-4242-4045-938D-1DA6FD69359E}">
      <dgm:prSet custT="1"/>
      <dgm:spPr/>
      <dgm:t>
        <a:bodyPr/>
        <a:lstStyle/>
        <a:p>
          <a:pPr>
            <a:lnSpc>
              <a:spcPct val="100000"/>
            </a:lnSpc>
          </a:pPr>
          <a:r>
            <a:rPr lang="en-US" sz="1400" dirty="0">
              <a:latin typeface="Arial" panose="020B0604020202020204" pitchFamily="34" charset="0"/>
              <a:cs typeface="Arial" panose="020B0604020202020204" pitchFamily="34" charset="0"/>
            </a:rPr>
            <a:t>Assessment of two main operational parameters: Darcy air flux and biomass moisture content, Serrano et.al found the threshold limits where SSS is possible</a:t>
          </a:r>
        </a:p>
      </dgm:t>
    </dgm:pt>
    <dgm:pt modelId="{C30275C0-F966-4F17-BF75-9607674576BF}" type="parTrans" cxnId="{2BDB15A1-0E49-4287-BE16-0AF0C758221A}">
      <dgm:prSet/>
      <dgm:spPr/>
      <dgm:t>
        <a:bodyPr/>
        <a:lstStyle/>
        <a:p>
          <a:pPr algn="just"/>
          <a:endParaRPr lang="en-US" sz="1400">
            <a:latin typeface="Arial" panose="020B0604020202020204" pitchFamily="34" charset="0"/>
            <a:cs typeface="Arial" panose="020B0604020202020204" pitchFamily="34" charset="0"/>
          </a:endParaRPr>
        </a:p>
      </dgm:t>
    </dgm:pt>
    <dgm:pt modelId="{1C9C4985-C8B4-4D8E-919B-02C6E2BB0976}" type="sibTrans" cxnId="{2BDB15A1-0E49-4287-BE16-0AF0C758221A}">
      <dgm:prSet/>
      <dgm:spPr/>
      <dgm:t>
        <a:bodyPr/>
        <a:lstStyle/>
        <a:p>
          <a:pPr algn="just"/>
          <a:endParaRPr lang="en-US" sz="1400">
            <a:latin typeface="Arial" panose="020B0604020202020204" pitchFamily="34" charset="0"/>
            <a:cs typeface="Arial" panose="020B0604020202020204" pitchFamily="34" charset="0"/>
          </a:endParaRPr>
        </a:p>
      </dgm:t>
    </dgm:pt>
    <dgm:pt modelId="{855C3BF7-B6BC-4D36-A534-02E0EA25167B}">
      <dgm:prSet custT="1"/>
      <dgm:spPr/>
      <dgm:t>
        <a:bodyPr/>
        <a:lstStyle/>
        <a:p>
          <a:pPr>
            <a:lnSpc>
              <a:spcPct val="100000"/>
            </a:lnSpc>
          </a:pPr>
          <a:r>
            <a:rPr lang="en-US" sz="1400" b="0" i="0" u="none" strike="noStrike" baseline="0" dirty="0">
              <a:solidFill>
                <a:srgbClr val="000000"/>
              </a:solidFill>
              <a:latin typeface="Arial" panose="020B0604020202020204" pitchFamily="34" charset="0"/>
              <a:cs typeface="Arial" panose="020B0604020202020204" pitchFamily="34" charset="0"/>
            </a:rPr>
            <a:t>Gas contains as main component CO</a:t>
          </a:r>
          <a:r>
            <a:rPr lang="en-US" sz="1400" b="0" i="0" u="none" strike="noStrike" baseline="-25000" dirty="0">
              <a:solidFill>
                <a:srgbClr val="000000"/>
              </a:solidFill>
              <a:latin typeface="Arial" panose="020B0604020202020204" pitchFamily="34" charset="0"/>
              <a:cs typeface="Arial" panose="020B0604020202020204" pitchFamily="34" charset="0"/>
            </a:rPr>
            <a:t>2</a:t>
          </a:r>
          <a:r>
            <a:rPr lang="en-US" sz="1400" b="0" i="0" u="none" strike="noStrike" baseline="0" dirty="0">
              <a:solidFill>
                <a:srgbClr val="000000"/>
              </a:solidFill>
              <a:latin typeface="Arial" panose="020B0604020202020204" pitchFamily="34" charset="0"/>
              <a:cs typeface="Arial" panose="020B0604020202020204" pitchFamily="34" charset="0"/>
            </a:rPr>
            <a:t> (60 to 70%), in addition, CO and H</a:t>
          </a:r>
          <a:r>
            <a:rPr lang="en-US" sz="1400" b="0" i="0" u="none" strike="noStrike" baseline="-25000" dirty="0">
              <a:solidFill>
                <a:srgbClr val="000000"/>
              </a:solidFill>
              <a:latin typeface="Arial" panose="020B0604020202020204" pitchFamily="34" charset="0"/>
              <a:cs typeface="Arial" panose="020B0604020202020204" pitchFamily="34" charset="0"/>
            </a:rPr>
            <a:t>2</a:t>
          </a:r>
          <a:r>
            <a:rPr lang="en-US" sz="1400" b="0" i="0" u="none" strike="noStrike" baseline="0" dirty="0">
              <a:solidFill>
                <a:srgbClr val="000000"/>
              </a:solidFill>
              <a:latin typeface="Arial" panose="020B0604020202020204" pitchFamily="34" charset="0"/>
              <a:cs typeface="Arial" panose="020B0604020202020204" pitchFamily="34" charset="0"/>
            </a:rPr>
            <a:t> were presented in percentages around 25 and 10%, respectively.</a:t>
          </a:r>
          <a:endParaRPr lang="es-UY" sz="1400" dirty="0">
            <a:latin typeface="Arial" panose="020B0604020202020204" pitchFamily="34" charset="0"/>
            <a:cs typeface="Arial" panose="020B0604020202020204" pitchFamily="34" charset="0"/>
          </a:endParaRPr>
        </a:p>
      </dgm:t>
    </dgm:pt>
    <dgm:pt modelId="{C6FBA8D9-8145-4D4E-B6D7-0D1756282437}" type="parTrans" cxnId="{B4E236F7-ACC4-418C-A0B0-EA72CED8ACAE}">
      <dgm:prSet/>
      <dgm:spPr/>
      <dgm:t>
        <a:bodyPr/>
        <a:lstStyle/>
        <a:p>
          <a:endParaRPr lang="es-UY" sz="1400">
            <a:latin typeface="Arial" panose="020B0604020202020204" pitchFamily="34" charset="0"/>
            <a:cs typeface="Arial" panose="020B0604020202020204" pitchFamily="34" charset="0"/>
          </a:endParaRPr>
        </a:p>
      </dgm:t>
    </dgm:pt>
    <dgm:pt modelId="{29882F41-D311-4EED-A087-F76F4AD33249}" type="sibTrans" cxnId="{B4E236F7-ACC4-418C-A0B0-EA72CED8ACAE}">
      <dgm:prSet/>
      <dgm:spPr/>
      <dgm:t>
        <a:bodyPr/>
        <a:lstStyle/>
        <a:p>
          <a:endParaRPr lang="es-UY" sz="1400">
            <a:latin typeface="Arial" panose="020B0604020202020204" pitchFamily="34" charset="0"/>
            <a:cs typeface="Arial" panose="020B0604020202020204" pitchFamily="34" charset="0"/>
          </a:endParaRPr>
        </a:p>
      </dgm:t>
    </dgm:pt>
    <dgm:pt modelId="{3C942EDB-597A-4EE5-851F-45F45488679E}" type="pres">
      <dgm:prSet presAssocID="{98525B4D-E12C-4116-8FDE-FDF427DC4CD9}" presName="root" presStyleCnt="0">
        <dgm:presLayoutVars>
          <dgm:dir/>
          <dgm:resizeHandles val="exact"/>
        </dgm:presLayoutVars>
      </dgm:prSet>
      <dgm:spPr/>
    </dgm:pt>
    <dgm:pt modelId="{40600764-8C1E-495A-A3E6-D7E258CAFE54}" type="pres">
      <dgm:prSet presAssocID="{3C6BB3B8-6D76-482C-A6EC-F19BA34660BB}" presName="compNode" presStyleCnt="0"/>
      <dgm:spPr/>
    </dgm:pt>
    <dgm:pt modelId="{01D4FDD4-02C9-4651-BDD9-FE8A71D628BE}" type="pres">
      <dgm:prSet presAssocID="{3C6BB3B8-6D76-482C-A6EC-F19BA34660BB}" presName="bgRect" presStyleLbl="bgShp" presStyleIdx="0" presStyleCnt="4" custLinFactNeighborX="-1210" custLinFactNeighborY="-1403"/>
      <dgm:spPr>
        <a:solidFill>
          <a:srgbClr val="B9DDC8"/>
        </a:solidFill>
      </dgm:spPr>
    </dgm:pt>
    <dgm:pt modelId="{33EE9A1B-09A8-4F15-A3BC-08B9F84E6C88}" type="pres">
      <dgm:prSet presAssocID="{3C6BB3B8-6D76-482C-A6EC-F19BA34660BB}" presName="iconRect" presStyleLbl="node1" presStyleIdx="0" presStyleCnt="4" custLinFactNeighborX="-37546" custLinFactNeighborY="-648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bre científico con relleno sólido"/>
        </a:ext>
      </dgm:extLst>
    </dgm:pt>
    <dgm:pt modelId="{409B63C0-A0BD-42CB-BF14-B7A4B1843D55}" type="pres">
      <dgm:prSet presAssocID="{3C6BB3B8-6D76-482C-A6EC-F19BA34660BB}" presName="spaceRect" presStyleCnt="0"/>
      <dgm:spPr/>
    </dgm:pt>
    <dgm:pt modelId="{006BF857-D229-4108-8DBE-A65B41BC1F00}" type="pres">
      <dgm:prSet presAssocID="{3C6BB3B8-6D76-482C-A6EC-F19BA34660BB}" presName="parTx" presStyleLbl="revTx" presStyleIdx="0" presStyleCnt="4" custScaleX="113403" custLinFactNeighborX="-5487" custLinFactNeighborY="-2683">
        <dgm:presLayoutVars>
          <dgm:chMax val="0"/>
          <dgm:chPref val="0"/>
        </dgm:presLayoutVars>
      </dgm:prSet>
      <dgm:spPr/>
    </dgm:pt>
    <dgm:pt modelId="{DC067C7F-A0BD-4E6D-9DF6-1AB8022ED949}" type="pres">
      <dgm:prSet presAssocID="{AF3DF45E-1547-4949-A054-1CCADD352ABA}" presName="sibTrans" presStyleCnt="0"/>
      <dgm:spPr/>
    </dgm:pt>
    <dgm:pt modelId="{69DE7186-F917-4489-9DF1-8C185853A3BE}" type="pres">
      <dgm:prSet presAssocID="{D6F37E54-E15E-4159-A2C7-2255584472D6}" presName="compNode" presStyleCnt="0"/>
      <dgm:spPr/>
    </dgm:pt>
    <dgm:pt modelId="{A96B934C-D523-4FD0-B596-CBBB7575C347}" type="pres">
      <dgm:prSet presAssocID="{D6F37E54-E15E-4159-A2C7-2255584472D6}" presName="bgRect" presStyleLbl="bgShp" presStyleIdx="1" presStyleCnt="4"/>
      <dgm:spPr>
        <a:solidFill>
          <a:srgbClr val="B9DDC8"/>
        </a:solidFill>
      </dgm:spPr>
    </dgm:pt>
    <dgm:pt modelId="{1A36349B-FDF6-4978-9114-A33DE511B73B}" type="pres">
      <dgm:prSet presAssocID="{D6F37E54-E15E-4159-A2C7-2255584472D6}" presName="iconRect" presStyleLbl="node1" presStyleIdx="1" presStyleCnt="4" custLinFactNeighborX="-63277" custLinFactNeighborY="-129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arca de insignia con relleno sólido"/>
        </a:ext>
      </dgm:extLst>
    </dgm:pt>
    <dgm:pt modelId="{3CE8F358-F10D-4982-9A91-0C5DBFCC351B}" type="pres">
      <dgm:prSet presAssocID="{D6F37E54-E15E-4159-A2C7-2255584472D6}" presName="spaceRect" presStyleCnt="0"/>
      <dgm:spPr/>
    </dgm:pt>
    <dgm:pt modelId="{8DC54EBC-C254-40DD-B998-3AC130D5CDF8}" type="pres">
      <dgm:prSet presAssocID="{D6F37E54-E15E-4159-A2C7-2255584472D6}" presName="parTx" presStyleLbl="revTx" presStyleIdx="1" presStyleCnt="4" custScaleX="119923" custLinFactNeighborX="249" custLinFactNeighborY="-8612">
        <dgm:presLayoutVars>
          <dgm:chMax val="0"/>
          <dgm:chPref val="0"/>
        </dgm:presLayoutVars>
      </dgm:prSet>
      <dgm:spPr/>
    </dgm:pt>
    <dgm:pt modelId="{F17FF881-52EF-4253-8A99-0662AB9B3AD0}" type="pres">
      <dgm:prSet presAssocID="{841D7244-B418-44D3-9F6F-1B3637C2E617}" presName="sibTrans" presStyleCnt="0"/>
      <dgm:spPr/>
    </dgm:pt>
    <dgm:pt modelId="{B94CC50D-80C8-43FB-91D0-D39D940B2428}" type="pres">
      <dgm:prSet presAssocID="{5530B594-4242-4045-938D-1DA6FD69359E}" presName="compNode" presStyleCnt="0"/>
      <dgm:spPr/>
    </dgm:pt>
    <dgm:pt modelId="{59962BB4-E4FC-4AAB-A02B-6FB0B963A673}" type="pres">
      <dgm:prSet presAssocID="{5530B594-4242-4045-938D-1DA6FD69359E}" presName="bgRect" presStyleLbl="bgShp" presStyleIdx="2" presStyleCnt="4" custLinFactNeighborX="22"/>
      <dgm:spPr>
        <a:solidFill>
          <a:srgbClr val="B9DDC8"/>
        </a:solidFill>
      </dgm:spPr>
    </dgm:pt>
    <dgm:pt modelId="{34E25940-BCB3-4045-A65B-7CCAAE4354F5}" type="pres">
      <dgm:prSet presAssocID="{5530B594-4242-4045-938D-1DA6FD69359E}" presName="iconRect" presStyleLbl="node1" presStyleIdx="2" presStyleCnt="4" custLinFactNeighborX="-39487" custLinFactNeighborY="-18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ngranajes con relleno sólido"/>
        </a:ext>
      </dgm:extLst>
    </dgm:pt>
    <dgm:pt modelId="{852F6910-0DA4-4855-8FF7-55365E4B7F84}" type="pres">
      <dgm:prSet presAssocID="{5530B594-4242-4045-938D-1DA6FD69359E}" presName="spaceRect" presStyleCnt="0"/>
      <dgm:spPr/>
    </dgm:pt>
    <dgm:pt modelId="{0A8370D9-C950-4109-BE67-7DBBC6C4EBCA}" type="pres">
      <dgm:prSet presAssocID="{5530B594-4242-4045-938D-1DA6FD69359E}" presName="parTx" presStyleLbl="revTx" presStyleIdx="2" presStyleCnt="4" custScaleX="117485" custLinFactNeighborX="-3820" custLinFactNeighborY="-2118">
        <dgm:presLayoutVars>
          <dgm:chMax val="0"/>
          <dgm:chPref val="0"/>
        </dgm:presLayoutVars>
      </dgm:prSet>
      <dgm:spPr/>
    </dgm:pt>
    <dgm:pt modelId="{44000F13-155E-411A-9ED3-63FBC6F17EE3}" type="pres">
      <dgm:prSet presAssocID="{1C9C4985-C8B4-4D8E-919B-02C6E2BB0976}" presName="sibTrans" presStyleCnt="0"/>
      <dgm:spPr/>
    </dgm:pt>
    <dgm:pt modelId="{D40955C6-5F97-45F4-9A22-136053828F76}" type="pres">
      <dgm:prSet presAssocID="{855C3BF7-B6BC-4D36-A534-02E0EA25167B}" presName="compNode" presStyleCnt="0"/>
      <dgm:spPr/>
    </dgm:pt>
    <dgm:pt modelId="{C13332B9-AE61-4FEA-8CFA-3AEF37DE3352}" type="pres">
      <dgm:prSet presAssocID="{855C3BF7-B6BC-4D36-A534-02E0EA25167B}" presName="bgRect" presStyleLbl="bgShp" presStyleIdx="3" presStyleCnt="4" custLinFactNeighborX="-609" custLinFactNeighborY="-1953"/>
      <dgm:spPr>
        <a:solidFill>
          <a:srgbClr val="B9DDC8"/>
        </a:solidFill>
      </dgm:spPr>
    </dgm:pt>
    <dgm:pt modelId="{4EFB7A28-88DE-495C-A0CE-8E644485920B}" type="pres">
      <dgm:prSet presAssocID="{855C3BF7-B6BC-4D36-A534-02E0EA25167B}" presName="iconRect" presStyleLbl="node1" presStyleIdx="3" presStyleCnt="4" custLinFactNeighborX="-22798" custLinFactNeighborY="480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guera con relleno sólido"/>
        </a:ext>
      </dgm:extLst>
    </dgm:pt>
    <dgm:pt modelId="{489FADE2-C594-41C2-A408-04F133AE40B8}" type="pres">
      <dgm:prSet presAssocID="{855C3BF7-B6BC-4D36-A534-02E0EA25167B}" presName="spaceRect" presStyleCnt="0"/>
      <dgm:spPr/>
    </dgm:pt>
    <dgm:pt modelId="{46BFDF57-56A8-4393-A6A0-DD2297E1A727}" type="pres">
      <dgm:prSet presAssocID="{855C3BF7-B6BC-4D36-A534-02E0EA25167B}" presName="parTx" presStyleLbl="revTx" presStyleIdx="3" presStyleCnt="4" custScaleX="100030" custLinFactNeighborX="-9725" custLinFactNeighborY="-1953">
        <dgm:presLayoutVars>
          <dgm:chMax val="0"/>
          <dgm:chPref val="0"/>
        </dgm:presLayoutVars>
      </dgm:prSet>
      <dgm:spPr/>
    </dgm:pt>
  </dgm:ptLst>
  <dgm:cxnLst>
    <dgm:cxn modelId="{02D1ED02-B526-4A80-93D6-CE7B2B5231B6}" type="presOf" srcId="{D6F37E54-E15E-4159-A2C7-2255584472D6}" destId="{8DC54EBC-C254-40DD-B998-3AC130D5CDF8}" srcOrd="0" destOrd="0" presId="urn:microsoft.com/office/officeart/2018/2/layout/IconVerticalSolidList"/>
    <dgm:cxn modelId="{570C3703-6F76-491E-9DFD-992AB8407555}" type="presOf" srcId="{855C3BF7-B6BC-4D36-A534-02E0EA25167B}" destId="{46BFDF57-56A8-4393-A6A0-DD2297E1A727}" srcOrd="0" destOrd="0" presId="urn:microsoft.com/office/officeart/2018/2/layout/IconVerticalSolidList"/>
    <dgm:cxn modelId="{980CE337-7F83-425E-AD58-69F38F99628A}" type="presOf" srcId="{98525B4D-E12C-4116-8FDE-FDF427DC4CD9}" destId="{3C942EDB-597A-4EE5-851F-45F45488679E}" srcOrd="0" destOrd="0" presId="urn:microsoft.com/office/officeart/2018/2/layout/IconVerticalSolidList"/>
    <dgm:cxn modelId="{80DC4E65-149D-4451-AF2D-FC0DC0BDBA6F}" type="presOf" srcId="{3C6BB3B8-6D76-482C-A6EC-F19BA34660BB}" destId="{006BF857-D229-4108-8DBE-A65B41BC1F00}" srcOrd="0" destOrd="0" presId="urn:microsoft.com/office/officeart/2018/2/layout/IconVerticalSolidList"/>
    <dgm:cxn modelId="{12D42A4B-1FEA-4324-B8D8-3467CE10123D}" srcId="{98525B4D-E12C-4116-8FDE-FDF427DC4CD9}" destId="{D6F37E54-E15E-4159-A2C7-2255584472D6}" srcOrd="1" destOrd="0" parTransId="{701D7DF9-B412-40A8-92BA-8147E0F244E7}" sibTransId="{841D7244-B418-44D3-9F6F-1B3637C2E617}"/>
    <dgm:cxn modelId="{18364483-C819-424D-8BD1-21AB5E3D6BDB}" type="presOf" srcId="{5530B594-4242-4045-938D-1DA6FD69359E}" destId="{0A8370D9-C950-4109-BE67-7DBBC6C4EBCA}" srcOrd="0" destOrd="0" presId="urn:microsoft.com/office/officeart/2018/2/layout/IconVerticalSolidList"/>
    <dgm:cxn modelId="{313E188C-365E-4FD2-83E1-A3E165DEE64C}" srcId="{98525B4D-E12C-4116-8FDE-FDF427DC4CD9}" destId="{3C6BB3B8-6D76-482C-A6EC-F19BA34660BB}" srcOrd="0" destOrd="0" parTransId="{8E3C00DC-1CB3-4F5C-B2A2-531392D19E67}" sibTransId="{AF3DF45E-1547-4949-A054-1CCADD352ABA}"/>
    <dgm:cxn modelId="{2BDB15A1-0E49-4287-BE16-0AF0C758221A}" srcId="{98525B4D-E12C-4116-8FDE-FDF427DC4CD9}" destId="{5530B594-4242-4045-938D-1DA6FD69359E}" srcOrd="2" destOrd="0" parTransId="{C30275C0-F966-4F17-BF75-9607674576BF}" sibTransId="{1C9C4985-C8B4-4D8E-919B-02C6E2BB0976}"/>
    <dgm:cxn modelId="{B4E236F7-ACC4-418C-A0B0-EA72CED8ACAE}" srcId="{98525B4D-E12C-4116-8FDE-FDF427DC4CD9}" destId="{855C3BF7-B6BC-4D36-A534-02E0EA25167B}" srcOrd="3" destOrd="0" parTransId="{C6FBA8D9-8145-4D4E-B6D7-0D1756282437}" sibTransId="{29882F41-D311-4EED-A087-F76F4AD33249}"/>
    <dgm:cxn modelId="{D1062FED-E5BD-4D9A-8B72-3F92432AA16B}" type="presParOf" srcId="{3C942EDB-597A-4EE5-851F-45F45488679E}" destId="{40600764-8C1E-495A-A3E6-D7E258CAFE54}" srcOrd="0" destOrd="0" presId="urn:microsoft.com/office/officeart/2018/2/layout/IconVerticalSolidList"/>
    <dgm:cxn modelId="{27DD7402-BD69-49EE-9897-51E3B9686687}" type="presParOf" srcId="{40600764-8C1E-495A-A3E6-D7E258CAFE54}" destId="{01D4FDD4-02C9-4651-BDD9-FE8A71D628BE}" srcOrd="0" destOrd="0" presId="urn:microsoft.com/office/officeart/2018/2/layout/IconVerticalSolidList"/>
    <dgm:cxn modelId="{EEE2E5DB-122E-4FBD-A8F3-8AC7459CDF93}" type="presParOf" srcId="{40600764-8C1E-495A-A3E6-D7E258CAFE54}" destId="{33EE9A1B-09A8-4F15-A3BC-08B9F84E6C88}" srcOrd="1" destOrd="0" presId="urn:microsoft.com/office/officeart/2018/2/layout/IconVerticalSolidList"/>
    <dgm:cxn modelId="{49297FF7-48B8-4641-AC62-B048F2DE0A14}" type="presParOf" srcId="{40600764-8C1E-495A-A3E6-D7E258CAFE54}" destId="{409B63C0-A0BD-42CB-BF14-B7A4B1843D55}" srcOrd="2" destOrd="0" presId="urn:microsoft.com/office/officeart/2018/2/layout/IconVerticalSolidList"/>
    <dgm:cxn modelId="{798CAB19-C31C-4D5F-ACF3-5353DD2EFF54}" type="presParOf" srcId="{40600764-8C1E-495A-A3E6-D7E258CAFE54}" destId="{006BF857-D229-4108-8DBE-A65B41BC1F00}" srcOrd="3" destOrd="0" presId="urn:microsoft.com/office/officeart/2018/2/layout/IconVerticalSolidList"/>
    <dgm:cxn modelId="{C0B454EF-4D55-4147-AB34-FBA2FB75B867}" type="presParOf" srcId="{3C942EDB-597A-4EE5-851F-45F45488679E}" destId="{DC067C7F-A0BD-4E6D-9DF6-1AB8022ED949}" srcOrd="1" destOrd="0" presId="urn:microsoft.com/office/officeart/2018/2/layout/IconVerticalSolidList"/>
    <dgm:cxn modelId="{294EC5A6-825F-40D5-870D-206046E53CFE}" type="presParOf" srcId="{3C942EDB-597A-4EE5-851F-45F45488679E}" destId="{69DE7186-F917-4489-9DF1-8C185853A3BE}" srcOrd="2" destOrd="0" presId="urn:microsoft.com/office/officeart/2018/2/layout/IconVerticalSolidList"/>
    <dgm:cxn modelId="{2A386AB9-7D56-4A5D-907C-5A72E6760A74}" type="presParOf" srcId="{69DE7186-F917-4489-9DF1-8C185853A3BE}" destId="{A96B934C-D523-4FD0-B596-CBBB7575C347}" srcOrd="0" destOrd="0" presId="urn:microsoft.com/office/officeart/2018/2/layout/IconVerticalSolidList"/>
    <dgm:cxn modelId="{E0BE8F7E-4B69-4BD7-B188-73B7E6421E40}" type="presParOf" srcId="{69DE7186-F917-4489-9DF1-8C185853A3BE}" destId="{1A36349B-FDF6-4978-9114-A33DE511B73B}" srcOrd="1" destOrd="0" presId="urn:microsoft.com/office/officeart/2018/2/layout/IconVerticalSolidList"/>
    <dgm:cxn modelId="{1C20E0B9-72BD-44D9-8BCB-27F8611458B4}" type="presParOf" srcId="{69DE7186-F917-4489-9DF1-8C185853A3BE}" destId="{3CE8F358-F10D-4982-9A91-0C5DBFCC351B}" srcOrd="2" destOrd="0" presId="urn:microsoft.com/office/officeart/2018/2/layout/IconVerticalSolidList"/>
    <dgm:cxn modelId="{3EF7781C-467A-4B01-B513-43979CC5F76F}" type="presParOf" srcId="{69DE7186-F917-4489-9DF1-8C185853A3BE}" destId="{8DC54EBC-C254-40DD-B998-3AC130D5CDF8}" srcOrd="3" destOrd="0" presId="urn:microsoft.com/office/officeart/2018/2/layout/IconVerticalSolidList"/>
    <dgm:cxn modelId="{1FC9D90D-ABDB-4F63-84DC-221B7B117E8D}" type="presParOf" srcId="{3C942EDB-597A-4EE5-851F-45F45488679E}" destId="{F17FF881-52EF-4253-8A99-0662AB9B3AD0}" srcOrd="3" destOrd="0" presId="urn:microsoft.com/office/officeart/2018/2/layout/IconVerticalSolidList"/>
    <dgm:cxn modelId="{5F249030-1869-4AC7-9F23-FAADD1EA927E}" type="presParOf" srcId="{3C942EDB-597A-4EE5-851F-45F45488679E}" destId="{B94CC50D-80C8-43FB-91D0-D39D940B2428}" srcOrd="4" destOrd="0" presId="urn:microsoft.com/office/officeart/2018/2/layout/IconVerticalSolidList"/>
    <dgm:cxn modelId="{BD1DA892-4E18-4E9B-816B-412E37E53B5C}" type="presParOf" srcId="{B94CC50D-80C8-43FB-91D0-D39D940B2428}" destId="{59962BB4-E4FC-4AAB-A02B-6FB0B963A673}" srcOrd="0" destOrd="0" presId="urn:microsoft.com/office/officeart/2018/2/layout/IconVerticalSolidList"/>
    <dgm:cxn modelId="{A3B95DA9-990D-46BC-88CE-36F5DB410084}" type="presParOf" srcId="{B94CC50D-80C8-43FB-91D0-D39D940B2428}" destId="{34E25940-BCB3-4045-A65B-7CCAAE4354F5}" srcOrd="1" destOrd="0" presId="urn:microsoft.com/office/officeart/2018/2/layout/IconVerticalSolidList"/>
    <dgm:cxn modelId="{08D53245-C56B-4803-B425-976032B10E6F}" type="presParOf" srcId="{B94CC50D-80C8-43FB-91D0-D39D940B2428}" destId="{852F6910-0DA4-4855-8FF7-55365E4B7F84}" srcOrd="2" destOrd="0" presId="urn:microsoft.com/office/officeart/2018/2/layout/IconVerticalSolidList"/>
    <dgm:cxn modelId="{302DB726-8FBA-4732-AF04-ED766DCD82A0}" type="presParOf" srcId="{B94CC50D-80C8-43FB-91D0-D39D940B2428}" destId="{0A8370D9-C950-4109-BE67-7DBBC6C4EBCA}" srcOrd="3" destOrd="0" presId="urn:microsoft.com/office/officeart/2018/2/layout/IconVerticalSolidList"/>
    <dgm:cxn modelId="{96D2352B-C357-4C54-ABBA-96976D95CE5E}" type="presParOf" srcId="{3C942EDB-597A-4EE5-851F-45F45488679E}" destId="{44000F13-155E-411A-9ED3-63FBC6F17EE3}" srcOrd="5" destOrd="0" presId="urn:microsoft.com/office/officeart/2018/2/layout/IconVerticalSolidList"/>
    <dgm:cxn modelId="{CAC63FEB-E6D0-4425-B926-33384008C60B}" type="presParOf" srcId="{3C942EDB-597A-4EE5-851F-45F45488679E}" destId="{D40955C6-5F97-45F4-9A22-136053828F76}" srcOrd="6" destOrd="0" presId="urn:microsoft.com/office/officeart/2018/2/layout/IconVerticalSolidList"/>
    <dgm:cxn modelId="{FA01A651-4C0B-423D-BE6F-68E05FFFD342}" type="presParOf" srcId="{D40955C6-5F97-45F4-9A22-136053828F76}" destId="{C13332B9-AE61-4FEA-8CFA-3AEF37DE3352}" srcOrd="0" destOrd="0" presId="urn:microsoft.com/office/officeart/2018/2/layout/IconVerticalSolidList"/>
    <dgm:cxn modelId="{8D20D466-5482-4D36-BD9C-540B1B303418}" type="presParOf" srcId="{D40955C6-5F97-45F4-9A22-136053828F76}" destId="{4EFB7A28-88DE-495C-A0CE-8E644485920B}" srcOrd="1" destOrd="0" presId="urn:microsoft.com/office/officeart/2018/2/layout/IconVerticalSolidList"/>
    <dgm:cxn modelId="{825102CE-E261-48E1-B40A-3554B8510762}" type="presParOf" srcId="{D40955C6-5F97-45F4-9A22-136053828F76}" destId="{489FADE2-C594-41C2-A408-04F133AE40B8}" srcOrd="2" destOrd="0" presId="urn:microsoft.com/office/officeart/2018/2/layout/IconVerticalSolidList"/>
    <dgm:cxn modelId="{AA69293E-7FB6-4136-BABD-417E60100773}" type="presParOf" srcId="{D40955C6-5F97-45F4-9A22-136053828F76}" destId="{46BFDF57-56A8-4393-A6A0-DD2297E1A72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486F5-C1E3-42B7-BAC6-540E15E32875}">
      <dsp:nvSpPr>
        <dsp:cNvPr id="0" name=""/>
        <dsp:cNvSpPr/>
      </dsp:nvSpPr>
      <dsp:spPr>
        <a:xfrm>
          <a:off x="1426555" y="0"/>
          <a:ext cx="608291" cy="6082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10E21F-D73B-4A74-834E-D1B8986A1E78}">
      <dsp:nvSpPr>
        <dsp:cNvPr id="0" name=""/>
        <dsp:cNvSpPr/>
      </dsp:nvSpPr>
      <dsp:spPr>
        <a:xfrm>
          <a:off x="42672" y="735167"/>
          <a:ext cx="3354157" cy="109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s-UY" sz="2000" b="1" kern="1200" dirty="0" err="1">
              <a:ln/>
            </a:rPr>
            <a:t>Highly</a:t>
          </a:r>
          <a:r>
            <a:rPr lang="es-UY" sz="2000" b="1" kern="1200" dirty="0">
              <a:ln/>
            </a:rPr>
            <a:t> </a:t>
          </a:r>
          <a:r>
            <a:rPr lang="es-UY" sz="2000" b="1" kern="1200" dirty="0" err="1">
              <a:ln/>
            </a:rPr>
            <a:t>energy-efficient</a:t>
          </a:r>
          <a:r>
            <a:rPr lang="es-UY" sz="2000" b="1" kern="1200" dirty="0">
              <a:ln/>
            </a:rPr>
            <a:t>, </a:t>
          </a:r>
          <a:r>
            <a:rPr lang="es-UY" sz="2000" b="1" kern="1200" dirty="0" err="1">
              <a:ln/>
            </a:rPr>
            <a:t>low-temperature</a:t>
          </a:r>
          <a:r>
            <a:rPr lang="es-UY" sz="2000" kern="1200" dirty="0">
              <a:ln/>
            </a:rPr>
            <a:t> and </a:t>
          </a:r>
          <a:r>
            <a:rPr lang="es-UY" sz="2000" b="1" kern="1200" dirty="0" err="1">
              <a:ln/>
            </a:rPr>
            <a:t>flameless</a:t>
          </a:r>
          <a:r>
            <a:rPr lang="es-UY" sz="2000" b="1" kern="1200" dirty="0">
              <a:ln/>
            </a:rPr>
            <a:t> </a:t>
          </a:r>
          <a:r>
            <a:rPr lang="es-UY" sz="2000" b="1" kern="1200" dirty="0" err="1">
              <a:ln/>
            </a:rPr>
            <a:t>combustion</a:t>
          </a:r>
          <a:r>
            <a:rPr lang="es-UY" sz="2000" kern="1200" dirty="0">
              <a:ln/>
            </a:rPr>
            <a:t> </a:t>
          </a:r>
          <a:r>
            <a:rPr lang="es-UY" sz="2000" kern="1200" dirty="0" err="1">
              <a:ln/>
            </a:rPr>
            <a:t>that</a:t>
          </a:r>
          <a:r>
            <a:rPr lang="es-UY" sz="2000" kern="1200" dirty="0">
              <a:ln/>
            </a:rPr>
            <a:t> </a:t>
          </a:r>
          <a:r>
            <a:rPr lang="es-UY" sz="2000" kern="1200" dirty="0" err="1">
              <a:ln/>
            </a:rPr>
            <a:t>burns</a:t>
          </a:r>
          <a:r>
            <a:rPr lang="es-UY" sz="2000" kern="1200" dirty="0">
              <a:ln/>
            </a:rPr>
            <a:t> </a:t>
          </a:r>
          <a:r>
            <a:rPr lang="es-UY" sz="2000" kern="1200" dirty="0" err="1">
              <a:ln/>
            </a:rPr>
            <a:t>slowly</a:t>
          </a:r>
          <a:endParaRPr lang="en-US" sz="2000" kern="1200" dirty="0">
            <a:ln/>
          </a:endParaRPr>
        </a:p>
      </dsp:txBody>
      <dsp:txXfrm>
        <a:off x="42672" y="735167"/>
        <a:ext cx="3354157" cy="1096084"/>
      </dsp:txXfrm>
    </dsp:sp>
    <dsp:sp modelId="{61B5659C-3656-414C-A032-96F502194EFE}">
      <dsp:nvSpPr>
        <dsp:cNvPr id="0" name=""/>
        <dsp:cNvSpPr/>
      </dsp:nvSpPr>
      <dsp:spPr>
        <a:xfrm>
          <a:off x="4860661" y="126788"/>
          <a:ext cx="608291" cy="6082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8837A26-D06F-4B8D-80F5-FDA109A02B0A}">
      <dsp:nvSpPr>
        <dsp:cNvPr id="0" name=""/>
        <dsp:cNvSpPr/>
      </dsp:nvSpPr>
      <dsp:spPr>
        <a:xfrm>
          <a:off x="3653691" y="837313"/>
          <a:ext cx="3019029" cy="802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baseline="0" dirty="0">
              <a:ln/>
            </a:rPr>
            <a:t>historically been on the </a:t>
          </a:r>
          <a:r>
            <a:rPr lang="en-US" sz="2000" b="1" i="0" kern="1200" baseline="0" dirty="0">
              <a:ln/>
            </a:rPr>
            <a:t>topic of fire safety hazard</a:t>
          </a:r>
          <a:endParaRPr lang="en-US" sz="2000" b="1" kern="1200" dirty="0">
            <a:ln/>
          </a:endParaRPr>
        </a:p>
      </dsp:txBody>
      <dsp:txXfrm>
        <a:off x="3653691" y="837313"/>
        <a:ext cx="3019029" cy="802627"/>
      </dsp:txXfrm>
    </dsp:sp>
    <dsp:sp modelId="{55E1F0A9-D501-42B8-83BA-724E5F32B4CB}">
      <dsp:nvSpPr>
        <dsp:cNvPr id="0" name=""/>
        <dsp:cNvSpPr/>
      </dsp:nvSpPr>
      <dsp:spPr>
        <a:xfrm>
          <a:off x="1572098" y="2428664"/>
          <a:ext cx="608291" cy="6082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08D5312-A23F-4727-BFED-DEB159153914}">
      <dsp:nvSpPr>
        <dsp:cNvPr id="0" name=""/>
        <dsp:cNvSpPr/>
      </dsp:nvSpPr>
      <dsp:spPr>
        <a:xfrm>
          <a:off x="186702" y="3255662"/>
          <a:ext cx="3202354" cy="1422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889000">
            <a:lnSpc>
              <a:spcPct val="100000"/>
            </a:lnSpc>
            <a:spcBef>
              <a:spcPct val="0"/>
            </a:spcBef>
            <a:spcAft>
              <a:spcPct val="35000"/>
            </a:spcAft>
            <a:buNone/>
          </a:pPr>
          <a:r>
            <a:rPr lang="en-US" sz="2000" b="0" i="0" kern="1200" baseline="0" dirty="0">
              <a:ln/>
            </a:rPr>
            <a:t>Recently been </a:t>
          </a:r>
          <a:r>
            <a:rPr lang="en-US" sz="2000" b="1" i="0" kern="1200" baseline="0" dirty="0">
              <a:ln/>
            </a:rPr>
            <a:t>applied to treatment of soil and destruction of wastes </a:t>
          </a:r>
          <a:r>
            <a:rPr lang="en-US" sz="2000" b="0" i="0" kern="1200" baseline="0" dirty="0">
              <a:ln/>
            </a:rPr>
            <a:t>with high moisture content</a:t>
          </a:r>
          <a:endParaRPr lang="en-US" sz="2000" kern="1200" dirty="0">
            <a:ln/>
          </a:endParaRPr>
        </a:p>
      </dsp:txBody>
      <dsp:txXfrm>
        <a:off x="186702" y="3255662"/>
        <a:ext cx="3202354" cy="1422488"/>
      </dsp:txXfrm>
    </dsp:sp>
    <dsp:sp modelId="{62A5D02B-3976-47E3-B331-0C43D8746B1F}">
      <dsp:nvSpPr>
        <dsp:cNvPr id="0" name=""/>
        <dsp:cNvSpPr/>
      </dsp:nvSpPr>
      <dsp:spPr>
        <a:xfrm>
          <a:off x="4762855" y="2494280"/>
          <a:ext cx="608291" cy="6082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FDD5825-B67C-4AF7-BEDE-0DC03D749011}">
      <dsp:nvSpPr>
        <dsp:cNvPr id="0" name=""/>
        <dsp:cNvSpPr/>
      </dsp:nvSpPr>
      <dsp:spPr>
        <a:xfrm>
          <a:off x="3793084" y="3241333"/>
          <a:ext cx="2706043" cy="1160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0" i="0" kern="1200" baseline="0" dirty="0">
              <a:ln/>
            </a:rPr>
            <a:t>provides potential for the </a:t>
          </a:r>
          <a:r>
            <a:rPr lang="en-US" sz="2000" b="1" i="0" kern="1200" baseline="0" dirty="0">
              <a:ln/>
            </a:rPr>
            <a:t>production of value-added products</a:t>
          </a:r>
          <a:endParaRPr lang="en-US" sz="2000" b="1" kern="1200" dirty="0">
            <a:ln/>
          </a:endParaRPr>
        </a:p>
      </dsp:txBody>
      <dsp:txXfrm>
        <a:off x="3793084" y="3241333"/>
        <a:ext cx="2706043" cy="1160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FD514-2717-4F95-B7A6-846F57F60E4F}">
      <dsp:nvSpPr>
        <dsp:cNvPr id="0" name=""/>
        <dsp:cNvSpPr/>
      </dsp:nvSpPr>
      <dsp:spPr>
        <a:xfrm>
          <a:off x="3312890" y="329611"/>
          <a:ext cx="928701" cy="9287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66A113-6186-4E98-AC7B-5B58F30A4A28}">
      <dsp:nvSpPr>
        <dsp:cNvPr id="0" name=""/>
        <dsp:cNvSpPr/>
      </dsp:nvSpPr>
      <dsp:spPr>
        <a:xfrm>
          <a:off x="2743" y="1334189"/>
          <a:ext cx="7548994" cy="74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i="0" kern="1200" dirty="0"/>
            <a:t> It does not require additional fuel after ignition. </a:t>
          </a:r>
          <a:endParaRPr lang="en-US" sz="2400" b="1" kern="1200" dirty="0"/>
        </a:p>
      </dsp:txBody>
      <dsp:txXfrm>
        <a:off x="2743" y="1334189"/>
        <a:ext cx="7548994" cy="746762"/>
      </dsp:txXfrm>
    </dsp:sp>
    <dsp:sp modelId="{6BC248B5-A101-4DC1-84A1-7C57306750E5}">
      <dsp:nvSpPr>
        <dsp:cNvPr id="0" name=""/>
        <dsp:cNvSpPr/>
      </dsp:nvSpPr>
      <dsp:spPr>
        <a:xfrm>
          <a:off x="3266455" y="2240739"/>
          <a:ext cx="1021570" cy="1021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BDEBAD-F435-4A41-895D-7BB6C83D7A34}">
      <dsp:nvSpPr>
        <dsp:cNvPr id="0" name=""/>
        <dsp:cNvSpPr/>
      </dsp:nvSpPr>
      <dsp:spPr>
        <a:xfrm>
          <a:off x="473040" y="3285570"/>
          <a:ext cx="6608400" cy="1080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i="0" kern="1200" dirty="0"/>
            <a:t> It is a highly energy-efficient process even when the fuel has a low higher heating value. </a:t>
          </a:r>
          <a:endParaRPr lang="en-US" sz="2400" b="1" kern="1200" dirty="0"/>
        </a:p>
      </dsp:txBody>
      <dsp:txXfrm>
        <a:off x="473040" y="3285570"/>
        <a:ext cx="6608400" cy="1080274"/>
      </dsp:txXfrm>
    </dsp:sp>
    <dsp:sp modelId="{83975B0F-FCD6-4C0E-BC30-93EE5469B265}">
      <dsp:nvSpPr>
        <dsp:cNvPr id="0" name=""/>
        <dsp:cNvSpPr/>
      </dsp:nvSpPr>
      <dsp:spPr>
        <a:xfrm>
          <a:off x="3354334" y="4032826"/>
          <a:ext cx="928701" cy="9287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A1D32B-EBC8-4233-9BBF-90C5E8D52BFF}">
      <dsp:nvSpPr>
        <dsp:cNvPr id="0" name=""/>
        <dsp:cNvSpPr/>
      </dsp:nvSpPr>
      <dsp:spPr>
        <a:xfrm>
          <a:off x="184736" y="5454949"/>
          <a:ext cx="7369745" cy="74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1" i="0" kern="1200" dirty="0"/>
            <a:t>Could be considered as self-sustaining </a:t>
          </a:r>
          <a:r>
            <a:rPr lang="en-US" sz="2400" b="1" i="0" kern="1200" dirty="0" err="1"/>
            <a:t>smouldering</a:t>
          </a:r>
          <a:r>
            <a:rPr lang="en-US" sz="2400" b="1" i="0" kern="1200" dirty="0"/>
            <a:t> </a:t>
          </a:r>
          <a:r>
            <a:rPr lang="en-US" sz="2400" b="1" i="0" u="sng" kern="1200" dirty="0"/>
            <a:t>(SSS)</a:t>
          </a:r>
          <a:r>
            <a:rPr lang="en-US" sz="2400" b="1" i="0" u="none" kern="1200" dirty="0"/>
            <a:t> up to </a:t>
          </a:r>
          <a:r>
            <a:rPr lang="en-US" sz="2400" b="1" i="0" kern="1200" dirty="0"/>
            <a:t>75-80% moisture content</a:t>
          </a:r>
          <a:endParaRPr lang="en-US" sz="2400" b="1" kern="1200" dirty="0"/>
        </a:p>
      </dsp:txBody>
      <dsp:txXfrm>
        <a:off x="184736" y="5454949"/>
        <a:ext cx="7369745" cy="7467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4FDD4-02C9-4651-BDD9-FE8A71D628BE}">
      <dsp:nvSpPr>
        <dsp:cNvPr id="0" name=""/>
        <dsp:cNvSpPr/>
      </dsp:nvSpPr>
      <dsp:spPr>
        <a:xfrm>
          <a:off x="-214065" y="0"/>
          <a:ext cx="5615712" cy="1116888"/>
        </a:xfrm>
        <a:prstGeom prst="roundRect">
          <a:avLst>
            <a:gd name="adj" fmla="val 10000"/>
          </a:avLst>
        </a:prstGeom>
        <a:solidFill>
          <a:srgbClr val="B9DDC8"/>
        </a:solidFill>
        <a:ln>
          <a:noFill/>
        </a:ln>
        <a:effectLst/>
      </dsp:spPr>
      <dsp:style>
        <a:lnRef idx="0">
          <a:scrgbClr r="0" g="0" b="0"/>
        </a:lnRef>
        <a:fillRef idx="1">
          <a:scrgbClr r="0" g="0" b="0"/>
        </a:fillRef>
        <a:effectRef idx="2">
          <a:scrgbClr r="0" g="0" b="0"/>
        </a:effectRef>
        <a:fontRef idx="minor"/>
      </dsp:style>
    </dsp:sp>
    <dsp:sp modelId="{33EE9A1B-09A8-4F15-A3BC-08B9F84E6C88}">
      <dsp:nvSpPr>
        <dsp:cNvPr id="0" name=""/>
        <dsp:cNvSpPr/>
      </dsp:nvSpPr>
      <dsp:spPr>
        <a:xfrm>
          <a:off x="0" y="221484"/>
          <a:ext cx="614288" cy="61428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06BF857-D229-4108-8DBE-A65B41BC1F00}">
      <dsp:nvSpPr>
        <dsp:cNvPr id="0" name=""/>
        <dsp:cNvSpPr/>
      </dsp:nvSpPr>
      <dsp:spPr>
        <a:xfrm>
          <a:off x="549010" y="0"/>
          <a:ext cx="4902619" cy="111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04" tIns="118204" rIns="118204" bIns="11820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SSS as a possible alternative for the treatment of anaerobic digestate.</a:t>
          </a:r>
        </a:p>
      </dsp:txBody>
      <dsp:txXfrm>
        <a:off x="549010" y="0"/>
        <a:ext cx="4902619" cy="1116888"/>
      </dsp:txXfrm>
    </dsp:sp>
    <dsp:sp modelId="{A96B934C-D523-4FD0-B596-CBBB7575C347}">
      <dsp:nvSpPr>
        <dsp:cNvPr id="0" name=""/>
        <dsp:cNvSpPr/>
      </dsp:nvSpPr>
      <dsp:spPr>
        <a:xfrm>
          <a:off x="-214065" y="1406107"/>
          <a:ext cx="5615712" cy="1116888"/>
        </a:xfrm>
        <a:prstGeom prst="roundRect">
          <a:avLst>
            <a:gd name="adj" fmla="val 10000"/>
          </a:avLst>
        </a:prstGeom>
        <a:solidFill>
          <a:srgbClr val="B9DDC8"/>
        </a:solidFill>
        <a:ln>
          <a:noFill/>
        </a:ln>
        <a:effectLst/>
      </dsp:spPr>
      <dsp:style>
        <a:lnRef idx="0">
          <a:scrgbClr r="0" g="0" b="0"/>
        </a:lnRef>
        <a:fillRef idx="1">
          <a:scrgbClr r="0" g="0" b="0"/>
        </a:fillRef>
        <a:effectRef idx="2">
          <a:scrgbClr r="0" g="0" b="0"/>
        </a:effectRef>
        <a:fontRef idx="minor"/>
      </dsp:style>
    </dsp:sp>
    <dsp:sp modelId="{1A36349B-FDF6-4978-9114-A33DE511B73B}">
      <dsp:nvSpPr>
        <dsp:cNvPr id="0" name=""/>
        <dsp:cNvSpPr/>
      </dsp:nvSpPr>
      <dsp:spPr>
        <a:xfrm>
          <a:off x="0" y="1649471"/>
          <a:ext cx="614288" cy="6142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DC54EBC-C254-40DD-B998-3AC130D5CDF8}">
      <dsp:nvSpPr>
        <dsp:cNvPr id="0" name=""/>
        <dsp:cNvSpPr/>
      </dsp:nvSpPr>
      <dsp:spPr>
        <a:xfrm>
          <a:off x="645287" y="1309921"/>
          <a:ext cx="5184490" cy="111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04" tIns="118204" rIns="118204" bIns="11820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SSS is suitable to accomplish full digestate </a:t>
          </a:r>
          <a:r>
            <a:rPr lang="en-US" sz="1400" kern="1200" dirty="0" err="1">
              <a:latin typeface="Arial" panose="020B0604020202020204" pitchFamily="34" charset="0"/>
              <a:cs typeface="Arial" panose="020B0604020202020204" pitchFamily="34" charset="0"/>
            </a:rPr>
            <a:t>inertization</a:t>
          </a:r>
          <a:r>
            <a:rPr lang="en-US" sz="1400" kern="1200" dirty="0">
              <a:latin typeface="Arial" panose="020B0604020202020204" pitchFamily="34" charset="0"/>
              <a:cs typeface="Arial" panose="020B0604020202020204" pitchFamily="34" charset="0"/>
            </a:rPr>
            <a:t>.</a:t>
          </a:r>
        </a:p>
      </dsp:txBody>
      <dsp:txXfrm>
        <a:off x="645287" y="1309921"/>
        <a:ext cx="5184490" cy="1116888"/>
      </dsp:txXfrm>
    </dsp:sp>
    <dsp:sp modelId="{59962BB4-E4FC-4AAB-A02B-6FB0B963A673}">
      <dsp:nvSpPr>
        <dsp:cNvPr id="0" name=""/>
        <dsp:cNvSpPr/>
      </dsp:nvSpPr>
      <dsp:spPr>
        <a:xfrm>
          <a:off x="-212829" y="2802219"/>
          <a:ext cx="5615712" cy="1116888"/>
        </a:xfrm>
        <a:prstGeom prst="roundRect">
          <a:avLst>
            <a:gd name="adj" fmla="val 10000"/>
          </a:avLst>
        </a:prstGeom>
        <a:solidFill>
          <a:srgbClr val="B9DDC8"/>
        </a:solidFill>
        <a:ln>
          <a:noFill/>
        </a:ln>
        <a:effectLst/>
      </dsp:spPr>
      <dsp:style>
        <a:lnRef idx="0">
          <a:scrgbClr r="0" g="0" b="0"/>
        </a:lnRef>
        <a:fillRef idx="1">
          <a:scrgbClr r="0" g="0" b="0"/>
        </a:fillRef>
        <a:effectRef idx="2">
          <a:scrgbClr r="0" g="0" b="0"/>
        </a:effectRef>
        <a:fontRef idx="minor"/>
      </dsp:style>
    </dsp:sp>
    <dsp:sp modelId="{34E25940-BCB3-4045-A65B-7CCAAE4354F5}">
      <dsp:nvSpPr>
        <dsp:cNvPr id="0" name=""/>
        <dsp:cNvSpPr/>
      </dsp:nvSpPr>
      <dsp:spPr>
        <a:xfrm>
          <a:off x="0" y="3041945"/>
          <a:ext cx="614288" cy="614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A8370D9-C950-4109-BE67-7DBBC6C4EBCA}">
      <dsp:nvSpPr>
        <dsp:cNvPr id="0" name=""/>
        <dsp:cNvSpPr/>
      </dsp:nvSpPr>
      <dsp:spPr>
        <a:xfrm>
          <a:off x="532841" y="2778563"/>
          <a:ext cx="5079091" cy="111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04" tIns="118204" rIns="118204" bIns="118204"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Arial" panose="020B0604020202020204" pitchFamily="34" charset="0"/>
              <a:cs typeface="Arial" panose="020B0604020202020204" pitchFamily="34" charset="0"/>
            </a:rPr>
            <a:t>Assessment of two main operational parameters: Darcy air flux and biomass moisture content, Serrano et.al found the threshold limits where SSS is possible</a:t>
          </a:r>
        </a:p>
      </dsp:txBody>
      <dsp:txXfrm>
        <a:off x="532841" y="2778563"/>
        <a:ext cx="5079091" cy="1116888"/>
      </dsp:txXfrm>
    </dsp:sp>
    <dsp:sp modelId="{C13332B9-AE61-4FEA-8CFA-3AEF37DE3352}">
      <dsp:nvSpPr>
        <dsp:cNvPr id="0" name=""/>
        <dsp:cNvSpPr/>
      </dsp:nvSpPr>
      <dsp:spPr>
        <a:xfrm>
          <a:off x="-214065" y="4176517"/>
          <a:ext cx="5615712" cy="1116888"/>
        </a:xfrm>
        <a:prstGeom prst="roundRect">
          <a:avLst>
            <a:gd name="adj" fmla="val 10000"/>
          </a:avLst>
        </a:prstGeom>
        <a:solidFill>
          <a:srgbClr val="B9DDC8"/>
        </a:solidFill>
        <a:ln>
          <a:noFill/>
        </a:ln>
        <a:effectLst/>
      </dsp:spPr>
      <dsp:style>
        <a:lnRef idx="0">
          <a:scrgbClr r="0" g="0" b="0"/>
        </a:lnRef>
        <a:fillRef idx="1">
          <a:scrgbClr r="0" g="0" b="0"/>
        </a:fillRef>
        <a:effectRef idx="2">
          <a:scrgbClr r="0" g="0" b="0"/>
        </a:effectRef>
        <a:fontRef idx="minor"/>
      </dsp:style>
    </dsp:sp>
    <dsp:sp modelId="{4EFB7A28-88DE-495C-A0CE-8E644485920B}">
      <dsp:nvSpPr>
        <dsp:cNvPr id="0" name=""/>
        <dsp:cNvSpPr/>
      </dsp:nvSpPr>
      <dsp:spPr>
        <a:xfrm>
          <a:off x="0" y="4479140"/>
          <a:ext cx="614288" cy="614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6BFDF57-56A8-4393-A6A0-DD2297E1A727}">
      <dsp:nvSpPr>
        <dsp:cNvPr id="0" name=""/>
        <dsp:cNvSpPr/>
      </dsp:nvSpPr>
      <dsp:spPr>
        <a:xfrm>
          <a:off x="654863" y="4176517"/>
          <a:ext cx="4324479" cy="1116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204" tIns="118204" rIns="118204" bIns="118204" numCol="1" spcCol="1270" anchor="ctr" anchorCtr="0">
          <a:noAutofit/>
        </a:bodyPr>
        <a:lstStyle/>
        <a:p>
          <a:pPr marL="0" lvl="0" indent="0" algn="l" defTabSz="622300">
            <a:lnSpc>
              <a:spcPct val="100000"/>
            </a:lnSpc>
            <a:spcBef>
              <a:spcPct val="0"/>
            </a:spcBef>
            <a:spcAft>
              <a:spcPct val="35000"/>
            </a:spcAft>
            <a:buNone/>
          </a:pPr>
          <a:r>
            <a:rPr lang="en-US" sz="1400" b="0" i="0" u="none" strike="noStrike" kern="1200" baseline="0" dirty="0">
              <a:solidFill>
                <a:srgbClr val="000000"/>
              </a:solidFill>
              <a:latin typeface="Arial" panose="020B0604020202020204" pitchFamily="34" charset="0"/>
              <a:cs typeface="Arial" panose="020B0604020202020204" pitchFamily="34" charset="0"/>
            </a:rPr>
            <a:t>Gas contains as main component CO</a:t>
          </a:r>
          <a:r>
            <a:rPr lang="en-US" sz="1400" b="0" i="0" u="none" strike="noStrike" kern="1200" baseline="-25000" dirty="0">
              <a:solidFill>
                <a:srgbClr val="000000"/>
              </a:solidFill>
              <a:latin typeface="Arial" panose="020B0604020202020204" pitchFamily="34" charset="0"/>
              <a:cs typeface="Arial" panose="020B0604020202020204" pitchFamily="34" charset="0"/>
            </a:rPr>
            <a:t>2</a:t>
          </a:r>
          <a:r>
            <a:rPr lang="en-US" sz="1400" b="0" i="0" u="none" strike="noStrike" kern="1200" baseline="0" dirty="0">
              <a:solidFill>
                <a:srgbClr val="000000"/>
              </a:solidFill>
              <a:latin typeface="Arial" panose="020B0604020202020204" pitchFamily="34" charset="0"/>
              <a:cs typeface="Arial" panose="020B0604020202020204" pitchFamily="34" charset="0"/>
            </a:rPr>
            <a:t> (60 to 70%), in addition, CO and H</a:t>
          </a:r>
          <a:r>
            <a:rPr lang="en-US" sz="1400" b="0" i="0" u="none" strike="noStrike" kern="1200" baseline="-25000" dirty="0">
              <a:solidFill>
                <a:srgbClr val="000000"/>
              </a:solidFill>
              <a:latin typeface="Arial" panose="020B0604020202020204" pitchFamily="34" charset="0"/>
              <a:cs typeface="Arial" panose="020B0604020202020204" pitchFamily="34" charset="0"/>
            </a:rPr>
            <a:t>2</a:t>
          </a:r>
          <a:r>
            <a:rPr lang="en-US" sz="1400" b="0" i="0" u="none" strike="noStrike" kern="1200" baseline="0" dirty="0">
              <a:solidFill>
                <a:srgbClr val="000000"/>
              </a:solidFill>
              <a:latin typeface="Arial" panose="020B0604020202020204" pitchFamily="34" charset="0"/>
              <a:cs typeface="Arial" panose="020B0604020202020204" pitchFamily="34" charset="0"/>
            </a:rPr>
            <a:t> were presented in percentages around 25 and 10%, respectively.</a:t>
          </a:r>
          <a:endParaRPr lang="es-UY" sz="1400" kern="1200" dirty="0">
            <a:latin typeface="Arial" panose="020B0604020202020204" pitchFamily="34" charset="0"/>
            <a:cs typeface="Arial" panose="020B0604020202020204" pitchFamily="34" charset="0"/>
          </a:endParaRPr>
        </a:p>
      </dsp:txBody>
      <dsp:txXfrm>
        <a:off x="654863" y="4176517"/>
        <a:ext cx="4324479" cy="111688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4DE3CD-2301-41D4-9F10-6BAF9A0E5410}" type="datetimeFigureOut">
              <a:rPr lang="es-UY" smtClean="0"/>
              <a:t>6/6/2023</a:t>
            </a:fld>
            <a:endParaRPr lang="es-UY"/>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DF6219-490C-4468-815B-2DE4E7FE4744}" type="slidenum">
              <a:rPr lang="es-UY" smtClean="0"/>
              <a:t>‹Nº›</a:t>
            </a:fld>
            <a:endParaRPr lang="es-UY"/>
          </a:p>
        </p:txBody>
      </p:sp>
    </p:spTree>
    <p:extLst>
      <p:ext uri="{BB962C8B-B14F-4D97-AF65-F5344CB8AC3E}">
        <p14:creationId xmlns:p14="http://schemas.microsoft.com/office/powerpoint/2010/main" val="96740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Good morning, everyone.</a:t>
            </a:r>
          </a:p>
          <a:p>
            <a:endParaRPr lang="en-US" dirty="0"/>
          </a:p>
          <a:p>
            <a:r>
              <a:rPr lang="en-US" dirty="0"/>
              <a:t>My name is Martin Torres, and I am a chemical engineer with a doctorate in chemistry. I am currently working at Universidad de la </a:t>
            </a:r>
            <a:r>
              <a:rPr lang="en-US" dirty="0" err="1"/>
              <a:t>Repubica</a:t>
            </a:r>
            <a:r>
              <a:rPr lang="en-US" dirty="0"/>
              <a:t>- Faculty of chemistry. </a:t>
            </a:r>
          </a:p>
          <a:p>
            <a:endParaRPr lang="en-US" dirty="0"/>
          </a:p>
          <a:p>
            <a:r>
              <a:rPr lang="en-US" dirty="0"/>
              <a:t>Today, I will present the work named "Effect of operational parameters on the gas composition from SSS of biomass," co-authored by Luis </a:t>
            </a:r>
            <a:r>
              <a:rPr lang="en-US" dirty="0" err="1"/>
              <a:t>Yerman</a:t>
            </a:r>
            <a:r>
              <a:rPr lang="en-US" dirty="0"/>
              <a:t>, who is a research fellow of the University of Queensland in Australia. </a:t>
            </a:r>
          </a:p>
          <a:p>
            <a:endParaRPr lang="en-US" dirty="0"/>
          </a:p>
          <a:p>
            <a:r>
              <a:rPr lang="en-US" dirty="0"/>
              <a:t>This work was carried out during a three-month </a:t>
            </a:r>
            <a:r>
              <a:rPr lang="en-US" dirty="0" err="1"/>
              <a:t>posdoc</a:t>
            </a:r>
            <a:r>
              <a:rPr lang="en-US" dirty="0"/>
              <a:t> internship at UQ in 2022, in the school of civil engineering-Fire group.</a:t>
            </a:r>
          </a:p>
        </p:txBody>
      </p:sp>
      <p:sp>
        <p:nvSpPr>
          <p:cNvPr id="4" name="Marcador de número de diapositiva 3"/>
          <p:cNvSpPr>
            <a:spLocks noGrp="1"/>
          </p:cNvSpPr>
          <p:nvPr>
            <p:ph type="sldNum" sz="quarter" idx="5"/>
          </p:nvPr>
        </p:nvSpPr>
        <p:spPr/>
        <p:txBody>
          <a:bodyPr/>
          <a:lstStyle/>
          <a:p>
            <a:fld id="{3ADF6219-490C-4468-815B-2DE4E7FE4744}" type="slidenum">
              <a:rPr lang="es-UY" smtClean="0"/>
              <a:t>1</a:t>
            </a:fld>
            <a:endParaRPr lang="es-UY"/>
          </a:p>
        </p:txBody>
      </p:sp>
    </p:spTree>
    <p:extLst>
      <p:ext uri="{BB962C8B-B14F-4D97-AF65-F5344CB8AC3E}">
        <p14:creationId xmlns:p14="http://schemas.microsoft.com/office/powerpoint/2010/main" val="70474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fld id="{3ADF6219-490C-4468-815B-2DE4E7FE4744}" type="slidenum">
              <a:rPr lang="es-UY" smtClean="0"/>
              <a:t>10</a:t>
            </a:fld>
            <a:endParaRPr lang="es-UY"/>
          </a:p>
        </p:txBody>
      </p:sp>
    </p:spTree>
    <p:extLst>
      <p:ext uri="{BB962C8B-B14F-4D97-AF65-F5344CB8AC3E}">
        <p14:creationId xmlns:p14="http://schemas.microsoft.com/office/powerpoint/2010/main" val="280534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Y"/>
          </a:p>
        </p:txBody>
      </p:sp>
      <p:sp>
        <p:nvSpPr>
          <p:cNvPr id="4" name="Marcador de número de diapositiva 3"/>
          <p:cNvSpPr>
            <a:spLocks noGrp="1"/>
          </p:cNvSpPr>
          <p:nvPr>
            <p:ph type="sldNum" sz="quarter" idx="5"/>
          </p:nvPr>
        </p:nvSpPr>
        <p:spPr/>
        <p:txBody>
          <a:bodyPr/>
          <a:lstStyle/>
          <a:p>
            <a:fld id="{3ADF6219-490C-4468-815B-2DE4E7FE4744}" type="slidenum">
              <a:rPr lang="es-UY" smtClean="0"/>
              <a:t>11</a:t>
            </a:fld>
            <a:endParaRPr lang="es-UY"/>
          </a:p>
        </p:txBody>
      </p:sp>
    </p:spTree>
    <p:extLst>
      <p:ext uri="{BB962C8B-B14F-4D97-AF65-F5344CB8AC3E}">
        <p14:creationId xmlns:p14="http://schemas.microsoft.com/office/powerpoint/2010/main" val="3345115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noProof="0" dirty="0"/>
              <a:t>So, the audience may wonder: what is </a:t>
            </a:r>
            <a:r>
              <a:rPr lang="en-AU" noProof="0" dirty="0" err="1"/>
              <a:t>smoldering</a:t>
            </a:r>
            <a:r>
              <a:rPr lang="en-AU" noProof="0" dirty="0"/>
              <a:t> combustion?</a:t>
            </a:r>
          </a:p>
          <a:p>
            <a:endParaRPr lang="en-AU" noProof="0" dirty="0"/>
          </a:p>
          <a:p>
            <a:pPr algn="l"/>
            <a:r>
              <a:rPr lang="en-US" sz="1800" b="0" i="0" u="none" strike="noStrike" baseline="0" dirty="0" err="1">
                <a:latin typeface="CharisSIL"/>
              </a:rPr>
              <a:t>Smouldering</a:t>
            </a:r>
            <a:r>
              <a:rPr lang="en-US" sz="1800" b="0" i="0" u="none" strike="noStrike" baseline="0" dirty="0">
                <a:latin typeface="CharisSIL"/>
              </a:rPr>
              <a:t> combustion is a highly energy-efficient, slow-temperature, and flameless form of combustion that propagates through a porous fuel. </a:t>
            </a:r>
          </a:p>
          <a:p>
            <a:pPr algn="l"/>
            <a:endParaRPr lang="en-US" sz="1800" b="0" i="0" u="none" strike="noStrike" baseline="0" noProof="0" dirty="0">
              <a:latin typeface="CharisSIL"/>
            </a:endParaRPr>
          </a:p>
          <a:p>
            <a:pPr algn="l"/>
            <a:r>
              <a:rPr lang="en-US" noProof="0" dirty="0"/>
              <a:t>Research in </a:t>
            </a:r>
            <a:r>
              <a:rPr lang="en-US" noProof="0" dirty="0" err="1"/>
              <a:t>smouldering</a:t>
            </a:r>
            <a:r>
              <a:rPr lang="en-US" noProof="0" dirty="0"/>
              <a:t> combustion has historically been on the topic of fire safety hazard. Recently, has been applied to treatment of soil and destruction of wastes with high moisture content. </a:t>
            </a:r>
          </a:p>
          <a:p>
            <a:pPr algn="l"/>
            <a:endParaRPr lang="en-US" noProof="0" dirty="0"/>
          </a:p>
          <a:p>
            <a:pPr algn="l"/>
            <a:r>
              <a:rPr lang="en-US" noProof="0" dirty="0"/>
              <a:t>It is important note that self-sustaining </a:t>
            </a:r>
            <a:r>
              <a:rPr lang="en-US" noProof="0" dirty="0" err="1"/>
              <a:t>smouldering</a:t>
            </a:r>
            <a:r>
              <a:rPr lang="en-US" noProof="0" dirty="0"/>
              <a:t> involves the thermochemical destruction of wastes in low oxygen atmosphere, this provides potential to produce value-added products</a:t>
            </a:r>
          </a:p>
          <a:p>
            <a:pPr algn="l"/>
            <a:endParaRPr lang="en-US" noProof="0" dirty="0"/>
          </a:p>
          <a:p>
            <a:pPr algn="l"/>
            <a:endParaRPr lang="en-AU" noProof="0"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2</a:t>
            </a:fld>
            <a:endParaRPr lang="es-UY"/>
          </a:p>
        </p:txBody>
      </p:sp>
    </p:spTree>
    <p:extLst>
      <p:ext uri="{BB962C8B-B14F-4D97-AF65-F5344CB8AC3E}">
        <p14:creationId xmlns:p14="http://schemas.microsoft.com/office/powerpoint/2010/main" val="316349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a:t>And, </a:t>
            </a:r>
            <a:r>
              <a:rPr lang="es-UY" dirty="0" err="1"/>
              <a:t>what</a:t>
            </a:r>
            <a:r>
              <a:rPr lang="es-UY" dirty="0"/>
              <a:t> are </a:t>
            </a:r>
            <a:r>
              <a:rPr lang="es-UY" dirty="0" err="1"/>
              <a:t>its</a:t>
            </a:r>
            <a:r>
              <a:rPr lang="es-UY" dirty="0"/>
              <a:t> </a:t>
            </a:r>
            <a:r>
              <a:rPr lang="es-UY" dirty="0" err="1"/>
              <a:t>main</a:t>
            </a:r>
            <a:r>
              <a:rPr lang="es-UY" dirty="0"/>
              <a:t> </a:t>
            </a:r>
            <a:r>
              <a:rPr lang="es-UY" dirty="0" err="1"/>
              <a:t>advantages</a:t>
            </a:r>
            <a:r>
              <a:rPr lang="es-UY" dirty="0"/>
              <a:t>?</a:t>
            </a:r>
          </a:p>
          <a:p>
            <a:endParaRPr lang="es-UY" dirty="0"/>
          </a:p>
          <a:p>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3</a:t>
            </a:fld>
            <a:endParaRPr lang="es-UY"/>
          </a:p>
        </p:txBody>
      </p:sp>
    </p:spTree>
    <p:extLst>
      <p:ext uri="{BB962C8B-B14F-4D97-AF65-F5344CB8AC3E}">
        <p14:creationId xmlns:p14="http://schemas.microsoft.com/office/powerpoint/2010/main" val="238649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This research based on the work performed by Serrano et al., where they studied the use of SSS for stabilizing anaerobic digestate.</a:t>
            </a:r>
          </a:p>
          <a:p>
            <a:r>
              <a:rPr lang="en-US" dirty="0"/>
              <a:t> </a:t>
            </a:r>
          </a:p>
          <a:p>
            <a:r>
              <a:rPr lang="en-US" dirty="0"/>
              <a:t>SSS effectively </a:t>
            </a:r>
            <a:r>
              <a:rPr lang="en-US" dirty="0" err="1"/>
              <a:t>inertized</a:t>
            </a:r>
            <a:r>
              <a:rPr lang="en-US" dirty="0"/>
              <a:t> digestate, destroying pathogens, even with high moisture content (up to 85%). </a:t>
            </a:r>
          </a:p>
          <a:p>
            <a:endParaRPr lang="en-US" dirty="0"/>
          </a:p>
          <a:p>
            <a:r>
              <a:rPr lang="en-US" dirty="0"/>
              <a:t>Two parameters were evaluated: Darcy Flow and Moisture content, focusing on threshold limits for SSS of digestate mixed with coco coir. </a:t>
            </a:r>
          </a:p>
          <a:p>
            <a:endParaRPr lang="en-US" dirty="0"/>
          </a:p>
          <a:p>
            <a:r>
              <a:rPr lang="en-US" dirty="0"/>
              <a:t>Gas composition analysis showed CO2 as the main component (60-70%), with CO and H2 present at around 25% and 10%, respectively. </a:t>
            </a:r>
          </a:p>
          <a:p>
            <a:endParaRPr lang="en-US" dirty="0"/>
          </a:p>
          <a:p>
            <a:r>
              <a:rPr lang="en-US" dirty="0"/>
              <a:t>This study demonstrates SSS as a viable option for stabilizing anaerobic digestate, providing insights into operational parameters and gas composition.</a:t>
            </a:r>
          </a:p>
          <a:p>
            <a:endParaRPr lang="en-US" dirty="0"/>
          </a:p>
          <a:p>
            <a:endParaRPr lang="en-US" dirty="0"/>
          </a:p>
          <a:p>
            <a:endParaRPr lang="en-US" dirty="0"/>
          </a:p>
          <a:p>
            <a:endParaRPr lang="en-US" dirty="0"/>
          </a:p>
          <a:p>
            <a:endParaRPr lang="en-US" dirty="0"/>
          </a:p>
          <a:p>
            <a:endParaRPr lang="en-US" dirty="0"/>
          </a:p>
          <a:p>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4</a:t>
            </a:fld>
            <a:endParaRPr lang="es-UY"/>
          </a:p>
        </p:txBody>
      </p:sp>
    </p:spTree>
    <p:extLst>
      <p:ext uri="{BB962C8B-B14F-4D97-AF65-F5344CB8AC3E}">
        <p14:creationId xmlns:p14="http://schemas.microsoft.com/office/powerpoint/2010/main" val="1183458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Y" dirty="0"/>
              <a:t>So, in </a:t>
            </a:r>
            <a:r>
              <a:rPr lang="es-UY" dirty="0" err="1"/>
              <a:t>aim</a:t>
            </a:r>
            <a:r>
              <a:rPr lang="es-UY" dirty="0"/>
              <a:t> </a:t>
            </a:r>
            <a:r>
              <a:rPr lang="es-UY" dirty="0" err="1"/>
              <a:t>of</a:t>
            </a:r>
            <a:r>
              <a:rPr lang="es-UY" dirty="0"/>
              <a:t> </a:t>
            </a:r>
            <a:r>
              <a:rPr lang="es-UY" dirty="0" err="1"/>
              <a:t>this</a:t>
            </a:r>
            <a:r>
              <a:rPr lang="es-UY" dirty="0"/>
              <a:t>, </a:t>
            </a:r>
            <a:r>
              <a:rPr lang="es-UY" dirty="0" err="1"/>
              <a:t>this</a:t>
            </a:r>
            <a:r>
              <a:rPr lang="es-UY" dirty="0"/>
              <a:t> </a:t>
            </a:r>
            <a:r>
              <a:rPr lang="es-UY" dirty="0" err="1"/>
              <a:t>work</a:t>
            </a:r>
            <a:r>
              <a:rPr lang="es-UY" dirty="0"/>
              <a:t> </a:t>
            </a:r>
            <a:r>
              <a:rPr lang="en-AU" sz="1200" b="1" dirty="0">
                <a:latin typeface="Arial" panose="020B0604020202020204" pitchFamily="34" charset="0"/>
                <a:cs typeface="Arial" panose="020B0604020202020204" pitchFamily="34" charset="0"/>
              </a:rPr>
              <a:t>Evaluate the sensitivity of the biomass moisture content and the air flux on the gas product composition during the smouldering of anaerobic digestate mixed with agricultural waste.</a:t>
            </a:r>
          </a:p>
          <a:p>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5</a:t>
            </a:fld>
            <a:endParaRPr lang="es-UY"/>
          </a:p>
        </p:txBody>
      </p:sp>
    </p:spTree>
    <p:extLst>
      <p:ext uri="{BB962C8B-B14F-4D97-AF65-F5344CB8AC3E}">
        <p14:creationId xmlns:p14="http://schemas.microsoft.com/office/powerpoint/2010/main" val="1352550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 proposed experimental design consisted of carrying out 9 tests (each with a duplicate), changing the moisture content of the biomass mixture and the linear air velocity, also known as the Darcy flux.</a:t>
            </a:r>
          </a:p>
          <a:p>
            <a:endParaRPr lang="es-UY" dirty="0"/>
          </a:p>
          <a:p>
            <a:r>
              <a:rPr lang="en-US" dirty="0"/>
              <a:t>The humidity of the raw biomass samples was monitored using a moisture analyzer to adjust the moisture content of the mixtures. </a:t>
            </a:r>
          </a:p>
          <a:p>
            <a:endParaRPr lang="en-US" dirty="0"/>
          </a:p>
          <a:p>
            <a:r>
              <a:rPr lang="en-US" dirty="0"/>
              <a:t>The MC of the mixtures was then determined by calculating a water balance and measuring the appropriate mass of each biomass. The mixture MC was checked with the moisture analyzer; if the value was correct, the sample was stored in buckets and kept in a refrigerated chamber at 4 C until the experiment was performed. </a:t>
            </a:r>
            <a:endParaRPr lang="en-AU" dirty="0"/>
          </a:p>
          <a:p>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6</a:t>
            </a:fld>
            <a:endParaRPr lang="es-UY"/>
          </a:p>
        </p:txBody>
      </p:sp>
    </p:spTree>
    <p:extLst>
      <p:ext uri="{BB962C8B-B14F-4D97-AF65-F5344CB8AC3E}">
        <p14:creationId xmlns:p14="http://schemas.microsoft.com/office/powerpoint/2010/main" val="290738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Y" dirty="0" err="1"/>
              <a:t>This</a:t>
            </a:r>
            <a:r>
              <a:rPr lang="es-UY" dirty="0"/>
              <a:t> figure shows a </a:t>
            </a:r>
            <a:r>
              <a:rPr lang="es-UY" dirty="0" err="1"/>
              <a:t>smouldering</a:t>
            </a:r>
            <a:r>
              <a:rPr lang="es-UY" dirty="0"/>
              <a:t> reactor, </a:t>
            </a:r>
            <a:r>
              <a:rPr lang="es-UY" dirty="0" err="1"/>
              <a:t>it</a:t>
            </a:r>
            <a:r>
              <a:rPr lang="es-UY" dirty="0"/>
              <a:t> </a:t>
            </a:r>
            <a:r>
              <a:rPr lang="es-UY" dirty="0" err="1"/>
              <a:t>consists</a:t>
            </a:r>
            <a:r>
              <a:rPr lang="es-UY" dirty="0"/>
              <a:t> </a:t>
            </a:r>
            <a:r>
              <a:rPr lang="es-UY" dirty="0" err="1"/>
              <a:t>of</a:t>
            </a:r>
            <a:r>
              <a:rPr lang="es-UY" dirty="0"/>
              <a:t> a </a:t>
            </a:r>
            <a:r>
              <a:rPr lang="es-UY" dirty="0" err="1"/>
              <a:t>insolated</a:t>
            </a:r>
            <a:r>
              <a:rPr lang="es-UY" dirty="0"/>
              <a:t> </a:t>
            </a:r>
            <a:r>
              <a:rPr lang="es-UY" dirty="0" err="1"/>
              <a:t>stainless</a:t>
            </a:r>
            <a:r>
              <a:rPr lang="es-UY" dirty="0"/>
              <a:t> </a:t>
            </a:r>
            <a:r>
              <a:rPr lang="es-UY" dirty="0" err="1"/>
              <a:t>tube</a:t>
            </a:r>
            <a:r>
              <a:rPr lang="es-UY" dirty="0"/>
              <a:t>, </a:t>
            </a:r>
            <a:r>
              <a:rPr lang="es-UY" dirty="0" err="1"/>
              <a:t>where</a:t>
            </a:r>
            <a:r>
              <a:rPr lang="es-UY" dirty="0"/>
              <a:t> a </a:t>
            </a:r>
            <a:r>
              <a:rPr lang="es-UY" dirty="0" err="1"/>
              <a:t>termocuple</a:t>
            </a:r>
            <a:r>
              <a:rPr lang="es-UY" dirty="0"/>
              <a:t> line </a:t>
            </a:r>
            <a:r>
              <a:rPr lang="es-UY" dirty="0" err="1"/>
              <a:t>is</a:t>
            </a:r>
            <a:r>
              <a:rPr lang="es-UY" dirty="0"/>
              <a:t> placed </a:t>
            </a:r>
            <a:r>
              <a:rPr lang="es-UY" dirty="0" err="1"/>
              <a:t>centered</a:t>
            </a:r>
            <a:r>
              <a:rPr lang="es-UY" dirty="0"/>
              <a:t> </a:t>
            </a:r>
            <a:r>
              <a:rPr lang="es-UY" dirty="0" err="1"/>
              <a:t>into</a:t>
            </a:r>
            <a:r>
              <a:rPr lang="es-UY" dirty="0"/>
              <a:t> </a:t>
            </a:r>
            <a:r>
              <a:rPr lang="es-UY" dirty="0" err="1"/>
              <a:t>the</a:t>
            </a:r>
            <a:r>
              <a:rPr lang="es-UY" dirty="0"/>
              <a:t> </a:t>
            </a:r>
            <a:r>
              <a:rPr lang="es-UY" dirty="0" err="1"/>
              <a:t>tube</a:t>
            </a:r>
            <a:r>
              <a:rPr lang="es-UY" dirty="0"/>
              <a:t>. </a:t>
            </a:r>
            <a:r>
              <a:rPr lang="es-UY" dirty="0" err="1"/>
              <a:t>The</a:t>
            </a:r>
            <a:r>
              <a:rPr lang="es-UY" dirty="0"/>
              <a:t> </a:t>
            </a:r>
            <a:r>
              <a:rPr lang="es-UY" dirty="0" err="1"/>
              <a:t>termocuples</a:t>
            </a:r>
            <a:r>
              <a:rPr lang="es-UY" dirty="0"/>
              <a:t> </a:t>
            </a:r>
            <a:r>
              <a:rPr lang="es-UY" dirty="0" err="1"/>
              <a:t>record</a:t>
            </a:r>
            <a:r>
              <a:rPr lang="es-UY" dirty="0"/>
              <a:t> </a:t>
            </a:r>
            <a:r>
              <a:rPr lang="es-UY" dirty="0" err="1"/>
              <a:t>the</a:t>
            </a:r>
            <a:r>
              <a:rPr lang="es-UY" dirty="0"/>
              <a:t> </a:t>
            </a:r>
            <a:r>
              <a:rPr lang="es-UY" dirty="0" err="1"/>
              <a:t>temperatures</a:t>
            </a:r>
            <a:r>
              <a:rPr lang="en-AU" dirty="0"/>
              <a:t> by means of a data logger connected to a computer.</a:t>
            </a:r>
          </a:p>
          <a:p>
            <a:endParaRPr lang="en-AU" dirty="0"/>
          </a:p>
          <a:p>
            <a:r>
              <a:rPr lang="en-AU" dirty="0"/>
              <a:t>The sample is placed into the reactor, and a heating system supplies energy until the temperature of the thermocouple located close to the heating system reaches 250 C, at this moment, the power supply is cut down and the mass flow controller is turned on. </a:t>
            </a:r>
          </a:p>
          <a:p>
            <a:endParaRPr lang="en-AU" dirty="0"/>
          </a:p>
          <a:p>
            <a:r>
              <a:rPr lang="en-AU" dirty="0"/>
              <a:t>When gas starts to coming out from the top of the reactor, gas samples were taken every 2-3 min, placed into vials and </a:t>
            </a:r>
            <a:r>
              <a:rPr lang="en-AU" dirty="0" err="1"/>
              <a:t>analyzed</a:t>
            </a:r>
            <a:r>
              <a:rPr lang="en-AU" dirty="0"/>
              <a:t> by gas </a:t>
            </a:r>
            <a:r>
              <a:rPr lang="en-AU" dirty="0" err="1"/>
              <a:t>chromatograpy</a:t>
            </a:r>
            <a:r>
              <a:rPr lang="en-AU" dirty="0"/>
              <a:t>. </a:t>
            </a:r>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7</a:t>
            </a:fld>
            <a:endParaRPr lang="es-UY"/>
          </a:p>
        </p:txBody>
      </p:sp>
    </p:spTree>
    <p:extLst>
      <p:ext uri="{BB962C8B-B14F-4D97-AF65-F5344CB8AC3E}">
        <p14:creationId xmlns:p14="http://schemas.microsoft.com/office/powerpoint/2010/main" val="1343037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AU" sz="1800" dirty="0">
                <a:effectLst/>
                <a:latin typeface="Times New Roman" panose="02020603050405020304" pitchFamily="18" charset="0"/>
                <a:ea typeface="Times New Roman" panose="02020603050405020304" pitchFamily="18" charset="0"/>
              </a:rPr>
              <a:t>From this analysis, H2, CO, CH4 and CO2 content were quantified. </a:t>
            </a:r>
          </a:p>
          <a:p>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When comparing the air flows at a same MC, the higher the </a:t>
            </a:r>
            <a:r>
              <a:rPr lang="en-US" sz="1800" dirty="0" err="1">
                <a:latin typeface="Arial" panose="020B0604020202020204" pitchFamily="34" charset="0"/>
                <a:cs typeface="Arial" panose="020B0604020202020204" pitchFamily="34" charset="0"/>
              </a:rPr>
              <a:t>aiflow</a:t>
            </a:r>
            <a:r>
              <a:rPr lang="en-US" sz="1800" dirty="0">
                <a:latin typeface="Arial" panose="020B0604020202020204" pitchFamily="34" charset="0"/>
                <a:cs typeface="Arial" panose="020B0604020202020204" pitchFamily="34" charset="0"/>
              </a:rPr>
              <a:t>, the more H</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CO are produced, except to CH</a:t>
            </a:r>
            <a:r>
              <a:rPr lang="en-US" sz="1800" baseline="-25000" dirty="0">
                <a:latin typeface="Arial" panose="020B0604020202020204" pitchFamily="34" charset="0"/>
                <a:cs typeface="Arial" panose="020B0604020202020204" pitchFamily="34" charset="0"/>
              </a:rPr>
              <a:t>4. </a:t>
            </a:r>
            <a:r>
              <a:rPr lang="es-UY" sz="1800" baseline="-25000" dirty="0">
                <a:effectLst/>
                <a:latin typeface="Arial" panose="020B0604020202020204" pitchFamily="34" charset="0"/>
                <a:ea typeface="+mn-ea"/>
                <a:cs typeface="Arial" panose="020B0604020202020204" pitchFamily="34" charset="0"/>
              </a:rPr>
              <a:t> </a:t>
            </a:r>
            <a:r>
              <a:rPr lang="en-AU" sz="1800" dirty="0">
                <a:effectLst/>
                <a:latin typeface="Times New Roman" panose="02020603050405020304" pitchFamily="18" charset="0"/>
                <a:ea typeface="Times New Roman" panose="02020603050405020304" pitchFamily="18" charset="0"/>
              </a:rPr>
              <a:t>In the case of CH</a:t>
            </a:r>
            <a:r>
              <a:rPr lang="en-AU" sz="1800" baseline="-25000" dirty="0">
                <a:effectLst/>
                <a:latin typeface="Times New Roman" panose="02020603050405020304" pitchFamily="18" charset="0"/>
                <a:ea typeface="Times New Roman" panose="02020603050405020304" pitchFamily="18" charset="0"/>
              </a:rPr>
              <a:t>4</a:t>
            </a:r>
            <a:r>
              <a:rPr lang="en-AU" sz="1800" dirty="0">
                <a:effectLst/>
                <a:latin typeface="Times New Roman" panose="02020603050405020304" pitchFamily="18" charset="0"/>
                <a:ea typeface="Times New Roman" panose="02020603050405020304" pitchFamily="18" charset="0"/>
              </a:rPr>
              <a:t>, no significant differences were observed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ndParaRPr>
          </a:p>
          <a:p>
            <a:r>
              <a:rPr lang="en-US" sz="1200" dirty="0">
                <a:latin typeface="Arial" panose="020B0604020202020204" pitchFamily="34" charset="0"/>
                <a:cs typeface="Arial" panose="020B0604020202020204" pitchFamily="34" charset="0"/>
              </a:rPr>
              <a:t>When comparing MC at the same airflow, there is not possible to see a clear trend. Although 50 % an 70 % show clear differences in its gas compositions when a </a:t>
            </a:r>
            <a:r>
              <a:rPr lang="en-US" sz="1200" dirty="0" err="1">
                <a:latin typeface="Arial" panose="020B0604020202020204" pitchFamily="34" charset="0"/>
                <a:cs typeface="Arial" panose="020B0604020202020204" pitchFamily="34" charset="0"/>
              </a:rPr>
              <a:t>darcy</a:t>
            </a:r>
            <a:r>
              <a:rPr lang="en-US" sz="1200" dirty="0">
                <a:latin typeface="Arial" panose="020B0604020202020204" pitchFamily="34" charset="0"/>
                <a:cs typeface="Arial" panose="020B0604020202020204" pitchFamily="34" charset="0"/>
              </a:rPr>
              <a:t> flux of 14.6 cm/s is used.</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So that, a </a:t>
            </a:r>
            <a:r>
              <a:rPr lang="en-US" sz="1200" dirty="0" err="1">
                <a:latin typeface="Arial" panose="020B0604020202020204" pitchFamily="34" charset="0"/>
                <a:cs typeface="Arial" panose="020B0604020202020204" pitchFamily="34" charset="0"/>
              </a:rPr>
              <a:t>darcy</a:t>
            </a:r>
            <a:r>
              <a:rPr lang="en-US" sz="1200" dirty="0">
                <a:latin typeface="Arial" panose="020B0604020202020204" pitchFamily="34" charset="0"/>
                <a:cs typeface="Arial" panose="020B0604020202020204" pitchFamily="34" charset="0"/>
              </a:rPr>
              <a:t> flux of 14.6 cm/s  and MC of 50% turns out being the most promising airflow in term of gas content</a:t>
            </a:r>
            <a:endParaRPr lang="es-UY" sz="1200" baseline="-25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ADF6219-490C-4468-815B-2DE4E7FE4744}" type="slidenum">
              <a:rPr lang="es-UY" smtClean="0"/>
              <a:t>8</a:t>
            </a:fld>
            <a:endParaRPr lang="es-UY"/>
          </a:p>
        </p:txBody>
      </p:sp>
    </p:spTree>
    <p:extLst>
      <p:ext uri="{BB962C8B-B14F-4D97-AF65-F5344CB8AC3E}">
        <p14:creationId xmlns:p14="http://schemas.microsoft.com/office/powerpoint/2010/main" val="69262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The table shows the average temperature calculated for each experience. A </a:t>
            </a:r>
            <a:r>
              <a:rPr lang="en-AU" sz="1800" dirty="0" err="1">
                <a:effectLst/>
                <a:latin typeface="Times New Roman" panose="02020603050405020304" pitchFamily="18" charset="0"/>
                <a:ea typeface="Times New Roman" panose="02020603050405020304" pitchFamily="18" charset="0"/>
              </a:rPr>
              <a:t>darcy</a:t>
            </a:r>
            <a:r>
              <a:rPr lang="en-AU" sz="1800" dirty="0">
                <a:effectLst/>
                <a:latin typeface="Times New Roman" panose="02020603050405020304" pitchFamily="18" charset="0"/>
                <a:ea typeface="Times New Roman" panose="02020603050405020304" pitchFamily="18" charset="0"/>
              </a:rPr>
              <a:t> flux of 14.6 cm/s gave the higher temperatures.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These behaviour is in accordance with the gas results, and a possible explanation is because higher temperatures enhance endothermic chemical reactions, which gives more CO and H</a:t>
            </a:r>
            <a:r>
              <a:rPr lang="en-AU" sz="1800" baseline="-25000" dirty="0">
                <a:effectLst/>
                <a:latin typeface="Times New Roman" panose="02020603050405020304" pitchFamily="18" charset="0"/>
                <a:ea typeface="Times New Roman" panose="02020603050405020304" pitchFamily="18" charset="0"/>
              </a:rPr>
              <a:t>2</a:t>
            </a:r>
            <a:r>
              <a:rPr lang="en-AU" sz="1800" baseline="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With the gas composition results, we proceed to calculate the HHV of the gas using the following equation, results are showed in the following figure.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The main differences obtained in the HHV value are due to the variations of CO and H</a:t>
            </a:r>
            <a:r>
              <a:rPr lang="en-AU" sz="1800" baseline="-25000" dirty="0">
                <a:effectLst/>
                <a:latin typeface="Times New Roman" panose="02020603050405020304" pitchFamily="18" charset="0"/>
                <a:ea typeface="Times New Roman" panose="02020603050405020304" pitchFamily="18" charset="0"/>
              </a:rPr>
              <a:t>2</a:t>
            </a:r>
            <a:r>
              <a:rPr lang="en-AU"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As a result of this assessment, and in comparison, to the results obtained by Serrano, a boosted gas composition is obtained when using an initial moisture content of 50% and a Darcy flux of 14.6 cm/s, producing a gas with a HHV value of 5.4 MJ/m</a:t>
            </a:r>
            <a:r>
              <a:rPr lang="en-AU" sz="1800" baseline="30000" dirty="0">
                <a:effectLst/>
                <a:latin typeface="Times New Roman" panose="02020603050405020304" pitchFamily="18" charset="0"/>
                <a:ea typeface="Times New Roman" panose="02020603050405020304" pitchFamily="18" charset="0"/>
              </a:rPr>
              <a:t>3</a:t>
            </a:r>
            <a:r>
              <a:rPr lang="en-AU" sz="1800" dirty="0">
                <a:effectLst/>
                <a:latin typeface="Times New Roman" panose="02020603050405020304" pitchFamily="18" charset="0"/>
                <a:ea typeface="Times New Roman" panose="02020603050405020304" pitchFamily="18" charset="0"/>
              </a:rPr>
              <a:t> and contents of 15 % H</a:t>
            </a:r>
            <a:r>
              <a:rPr lang="en-AU" sz="1800" baseline="-25000" dirty="0">
                <a:effectLst/>
                <a:latin typeface="Times New Roman" panose="02020603050405020304" pitchFamily="18" charset="0"/>
                <a:ea typeface="Times New Roman" panose="02020603050405020304" pitchFamily="18" charset="0"/>
              </a:rPr>
              <a:t>2</a:t>
            </a:r>
            <a:r>
              <a:rPr lang="en-AU" sz="1800" dirty="0">
                <a:effectLst/>
                <a:latin typeface="Times New Roman" panose="02020603050405020304" pitchFamily="18" charset="0"/>
                <a:ea typeface="Times New Roman" panose="02020603050405020304" pitchFamily="18" charset="0"/>
              </a:rPr>
              <a:t>, 24 % CO, 1 % CH</a:t>
            </a:r>
            <a:r>
              <a:rPr lang="en-AU" sz="1800" baseline="-25000" dirty="0">
                <a:effectLst/>
                <a:latin typeface="Times New Roman" panose="02020603050405020304" pitchFamily="18" charset="0"/>
                <a:ea typeface="Times New Roman" panose="02020603050405020304" pitchFamily="18" charset="0"/>
              </a:rPr>
              <a:t>4</a:t>
            </a:r>
            <a:r>
              <a:rPr lang="en-AU" sz="1800" dirty="0">
                <a:effectLst/>
                <a:latin typeface="Times New Roman" panose="02020603050405020304" pitchFamily="18" charset="0"/>
                <a:ea typeface="Times New Roman" panose="02020603050405020304" pitchFamily="18" charset="0"/>
              </a:rPr>
              <a:t> and 60 % CO</a:t>
            </a:r>
            <a:r>
              <a:rPr lang="en-AU" sz="1800" baseline="-25000" dirty="0">
                <a:effectLst/>
                <a:latin typeface="Times New Roman" panose="02020603050405020304" pitchFamily="18" charset="0"/>
                <a:ea typeface="Times New Roman" panose="02020603050405020304" pitchFamily="18" charset="0"/>
              </a:rPr>
              <a:t>2</a:t>
            </a:r>
            <a:r>
              <a:rPr lang="en-AU" sz="1800" dirty="0">
                <a:effectLst/>
                <a:latin typeface="Times New Roman" panose="02020603050405020304" pitchFamily="18" charset="0"/>
                <a:ea typeface="Times New Roman" panose="02020603050405020304" pitchFamily="18" charset="0"/>
              </a:rPr>
              <a:t>.</a:t>
            </a:r>
            <a:endParaRPr lang="en-AU" sz="1800" dirty="0">
              <a:effectLst/>
              <a:latin typeface="Calibri" panose="020F0502020204030204" pitchFamily="34" charset="0"/>
              <a:ea typeface="Calibri" panose="020F0502020204030204" pitchFamily="34" charset="0"/>
            </a:endParaRPr>
          </a:p>
          <a:p>
            <a:endParaRPr lang="es-UY" dirty="0"/>
          </a:p>
        </p:txBody>
      </p:sp>
      <p:sp>
        <p:nvSpPr>
          <p:cNvPr id="4" name="Marcador de número de diapositiva 3"/>
          <p:cNvSpPr>
            <a:spLocks noGrp="1"/>
          </p:cNvSpPr>
          <p:nvPr>
            <p:ph type="sldNum" sz="quarter" idx="5"/>
          </p:nvPr>
        </p:nvSpPr>
        <p:spPr/>
        <p:txBody>
          <a:bodyPr/>
          <a:lstStyle/>
          <a:p>
            <a:fld id="{3ADF6219-490C-4468-815B-2DE4E7FE4744}" type="slidenum">
              <a:rPr lang="es-UY" smtClean="0"/>
              <a:t>9</a:t>
            </a:fld>
            <a:endParaRPr lang="es-UY"/>
          </a:p>
        </p:txBody>
      </p:sp>
    </p:spTree>
    <p:extLst>
      <p:ext uri="{BB962C8B-B14F-4D97-AF65-F5344CB8AC3E}">
        <p14:creationId xmlns:p14="http://schemas.microsoft.com/office/powerpoint/2010/main" val="317170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746057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7607396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86092956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6182045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4408324-A84C-4A45-93B6-78D079CCE772}" type="datetime1">
              <a:rPr lang="en-US" smtClean="0"/>
              <a:t>6/6/2023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5808038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27348017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6/6/2023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63696777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6/6/2023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480890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08324-A84C-4A45-93B6-78D079CCE772}" type="datetime1">
              <a:rPr lang="en-US" smtClean="0"/>
              <a:t>6/6/2023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2737831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41097911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4408324-A84C-4A45-93B6-78D079CCE772}" type="datetime1">
              <a:rPr lang="en-US" smtClean="0"/>
              <a:t>6/6/2023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36787205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6/6/2023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‹Nº›</a:t>
            </a:fld>
            <a:endParaRPr lang="en-US" dirty="0"/>
          </a:p>
        </p:txBody>
      </p:sp>
    </p:spTree>
    <p:extLst>
      <p:ext uri="{BB962C8B-B14F-4D97-AF65-F5344CB8AC3E}">
        <p14:creationId xmlns:p14="http://schemas.microsoft.com/office/powerpoint/2010/main" val="14874709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g"/><Relationship Id="rId5" Type="http://schemas.openxmlformats.org/officeDocument/2006/relationships/image" Target="../media/image2.jp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chart" Target="../charts/chart3.xml"/><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0.png"/><Relationship Id="rId10" Type="http://schemas.openxmlformats.org/officeDocument/2006/relationships/image" Target="../media/image46.svg"/><Relationship Id="rId4" Type="http://schemas.openxmlformats.org/officeDocument/2006/relationships/image" Target="../media/image49.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radiografía, animal&#10;&#10;Descripción generada automáticamente">
            <a:extLst>
              <a:ext uri="{FF2B5EF4-FFF2-40B4-BE49-F238E27FC236}">
                <a16:creationId xmlns:a16="http://schemas.microsoft.com/office/drawing/2014/main" id="{CAE5EEA2-9E1D-D9F1-FB4E-1FF7DD3E977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5340" r="-1" b="5340"/>
          <a:stretch/>
        </p:blipFill>
        <p:spPr>
          <a:xfrm>
            <a:off x="20" y="1"/>
            <a:ext cx="12191674" cy="5029199"/>
          </a:xfrm>
          <a:custGeom>
            <a:avLst/>
            <a:gdLst/>
            <a:ahLst/>
            <a:cxnLst/>
            <a:rect l="l" t="t" r="r" b="b"/>
            <a:pathLst>
              <a:path w="12191694" h="5716988">
                <a:moveTo>
                  <a:pt x="0" y="0"/>
                </a:moveTo>
                <a:lnTo>
                  <a:pt x="12191694" y="0"/>
                </a:lnTo>
                <a:lnTo>
                  <a:pt x="12191694" y="238046"/>
                </a:lnTo>
                <a:lnTo>
                  <a:pt x="12191694" y="493101"/>
                </a:lnTo>
                <a:lnTo>
                  <a:pt x="12191694" y="705998"/>
                </a:lnTo>
                <a:lnTo>
                  <a:pt x="12191694" y="737843"/>
                </a:lnTo>
                <a:lnTo>
                  <a:pt x="12191694" y="1378272"/>
                </a:lnTo>
                <a:lnTo>
                  <a:pt x="12191694" y="1387220"/>
                </a:lnTo>
                <a:lnTo>
                  <a:pt x="12191694" y="1479151"/>
                </a:lnTo>
                <a:lnTo>
                  <a:pt x="12191694" y="2573423"/>
                </a:lnTo>
                <a:lnTo>
                  <a:pt x="12191694" y="4527530"/>
                </a:lnTo>
                <a:lnTo>
                  <a:pt x="12165034" y="4543744"/>
                </a:lnTo>
                <a:cubicBezTo>
                  <a:pt x="10850144" y="5296517"/>
                  <a:pt x="8470558" y="5716988"/>
                  <a:pt x="5753357" y="5716988"/>
                </a:cubicBezTo>
                <a:cubicBezTo>
                  <a:pt x="3357905" y="5716988"/>
                  <a:pt x="2231342" y="5036357"/>
                  <a:pt x="858976" y="4343341"/>
                </a:cubicBezTo>
                <a:cubicBezTo>
                  <a:pt x="609057" y="4217140"/>
                  <a:pt x="364243" y="4092093"/>
                  <a:pt x="137598" y="3964708"/>
                </a:cubicBezTo>
                <a:lnTo>
                  <a:pt x="0" y="3882805"/>
                </a:lnTo>
                <a:lnTo>
                  <a:pt x="0" y="2573423"/>
                </a:lnTo>
                <a:lnTo>
                  <a:pt x="0" y="1387220"/>
                </a:lnTo>
                <a:lnTo>
                  <a:pt x="0" y="1378272"/>
                </a:lnTo>
                <a:lnTo>
                  <a:pt x="0" y="1253139"/>
                </a:lnTo>
                <a:lnTo>
                  <a:pt x="0" y="737843"/>
                </a:lnTo>
                <a:lnTo>
                  <a:pt x="0" y="705998"/>
                </a:lnTo>
                <a:lnTo>
                  <a:pt x="0" y="493101"/>
                </a:lnTo>
                <a:lnTo>
                  <a:pt x="0" y="238046"/>
                </a:lnTo>
                <a:close/>
              </a:path>
            </a:pathLst>
          </a:custGeom>
        </p:spPr>
      </p:pic>
      <p:sp>
        <p:nvSpPr>
          <p:cNvPr id="16" name="CuadroTexto 15">
            <a:extLst>
              <a:ext uri="{FF2B5EF4-FFF2-40B4-BE49-F238E27FC236}">
                <a16:creationId xmlns:a16="http://schemas.microsoft.com/office/drawing/2014/main" id="{9BCEBF2E-6112-1EE4-235F-47C6A7FACC21}"/>
              </a:ext>
            </a:extLst>
          </p:cNvPr>
          <p:cNvSpPr txBox="1"/>
          <p:nvPr/>
        </p:nvSpPr>
        <p:spPr>
          <a:xfrm>
            <a:off x="42046" y="306644"/>
            <a:ext cx="12573290" cy="1169551"/>
          </a:xfrm>
          <a:prstGeom prst="rect">
            <a:avLst/>
          </a:prstGeom>
          <a:noFill/>
        </p:spPr>
        <p:txBody>
          <a:bodyPr wrap="square">
            <a:spAutoFit/>
          </a:bodyPr>
          <a:lstStyle/>
          <a:p>
            <a:r>
              <a:rPr lang="en-US" sz="35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 of operational parameters on the gas composition from self-sustaining smoldering of biomass </a:t>
            </a:r>
            <a:endParaRPr lang="es-UY" sz="35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CuadroTexto 17">
            <a:extLst>
              <a:ext uri="{FF2B5EF4-FFF2-40B4-BE49-F238E27FC236}">
                <a16:creationId xmlns:a16="http://schemas.microsoft.com/office/drawing/2014/main" id="{1E426127-A097-7C61-1378-9A25B1850A05}"/>
              </a:ext>
            </a:extLst>
          </p:cNvPr>
          <p:cNvSpPr txBox="1"/>
          <p:nvPr/>
        </p:nvSpPr>
        <p:spPr>
          <a:xfrm>
            <a:off x="89982" y="1727729"/>
            <a:ext cx="8523505" cy="461665"/>
          </a:xfrm>
          <a:prstGeom prst="rect">
            <a:avLst/>
          </a:prstGeom>
          <a:noFill/>
        </p:spPr>
        <p:txBody>
          <a:bodyPr wrap="square">
            <a:spAutoFit/>
          </a:bodyPr>
          <a:lstStyle/>
          <a:p>
            <a:r>
              <a:rPr lang="en-US" sz="24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Martin Torres Brunengo</a:t>
            </a:r>
            <a:r>
              <a:rPr lang="en-US" sz="2400" b="1" i="0" u="none" strike="noStrike"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24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Luis </a:t>
            </a:r>
            <a:r>
              <a:rPr lang="en-US" sz="2400" b="1" i="0" u="none" strike="noStrike" baseline="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Yerm</a:t>
            </a:r>
            <a:r>
              <a:rPr lang="es-UY" sz="2400" b="1" i="0" u="none" strike="noStrike" baseline="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án</a:t>
            </a:r>
            <a:r>
              <a:rPr lang="es-UY" sz="2400" b="1" i="0" u="none" strike="noStrike"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pic>
        <p:nvPicPr>
          <p:cNvPr id="20" name="Imagen 19" descr="Logotipo&#10;&#10;Descripción generada automáticamente">
            <a:extLst>
              <a:ext uri="{FF2B5EF4-FFF2-40B4-BE49-F238E27FC236}">
                <a16:creationId xmlns:a16="http://schemas.microsoft.com/office/drawing/2014/main" id="{024636DE-6013-971D-C458-0D4C5DC10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8063" y="5303907"/>
            <a:ext cx="1209158" cy="1193146"/>
          </a:xfrm>
          <a:prstGeom prst="rect">
            <a:avLst/>
          </a:prstGeom>
        </p:spPr>
      </p:pic>
      <p:pic>
        <p:nvPicPr>
          <p:cNvPr id="1028" name="Picture 4" descr="University of Queensland Business School | UNPRME">
            <a:extLst>
              <a:ext uri="{FF2B5EF4-FFF2-40B4-BE49-F238E27FC236}">
                <a16:creationId xmlns:a16="http://schemas.microsoft.com/office/drawing/2014/main" id="{460F5491-CDE3-7CAA-0597-B475BCA18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2304" y="5108117"/>
            <a:ext cx="1494349" cy="1494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03D443-9501-EBF2-4882-3B0A4751EE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7427" y="5260622"/>
            <a:ext cx="908539" cy="12797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a:extLst>
              <a:ext uri="{FF2B5EF4-FFF2-40B4-BE49-F238E27FC236}">
                <a16:creationId xmlns:a16="http://schemas.microsoft.com/office/drawing/2014/main" id="{732D1701-970C-31A0-5176-F08D5B6A77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49979" y="5191180"/>
            <a:ext cx="1405980" cy="14059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anii – Programa de intervención en convivencia adolescente">
            <a:extLst>
              <a:ext uri="{FF2B5EF4-FFF2-40B4-BE49-F238E27FC236}">
                <a16:creationId xmlns:a16="http://schemas.microsoft.com/office/drawing/2014/main" id="{774A7767-C712-AD0F-86AD-2D3BE05BB0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910" y="5715325"/>
            <a:ext cx="1639868" cy="8871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lamado de CSIC para movilidad e intercambios académicos ...">
            <a:extLst>
              <a:ext uri="{FF2B5EF4-FFF2-40B4-BE49-F238E27FC236}">
                <a16:creationId xmlns:a16="http://schemas.microsoft.com/office/drawing/2014/main" id="{5CF98E3B-0770-1D45-E3C9-8E1B927F7A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650" y="5303907"/>
            <a:ext cx="2369451" cy="1282291"/>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7F367E39-38FA-B983-F262-D9B7811AF675}"/>
              </a:ext>
            </a:extLst>
          </p:cNvPr>
          <p:cNvSpPr txBox="1"/>
          <p:nvPr/>
        </p:nvSpPr>
        <p:spPr>
          <a:xfrm>
            <a:off x="81910" y="2514600"/>
            <a:ext cx="12335014" cy="523220"/>
          </a:xfrm>
          <a:prstGeom prst="rect">
            <a:avLst/>
          </a:prstGeom>
          <a:noFill/>
        </p:spPr>
        <p:txBody>
          <a:bodyPr wrap="square">
            <a:spAutoFit/>
          </a:bodyPr>
          <a:lstStyle/>
          <a:p>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Area</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Fisicoquímica, DETEMA, Facultad de Química, Universidad de la República, Gral. Flores 2124 CC 1157, 11800 Montevideo, Uruguay</a:t>
            </a:r>
          </a:p>
          <a:p>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School</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Civil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Engineering</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UY" sz="1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es-UY" sz="1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Queensland, Brisbane, 4072, Australia</a:t>
            </a:r>
          </a:p>
        </p:txBody>
      </p:sp>
      <p:pic>
        <p:nvPicPr>
          <p:cNvPr id="3" name="Imagen 2">
            <a:extLst>
              <a:ext uri="{FF2B5EF4-FFF2-40B4-BE49-F238E27FC236}">
                <a16:creationId xmlns:a16="http://schemas.microsoft.com/office/drawing/2014/main" id="{E13B3110-1FF0-D7D3-2342-25D08E78DC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07426" y="5303908"/>
            <a:ext cx="1911562" cy="1470065"/>
          </a:xfrm>
          <a:prstGeom prst="rect">
            <a:avLst/>
          </a:prstGeom>
        </p:spPr>
      </p:pic>
    </p:spTree>
    <p:extLst>
      <p:ext uri="{BB962C8B-B14F-4D97-AF65-F5344CB8AC3E}">
        <p14:creationId xmlns:p14="http://schemas.microsoft.com/office/powerpoint/2010/main" val="3860514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CCC646-E788-2C95-EFEA-0A985928DA6B}"/>
              </a:ext>
            </a:extLst>
          </p:cNvPr>
          <p:cNvSpPr txBox="1"/>
          <p:nvPr/>
        </p:nvSpPr>
        <p:spPr>
          <a:xfrm>
            <a:off x="359229" y="489857"/>
            <a:ext cx="5293885" cy="523220"/>
          </a:xfrm>
          <a:prstGeom prst="rect">
            <a:avLst/>
          </a:prstGeom>
          <a:noFill/>
        </p:spPr>
        <p:txBody>
          <a:bodyPr wrap="none" rtlCol="0">
            <a:spAutoFit/>
          </a:bodyPr>
          <a:lstStyle/>
          <a:p>
            <a:r>
              <a:rPr lang="en-AU" sz="2800" b="1" dirty="0">
                <a:solidFill>
                  <a:srgbClr val="FF0000"/>
                </a:solidFill>
              </a:rPr>
              <a:t>CONCLUSIONS AND PERSPECTIVES</a:t>
            </a:r>
            <a:endParaRPr lang="es-UY" sz="2800" b="1" dirty="0">
              <a:solidFill>
                <a:srgbClr val="FF0000"/>
              </a:solidFill>
            </a:endParaRPr>
          </a:p>
        </p:txBody>
      </p:sp>
      <p:sp>
        <p:nvSpPr>
          <p:cNvPr id="4" name="CuadroTexto 3">
            <a:extLst>
              <a:ext uri="{FF2B5EF4-FFF2-40B4-BE49-F238E27FC236}">
                <a16:creationId xmlns:a16="http://schemas.microsoft.com/office/drawing/2014/main" id="{9CECC499-3DF9-ACFA-380D-24463BFF9CE5}"/>
              </a:ext>
            </a:extLst>
          </p:cNvPr>
          <p:cNvSpPr txBox="1"/>
          <p:nvPr/>
        </p:nvSpPr>
        <p:spPr>
          <a:xfrm>
            <a:off x="76200" y="1024249"/>
            <a:ext cx="12115800" cy="5632311"/>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it is possible to improve the composition of the resulting gas controlling MC and airflow</a:t>
            </a:r>
          </a:p>
          <a:p>
            <a:pPr marL="285750" indent="-285750">
              <a:buFont typeface="Arial" panose="020B0604020202020204" pitchFamily="34" charset="0"/>
              <a:buChar char="•"/>
            </a:pPr>
            <a:endParaRPr lang="en-AU" sz="2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AU" sz="2400" dirty="0">
                <a:latin typeface="Arial" panose="020B0604020202020204" pitchFamily="34" charset="0"/>
                <a:cs typeface="Arial" panose="020B0604020202020204" pitchFamily="34" charset="0"/>
              </a:rPr>
              <a:t>Compared to Serrano et al, the best conditions were a MC of 50% and a Darcy flow of 14.6 cm/s, resulting in a gas with a </a:t>
            </a:r>
            <a:r>
              <a:rPr lang="en-AU" sz="2400" dirty="0">
                <a:effectLst/>
                <a:latin typeface="Arial" panose="020B0604020202020204" pitchFamily="34" charset="0"/>
                <a:ea typeface="Times New Roman" panose="02020603050405020304" pitchFamily="18" charset="0"/>
                <a:cs typeface="Arial" panose="020B0604020202020204" pitchFamily="34" charset="0"/>
              </a:rPr>
              <a:t>composition of 15% H</a:t>
            </a:r>
            <a:r>
              <a:rPr lang="en-AU" sz="24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AU" sz="2400" dirty="0">
                <a:effectLst/>
                <a:latin typeface="Arial" panose="020B0604020202020204" pitchFamily="34" charset="0"/>
                <a:ea typeface="Times New Roman" panose="02020603050405020304" pitchFamily="18" charset="0"/>
                <a:cs typeface="Arial" panose="020B0604020202020204" pitchFamily="34" charset="0"/>
              </a:rPr>
              <a:t>, 24% CO, 1% CH</a:t>
            </a:r>
            <a:r>
              <a:rPr lang="en-AU" sz="2400" baseline="-25000" dirty="0">
                <a:effectLst/>
                <a:latin typeface="Arial" panose="020B0604020202020204" pitchFamily="34" charset="0"/>
                <a:ea typeface="Times New Roman" panose="02020603050405020304" pitchFamily="18" charset="0"/>
                <a:cs typeface="Arial" panose="020B0604020202020204" pitchFamily="34" charset="0"/>
              </a:rPr>
              <a:t>4</a:t>
            </a:r>
            <a:r>
              <a:rPr lang="en-AU" sz="2400" dirty="0">
                <a:effectLst/>
                <a:latin typeface="Arial" panose="020B0604020202020204" pitchFamily="34" charset="0"/>
                <a:ea typeface="Times New Roman" panose="02020603050405020304" pitchFamily="18" charset="0"/>
                <a:cs typeface="Arial" panose="020B0604020202020204" pitchFamily="34" charset="0"/>
              </a:rPr>
              <a:t>, and 60% CO</a:t>
            </a:r>
            <a:r>
              <a:rPr lang="en-AU" sz="24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AU" sz="2400" dirty="0">
                <a:effectLst/>
                <a:latin typeface="Arial" panose="020B0604020202020204" pitchFamily="34" charset="0"/>
                <a:ea typeface="Times New Roman" panose="02020603050405020304" pitchFamily="18" charset="0"/>
                <a:cs typeface="Arial" panose="020B0604020202020204" pitchFamily="34" charset="0"/>
              </a:rPr>
              <a:t> (free of N</a:t>
            </a:r>
            <a:r>
              <a:rPr lang="en-AU" sz="2400" baseline="-25000" dirty="0">
                <a:effectLst/>
                <a:latin typeface="Arial" panose="020B0604020202020204" pitchFamily="34" charset="0"/>
                <a:ea typeface="Times New Roman" panose="02020603050405020304" pitchFamily="18" charset="0"/>
                <a:cs typeface="Arial" panose="020B0604020202020204" pitchFamily="34" charset="0"/>
              </a:rPr>
              <a:t>2</a:t>
            </a:r>
            <a:r>
              <a:rPr lang="en-AU" sz="2400" dirty="0">
                <a:effectLst/>
                <a:latin typeface="Arial" panose="020B0604020202020204" pitchFamily="34" charset="0"/>
                <a:ea typeface="Times New Roman" panose="02020603050405020304" pitchFamily="18" charset="0"/>
                <a:cs typeface="Arial" panose="020B0604020202020204" pitchFamily="34" charset="0"/>
              </a:rPr>
              <a:t>).</a:t>
            </a:r>
          </a:p>
          <a:p>
            <a:pPr marL="285750" indent="-28575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400" dirty="0">
                <a:effectLst/>
                <a:latin typeface="Arial" panose="020B0604020202020204" pitchFamily="34" charset="0"/>
                <a:ea typeface="Times New Roman" panose="02020603050405020304" pitchFamily="18" charset="0"/>
                <a:cs typeface="Arial" panose="020B0604020202020204" pitchFamily="34" charset="0"/>
              </a:rPr>
              <a:t>Gas products has a calorific value of 5.6 MJ/m</a:t>
            </a:r>
            <a:r>
              <a:rPr lang="en-AU" sz="2400" baseline="30000" dirty="0">
                <a:effectLst/>
                <a:latin typeface="Arial" panose="020B0604020202020204" pitchFamily="34" charset="0"/>
                <a:ea typeface="Times New Roman" panose="02020603050405020304" pitchFamily="18" charset="0"/>
                <a:cs typeface="Arial" panose="020B0604020202020204" pitchFamily="34" charset="0"/>
              </a:rPr>
              <a:t>3</a:t>
            </a:r>
            <a:r>
              <a:rPr lang="en-AU" sz="2400" dirty="0">
                <a:effectLst/>
                <a:latin typeface="Arial" panose="020B0604020202020204" pitchFamily="34" charset="0"/>
                <a:ea typeface="Times New Roman" panose="02020603050405020304" pitchFamily="18" charset="0"/>
                <a:cs typeface="Arial" panose="020B0604020202020204" pitchFamily="34" charset="0"/>
              </a:rPr>
              <a:t> under these conditions</a:t>
            </a:r>
          </a:p>
          <a:p>
            <a:pPr marL="285750" indent="-285750">
              <a:buFont typeface="Arial" panose="020B0604020202020204" pitchFamily="34" charset="0"/>
              <a:buChar char="•"/>
            </a:pPr>
            <a:endParaRPr lang="en-AU"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These findings describe a proof-of-concept study that shows the potential for using SSS as a technology to optimize the fuel gas composition of biomass by varying its main parameters.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Future work will be focused on performing mass and energy balances to determine whether this process could be considered as SSS or low-cost </a:t>
            </a:r>
            <a:r>
              <a:rPr lang="en-US" sz="2400" dirty="0" err="1">
                <a:latin typeface="Arial" panose="020B0604020202020204" pitchFamily="34" charset="0"/>
                <a:cs typeface="Arial" panose="020B0604020202020204" pitchFamily="34" charset="0"/>
              </a:rPr>
              <a:t>smouldering</a:t>
            </a:r>
            <a:endParaRPr lang="es-UY"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89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ogo anii – Programa de intervención en convivencia adolescente">
            <a:extLst>
              <a:ext uri="{FF2B5EF4-FFF2-40B4-BE49-F238E27FC236}">
                <a16:creationId xmlns:a16="http://schemas.microsoft.com/office/drawing/2014/main" id="{35866669-E58A-7F13-48CA-D6D7B53E07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990" y="2512935"/>
            <a:ext cx="29051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llamados CSIC">
            <a:extLst>
              <a:ext uri="{FF2B5EF4-FFF2-40B4-BE49-F238E27FC236}">
                <a16:creationId xmlns:a16="http://schemas.microsoft.com/office/drawing/2014/main" id="{47C376E9-562C-7755-A11C-FB5303016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237" y="2313527"/>
            <a:ext cx="3460297" cy="187263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E39A9D01-6371-789C-A939-287F836F89FB}"/>
              </a:ext>
            </a:extLst>
          </p:cNvPr>
          <p:cNvSpPr txBox="1"/>
          <p:nvPr/>
        </p:nvSpPr>
        <p:spPr>
          <a:xfrm>
            <a:off x="174171" y="228599"/>
            <a:ext cx="4132991" cy="646331"/>
          </a:xfrm>
          <a:prstGeom prst="rect">
            <a:avLst/>
          </a:prstGeom>
          <a:noFill/>
        </p:spPr>
        <p:txBody>
          <a:bodyPr wrap="none" rtlCol="0">
            <a:spAutoFit/>
          </a:bodyPr>
          <a:lstStyle/>
          <a:p>
            <a:r>
              <a:rPr lang="en-AU" sz="3600" b="1" dirty="0">
                <a:solidFill>
                  <a:srgbClr val="C00000"/>
                </a:solidFill>
              </a:rPr>
              <a:t>AKNOWLEDGMENTS</a:t>
            </a:r>
            <a:endParaRPr lang="es-UY" sz="3600" b="1" dirty="0">
              <a:solidFill>
                <a:srgbClr val="C00000"/>
              </a:solidFill>
            </a:endParaRPr>
          </a:p>
        </p:txBody>
      </p:sp>
      <p:sp>
        <p:nvSpPr>
          <p:cNvPr id="3" name="CuadroTexto 2">
            <a:extLst>
              <a:ext uri="{FF2B5EF4-FFF2-40B4-BE49-F238E27FC236}">
                <a16:creationId xmlns:a16="http://schemas.microsoft.com/office/drawing/2014/main" id="{F72FCE65-655A-115D-EA47-FC43105349B7}"/>
              </a:ext>
            </a:extLst>
          </p:cNvPr>
          <p:cNvSpPr txBox="1"/>
          <p:nvPr/>
        </p:nvSpPr>
        <p:spPr>
          <a:xfrm>
            <a:off x="963578" y="4324046"/>
            <a:ext cx="3089948" cy="369332"/>
          </a:xfrm>
          <a:prstGeom prst="rect">
            <a:avLst/>
          </a:prstGeom>
          <a:noFill/>
        </p:spPr>
        <p:txBody>
          <a:bodyPr wrap="none" rtlCol="0">
            <a:spAutoFit/>
          </a:bodyPr>
          <a:lstStyle/>
          <a:p>
            <a:r>
              <a:rPr lang="en-AU" b="1" dirty="0"/>
              <a:t>Project ANII FCE_2020_161919</a:t>
            </a:r>
            <a:endParaRPr lang="es-UY" b="1" dirty="0"/>
          </a:p>
        </p:txBody>
      </p:sp>
      <p:sp>
        <p:nvSpPr>
          <p:cNvPr id="4" name="CuadroTexto 3">
            <a:extLst>
              <a:ext uri="{FF2B5EF4-FFF2-40B4-BE49-F238E27FC236}">
                <a16:creationId xmlns:a16="http://schemas.microsoft.com/office/drawing/2014/main" id="{6734E2CA-8624-6419-BAF6-613D9B8D3134}"/>
              </a:ext>
            </a:extLst>
          </p:cNvPr>
          <p:cNvSpPr txBox="1"/>
          <p:nvPr/>
        </p:nvSpPr>
        <p:spPr>
          <a:xfrm>
            <a:off x="7015237" y="4324046"/>
            <a:ext cx="1583319" cy="369332"/>
          </a:xfrm>
          <a:prstGeom prst="rect">
            <a:avLst/>
          </a:prstGeom>
          <a:noFill/>
        </p:spPr>
        <p:txBody>
          <a:bodyPr wrap="none" rtlCol="0">
            <a:spAutoFit/>
          </a:bodyPr>
          <a:lstStyle/>
          <a:p>
            <a:r>
              <a:rPr lang="en-AU" b="1" dirty="0"/>
              <a:t>Grant MIA 122</a:t>
            </a:r>
            <a:endParaRPr lang="es-UY" b="1" dirty="0"/>
          </a:p>
        </p:txBody>
      </p:sp>
      <p:sp>
        <p:nvSpPr>
          <p:cNvPr id="5" name="CuadroTexto 4">
            <a:extLst>
              <a:ext uri="{FF2B5EF4-FFF2-40B4-BE49-F238E27FC236}">
                <a16:creationId xmlns:a16="http://schemas.microsoft.com/office/drawing/2014/main" id="{CE97AB26-49C1-A51C-8164-B05968715278}"/>
              </a:ext>
            </a:extLst>
          </p:cNvPr>
          <p:cNvSpPr txBox="1"/>
          <p:nvPr/>
        </p:nvSpPr>
        <p:spPr>
          <a:xfrm>
            <a:off x="3281454" y="5182177"/>
            <a:ext cx="5814797" cy="646331"/>
          </a:xfrm>
          <a:prstGeom prst="rect">
            <a:avLst/>
          </a:prstGeom>
          <a:noFill/>
        </p:spPr>
        <p:txBody>
          <a:bodyPr wrap="none" rtlCol="0">
            <a:spAutoFit/>
          </a:bodyPr>
          <a:lstStyle/>
          <a:p>
            <a:r>
              <a:rPr lang="en-US" sz="3600" b="1" u="sng" dirty="0">
                <a:solidFill>
                  <a:srgbClr val="FF0000"/>
                </a:solidFill>
                <a:effectLst>
                  <a:outerShdw blurRad="38100" dist="38100" dir="2700000" algn="tl">
                    <a:srgbClr val="000000">
                      <a:alpha val="43137"/>
                    </a:srgbClr>
                  </a:outerShdw>
                </a:effectLst>
              </a:rPr>
              <a:t>Thank you for your attention</a:t>
            </a:r>
            <a:endParaRPr lang="es-UY" sz="3600" b="1" u="sng" dirty="0">
              <a:solidFill>
                <a:srgbClr val="FF0000"/>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C4D0B205-4EB1-02E8-7E2F-64D7B0688FBD}"/>
              </a:ext>
            </a:extLst>
          </p:cNvPr>
          <p:cNvSpPr txBox="1"/>
          <p:nvPr/>
        </p:nvSpPr>
        <p:spPr>
          <a:xfrm>
            <a:off x="174171" y="1524091"/>
            <a:ext cx="3303277" cy="646331"/>
          </a:xfrm>
          <a:prstGeom prst="rect">
            <a:avLst/>
          </a:prstGeom>
          <a:noFill/>
        </p:spPr>
        <p:txBody>
          <a:bodyPr wrap="none" rtlCol="0">
            <a:spAutoFit/>
          </a:bodyPr>
          <a:lstStyle/>
          <a:p>
            <a:r>
              <a:rPr lang="en-AU" sz="3600" b="1" dirty="0">
                <a:effectLst>
                  <a:outerShdw blurRad="38100" dist="38100" dir="2700000" algn="tl">
                    <a:srgbClr val="000000">
                      <a:alpha val="43137"/>
                    </a:srgbClr>
                  </a:outerShdw>
                </a:effectLst>
              </a:rPr>
              <a:t>Project fundings</a:t>
            </a:r>
            <a:endParaRPr lang="es-UY"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035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C90D13EF-DBF4-E832-F76E-F4464B2BBB64}"/>
              </a:ext>
            </a:extLst>
          </p:cNvPr>
          <p:cNvSpPr txBox="1"/>
          <p:nvPr/>
        </p:nvSpPr>
        <p:spPr>
          <a:xfrm>
            <a:off x="1023445" y="562827"/>
            <a:ext cx="4774324" cy="945790"/>
          </a:xfrm>
          <a:prstGeom prst="rect">
            <a:avLst/>
          </a:prstGeom>
        </p:spPr>
        <p:txBody>
          <a:bodyPr vert="horz" lIns="91440" tIns="45720" rIns="91440" bIns="45720" rtlCol="0" anchor="ctr">
            <a:normAutofit fontScale="70000" lnSpcReduction="20000"/>
          </a:bodyPr>
          <a:lstStyle/>
          <a:p>
            <a:pPr defTabSz="914400">
              <a:lnSpc>
                <a:spcPct val="90000"/>
              </a:lnSpc>
              <a:spcBef>
                <a:spcPct val="0"/>
              </a:spcBef>
              <a:spcAft>
                <a:spcPts val="600"/>
              </a:spcAft>
            </a:pPr>
            <a:r>
              <a:rPr lang="en-US" sz="5200" b="1" kern="1200" spc="600"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SMOULDERING</a:t>
            </a:r>
          </a:p>
        </p:txBody>
      </p:sp>
      <p:pic>
        <p:nvPicPr>
          <p:cNvPr id="4" name="Imagen 3">
            <a:extLst>
              <a:ext uri="{FF2B5EF4-FFF2-40B4-BE49-F238E27FC236}">
                <a16:creationId xmlns:a16="http://schemas.microsoft.com/office/drawing/2014/main" id="{CACA7EAA-5ABF-BC24-D98C-7028BC1FA080}"/>
              </a:ext>
            </a:extLst>
          </p:cNvPr>
          <p:cNvPicPr>
            <a:picLocks noChangeAspect="1"/>
          </p:cNvPicPr>
          <p:nvPr/>
        </p:nvPicPr>
        <p:blipFill>
          <a:blip r:embed="rId3"/>
          <a:stretch>
            <a:fillRect/>
          </a:stretch>
        </p:blipFill>
        <p:spPr>
          <a:xfrm>
            <a:off x="6601736" y="899481"/>
            <a:ext cx="5464140" cy="5291727"/>
          </a:xfrm>
          <a:prstGeom prst="rect">
            <a:avLst/>
          </a:prstGeom>
        </p:spPr>
      </p:pic>
      <p:graphicFrame>
        <p:nvGraphicFramePr>
          <p:cNvPr id="11" name="CuadroTexto 4">
            <a:extLst>
              <a:ext uri="{FF2B5EF4-FFF2-40B4-BE49-F238E27FC236}">
                <a16:creationId xmlns:a16="http://schemas.microsoft.com/office/drawing/2014/main" id="{6946E381-2DE1-63EC-1F81-06BD607F6F7F}"/>
              </a:ext>
            </a:extLst>
          </p:cNvPr>
          <p:cNvGraphicFramePr/>
          <p:nvPr>
            <p:extLst>
              <p:ext uri="{D42A27DB-BD31-4B8C-83A1-F6EECF244321}">
                <p14:modId xmlns:p14="http://schemas.microsoft.com/office/powerpoint/2010/main" val="1745835411"/>
              </p:ext>
            </p:extLst>
          </p:nvPr>
        </p:nvGraphicFramePr>
        <p:xfrm>
          <a:off x="63062" y="1508617"/>
          <a:ext cx="6695090" cy="4682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FD76CC9F-B19C-49A1-EAD5-7EFC8B1636E7}"/>
              </a:ext>
            </a:extLst>
          </p:cNvPr>
          <p:cNvSpPr txBox="1"/>
          <p:nvPr/>
        </p:nvSpPr>
        <p:spPr>
          <a:xfrm>
            <a:off x="6819690" y="6089898"/>
            <a:ext cx="5430800" cy="461665"/>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Images extracted from: Chen, </a:t>
            </a:r>
            <a:r>
              <a:rPr lang="en-US" sz="1200" dirty="0" err="1">
                <a:latin typeface="Arial" panose="020B0604020202020204" pitchFamily="34" charset="0"/>
                <a:cs typeface="Arial" panose="020B0604020202020204" pitchFamily="34" charset="0"/>
              </a:rPr>
              <a:t>Yuying</a:t>
            </a:r>
            <a:r>
              <a:rPr lang="en-US" sz="1200" dirty="0">
                <a:latin typeface="Arial" panose="020B0604020202020204" pitchFamily="34" charset="0"/>
                <a:cs typeface="Arial" panose="020B0604020202020204" pitchFamily="34" charset="0"/>
              </a:rPr>
              <a:t>, et al. Fuel Processing Technology 237 (2022): 107453.</a:t>
            </a:r>
            <a:endParaRPr lang="es-UY"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137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a:extLst>
              <a:ext uri="{FF2B5EF4-FFF2-40B4-BE49-F238E27FC236}">
                <a16:creationId xmlns:a16="http://schemas.microsoft.com/office/drawing/2014/main" id="{90327609-AD19-247F-61A3-4011FD3B461F}"/>
              </a:ext>
            </a:extLst>
          </p:cNvPr>
          <p:cNvSpPr txBox="1"/>
          <p:nvPr/>
        </p:nvSpPr>
        <p:spPr>
          <a:xfrm>
            <a:off x="289513" y="1152434"/>
            <a:ext cx="4452406" cy="423811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b="1" kern="1200"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MAIN ADVANTAGES OF SMOULDERING</a:t>
            </a:r>
          </a:p>
        </p:txBody>
      </p:sp>
      <p:grpSp>
        <p:nvGrpSpPr>
          <p:cNvPr id="27"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8" name="Freeform: Shape 27">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31" name="Oval 30">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5"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36" name="Freeform: Shape 35">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6" name="CuadroTexto 2">
            <a:extLst>
              <a:ext uri="{FF2B5EF4-FFF2-40B4-BE49-F238E27FC236}">
                <a16:creationId xmlns:a16="http://schemas.microsoft.com/office/drawing/2014/main" id="{C42D9593-DFEF-2FC9-F98A-AA94E4F8264E}"/>
              </a:ext>
            </a:extLst>
          </p:cNvPr>
          <p:cNvGraphicFramePr/>
          <p:nvPr>
            <p:extLst>
              <p:ext uri="{D42A27DB-BD31-4B8C-83A1-F6EECF244321}">
                <p14:modId xmlns:p14="http://schemas.microsoft.com/office/powerpoint/2010/main" val="672011838"/>
              </p:ext>
            </p:extLst>
          </p:nvPr>
        </p:nvGraphicFramePr>
        <p:xfrm>
          <a:off x="4664124" y="90842"/>
          <a:ext cx="7554482" cy="676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963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12ECDE98-74B7-82D4-1C04-0738286DDB0A}"/>
              </a:ext>
            </a:extLst>
          </p:cNvPr>
          <p:cNvSpPr txBox="1"/>
          <p:nvPr/>
        </p:nvSpPr>
        <p:spPr>
          <a:xfrm>
            <a:off x="556532" y="643467"/>
            <a:ext cx="11210925" cy="744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200" b="1" kern="1200" cap="all" dirty="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Which is the background that aims this work?</a:t>
            </a:r>
          </a:p>
        </p:txBody>
      </p:sp>
      <p:pic>
        <p:nvPicPr>
          <p:cNvPr id="3" name="Imagen 2">
            <a:extLst>
              <a:ext uri="{FF2B5EF4-FFF2-40B4-BE49-F238E27FC236}">
                <a16:creationId xmlns:a16="http://schemas.microsoft.com/office/drawing/2014/main" id="{BD560AC8-9F52-D017-DFE8-71D7D1AA1B3C}"/>
              </a:ext>
            </a:extLst>
          </p:cNvPr>
          <p:cNvPicPr>
            <a:picLocks noChangeAspect="1"/>
          </p:cNvPicPr>
          <p:nvPr/>
        </p:nvPicPr>
        <p:blipFill>
          <a:blip r:embed="rId3"/>
          <a:stretch>
            <a:fillRect/>
          </a:stretch>
        </p:blipFill>
        <p:spPr>
          <a:xfrm>
            <a:off x="168314" y="1992495"/>
            <a:ext cx="6161429" cy="4097351"/>
          </a:xfrm>
          <a:prstGeom prst="rect">
            <a:avLst/>
          </a:prstGeom>
        </p:spPr>
      </p:pic>
      <p:graphicFrame>
        <p:nvGraphicFramePr>
          <p:cNvPr id="17" name="CuadroTexto 5">
            <a:extLst>
              <a:ext uri="{FF2B5EF4-FFF2-40B4-BE49-F238E27FC236}">
                <a16:creationId xmlns:a16="http://schemas.microsoft.com/office/drawing/2014/main" id="{31919F03-268A-0EBA-FF2C-E2C0058BC012}"/>
              </a:ext>
            </a:extLst>
          </p:cNvPr>
          <p:cNvGraphicFramePr/>
          <p:nvPr>
            <p:extLst>
              <p:ext uri="{D42A27DB-BD31-4B8C-83A1-F6EECF244321}">
                <p14:modId xmlns:p14="http://schemas.microsoft.com/office/powerpoint/2010/main" val="3430796738"/>
              </p:ext>
            </p:extLst>
          </p:nvPr>
        </p:nvGraphicFramePr>
        <p:xfrm>
          <a:off x="6576287" y="1423928"/>
          <a:ext cx="5615713" cy="5325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956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118" y="0"/>
            <a:ext cx="752987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81B1203-9106-2E00-D9D2-1017D6C9618A}"/>
              </a:ext>
            </a:extLst>
          </p:cNvPr>
          <p:cNvSpPr txBox="1"/>
          <p:nvPr/>
        </p:nvSpPr>
        <p:spPr>
          <a:xfrm>
            <a:off x="5268623" y="704708"/>
            <a:ext cx="6755854" cy="162727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AU" sz="4800" b="1" u="sng" kern="1200" dirty="0">
                <a:solidFill>
                  <a:srgbClr val="C00000"/>
                </a:solidFill>
                <a:latin typeface="Arial" panose="020B0604020202020204" pitchFamily="34" charset="0"/>
                <a:ea typeface="+mj-ea"/>
                <a:cs typeface="Arial" panose="020B0604020202020204" pitchFamily="34" charset="0"/>
              </a:rPr>
              <a:t>Objective of this work </a:t>
            </a:r>
          </a:p>
        </p:txBody>
      </p:sp>
      <p:sp>
        <p:nvSpPr>
          <p:cNvPr id="30" name="Rectangle 29">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3960" y="2380184"/>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7" descr="Fuego">
            <a:extLst>
              <a:ext uri="{FF2B5EF4-FFF2-40B4-BE49-F238E27FC236}">
                <a16:creationId xmlns:a16="http://schemas.microsoft.com/office/drawing/2014/main" id="{F1747CAC-D0B4-D571-1228-F2573B2534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5548" y="1970042"/>
            <a:ext cx="2912210" cy="2912210"/>
          </a:xfrm>
          <a:prstGeom prst="rect">
            <a:avLst/>
          </a:prstGeom>
        </p:spPr>
      </p:pic>
      <p:sp>
        <p:nvSpPr>
          <p:cNvPr id="4" name="CuadroTexto 3">
            <a:extLst>
              <a:ext uri="{FF2B5EF4-FFF2-40B4-BE49-F238E27FC236}">
                <a16:creationId xmlns:a16="http://schemas.microsoft.com/office/drawing/2014/main" id="{8C923FF9-27FA-DEBE-BE4D-0F3DEF27C515}"/>
              </a:ext>
            </a:extLst>
          </p:cNvPr>
          <p:cNvSpPr txBox="1"/>
          <p:nvPr/>
        </p:nvSpPr>
        <p:spPr>
          <a:xfrm>
            <a:off x="5443959" y="3036690"/>
            <a:ext cx="6405183" cy="1845561"/>
          </a:xfrm>
          <a:prstGeom prst="rect">
            <a:avLst/>
          </a:prstGeom>
        </p:spPr>
        <p:txBody>
          <a:bodyPr vert="horz" lIns="91440" tIns="45720" rIns="91440" bIns="45720" rtlCol="0">
            <a:noAutofit/>
          </a:bodyPr>
          <a:lstStyle/>
          <a:p>
            <a:pPr algn="just" defTabSz="914400">
              <a:lnSpc>
                <a:spcPct val="90000"/>
              </a:lnSpc>
              <a:spcAft>
                <a:spcPts val="600"/>
              </a:spcAft>
            </a:pPr>
            <a:r>
              <a:rPr lang="en-AU" sz="2400" b="1" dirty="0">
                <a:latin typeface="Arial" panose="020B0604020202020204" pitchFamily="34" charset="0"/>
                <a:cs typeface="Arial" panose="020B0604020202020204" pitchFamily="34" charset="0"/>
              </a:rPr>
              <a:t>Evaluate the sensitivity of the biomass moisture content and the air flux on the gas product composition during the smouldering of anaerobic digestate mixed with agricultural waste.</a:t>
            </a:r>
          </a:p>
        </p:txBody>
      </p:sp>
    </p:spTree>
    <p:extLst>
      <p:ext uri="{BB962C8B-B14F-4D97-AF65-F5344CB8AC3E}">
        <p14:creationId xmlns:p14="http://schemas.microsoft.com/office/powerpoint/2010/main" val="1962971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EB4373C-60AE-F051-9B5E-4E07E7F1104C}"/>
              </a:ext>
            </a:extLst>
          </p:cNvPr>
          <p:cNvGraphicFramePr>
            <a:graphicFrameLocks noGrp="1"/>
          </p:cNvGraphicFramePr>
          <p:nvPr>
            <p:extLst>
              <p:ext uri="{D42A27DB-BD31-4B8C-83A1-F6EECF244321}">
                <p14:modId xmlns:p14="http://schemas.microsoft.com/office/powerpoint/2010/main" val="3770532095"/>
              </p:ext>
            </p:extLst>
          </p:nvPr>
        </p:nvGraphicFramePr>
        <p:xfrm>
          <a:off x="481263" y="532259"/>
          <a:ext cx="6528314" cy="2940323"/>
        </p:xfrm>
        <a:graphic>
          <a:graphicData uri="http://schemas.openxmlformats.org/drawingml/2006/table">
            <a:tbl>
              <a:tblPr firstRow="1" firstCol="1">
                <a:tableStyleId>{93296810-A885-4BE3-A3E7-6D5BEEA58F35}</a:tableStyleId>
              </a:tblPr>
              <a:tblGrid>
                <a:gridCol w="1434360">
                  <a:extLst>
                    <a:ext uri="{9D8B030D-6E8A-4147-A177-3AD203B41FA5}">
                      <a16:colId xmlns:a16="http://schemas.microsoft.com/office/drawing/2014/main" val="1699449609"/>
                    </a:ext>
                  </a:extLst>
                </a:gridCol>
                <a:gridCol w="1291780">
                  <a:extLst>
                    <a:ext uri="{9D8B030D-6E8A-4147-A177-3AD203B41FA5}">
                      <a16:colId xmlns:a16="http://schemas.microsoft.com/office/drawing/2014/main" val="4006698800"/>
                    </a:ext>
                  </a:extLst>
                </a:gridCol>
                <a:gridCol w="1877629">
                  <a:extLst>
                    <a:ext uri="{9D8B030D-6E8A-4147-A177-3AD203B41FA5}">
                      <a16:colId xmlns:a16="http://schemas.microsoft.com/office/drawing/2014/main" val="3441431285"/>
                    </a:ext>
                  </a:extLst>
                </a:gridCol>
                <a:gridCol w="1924545">
                  <a:extLst>
                    <a:ext uri="{9D8B030D-6E8A-4147-A177-3AD203B41FA5}">
                      <a16:colId xmlns:a16="http://schemas.microsoft.com/office/drawing/2014/main" val="3522335834"/>
                    </a:ext>
                  </a:extLst>
                </a:gridCol>
              </a:tblGrid>
              <a:tr h="416003">
                <a:tc>
                  <a:txBody>
                    <a:bodyPr/>
                    <a:lstStyle/>
                    <a:p>
                      <a:pPr algn="ctr">
                        <a:lnSpc>
                          <a:spcPct val="107000"/>
                        </a:lnSpc>
                        <a:spcAft>
                          <a:spcPts val="800"/>
                        </a:spcAft>
                      </a:pPr>
                      <a:r>
                        <a:rPr lang="en-AU" sz="1800" dirty="0">
                          <a:solidFill>
                            <a:schemeClr val="tx1"/>
                          </a:solidFill>
                          <a:effectLst/>
                        </a:rPr>
                        <a:t>Experiment</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err="1">
                          <a:solidFill>
                            <a:schemeClr val="tx1"/>
                          </a:solidFill>
                          <a:effectLst/>
                        </a:rPr>
                        <a:t>MC</a:t>
                      </a:r>
                      <a:r>
                        <a:rPr lang="en-AU" sz="1800" baseline="-25000" dirty="0" err="1">
                          <a:solidFill>
                            <a:schemeClr val="tx1"/>
                          </a:solidFill>
                          <a:effectLst/>
                        </a:rPr>
                        <a:t>wb</a:t>
                      </a:r>
                      <a:r>
                        <a:rPr lang="en-AU" sz="1800" dirty="0">
                          <a:solidFill>
                            <a:schemeClr val="tx1"/>
                          </a:solidFill>
                          <a:effectLst/>
                        </a:rPr>
                        <a:t> (%)</a:t>
                      </a:r>
                      <a:r>
                        <a:rPr lang="en-AU" sz="1800" baseline="30000" dirty="0">
                          <a:solidFill>
                            <a:schemeClr val="tx1"/>
                          </a:solidFill>
                          <a:effectLst/>
                        </a:rPr>
                        <a:t> a</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solidFill>
                            <a:schemeClr val="tx1"/>
                          </a:solidFill>
                          <a:effectLst/>
                        </a:rPr>
                        <a:t>DIG/UCC (g/g) </a:t>
                      </a:r>
                      <a:r>
                        <a:rPr lang="en-AU" sz="1800" baseline="30000" dirty="0">
                          <a:solidFill>
                            <a:schemeClr val="tx1"/>
                          </a:solidFill>
                          <a:effectLst/>
                        </a:rPr>
                        <a:t>b</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solidFill>
                            <a:schemeClr val="tx1"/>
                          </a:solidFill>
                          <a:effectLst/>
                        </a:rPr>
                        <a:t>Darcy flux (cm/s) </a:t>
                      </a:r>
                      <a:r>
                        <a:rPr lang="en-AU" sz="1800" baseline="30000" dirty="0">
                          <a:solidFill>
                            <a:schemeClr val="tx1"/>
                          </a:solidFill>
                          <a:effectLst/>
                        </a:rPr>
                        <a:t>c</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extLst>
                  <a:ext uri="{0D108BD9-81ED-4DB2-BD59-A6C34878D82A}">
                    <a16:rowId xmlns:a16="http://schemas.microsoft.com/office/drawing/2014/main" val="1501538212"/>
                  </a:ext>
                </a:extLst>
              </a:tr>
              <a:tr h="276989">
                <a:tc>
                  <a:txBody>
                    <a:bodyPr/>
                    <a:lstStyle/>
                    <a:p>
                      <a:pPr algn="ctr">
                        <a:lnSpc>
                          <a:spcPct val="107000"/>
                        </a:lnSpc>
                        <a:spcAft>
                          <a:spcPts val="800"/>
                        </a:spcAft>
                      </a:pPr>
                      <a:r>
                        <a:rPr lang="en-AU" sz="1800" dirty="0">
                          <a:solidFill>
                            <a:schemeClr val="tx1"/>
                          </a:solidFill>
                          <a:effectLst/>
                        </a:rPr>
                        <a:t>1</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a:effectLst/>
                        </a:rPr>
                        <a:t>50</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0.2</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3.7</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22336111"/>
                  </a:ext>
                </a:extLst>
              </a:tr>
              <a:tr h="276989">
                <a:tc>
                  <a:txBody>
                    <a:bodyPr/>
                    <a:lstStyle/>
                    <a:p>
                      <a:pPr algn="ctr">
                        <a:lnSpc>
                          <a:spcPct val="107000"/>
                        </a:lnSpc>
                        <a:spcAft>
                          <a:spcPts val="800"/>
                        </a:spcAft>
                      </a:pPr>
                      <a:r>
                        <a:rPr lang="en-AU" sz="1800" dirty="0">
                          <a:solidFill>
                            <a:schemeClr val="tx1"/>
                          </a:solidFill>
                          <a:effectLst/>
                        </a:rPr>
                        <a:t>2</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a:effectLst/>
                        </a:rPr>
                        <a:t>50</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0.2</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7.3</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0660863"/>
                  </a:ext>
                </a:extLst>
              </a:tr>
              <a:tr h="276989">
                <a:tc>
                  <a:txBody>
                    <a:bodyPr/>
                    <a:lstStyle/>
                    <a:p>
                      <a:pPr algn="ctr">
                        <a:lnSpc>
                          <a:spcPct val="107000"/>
                        </a:lnSpc>
                        <a:spcAft>
                          <a:spcPts val="800"/>
                        </a:spcAft>
                      </a:pPr>
                      <a:r>
                        <a:rPr lang="en-AU" sz="1800" dirty="0">
                          <a:solidFill>
                            <a:schemeClr val="tx1"/>
                          </a:solidFill>
                          <a:effectLst/>
                        </a:rPr>
                        <a:t>3</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a:effectLst/>
                        </a:rPr>
                        <a:t>50</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0.2</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14.6</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378793433"/>
                  </a:ext>
                </a:extLst>
              </a:tr>
              <a:tr h="276989">
                <a:tc>
                  <a:txBody>
                    <a:bodyPr/>
                    <a:lstStyle/>
                    <a:p>
                      <a:pPr algn="ctr">
                        <a:lnSpc>
                          <a:spcPct val="107000"/>
                        </a:lnSpc>
                        <a:spcAft>
                          <a:spcPts val="800"/>
                        </a:spcAft>
                      </a:pPr>
                      <a:r>
                        <a:rPr lang="en-AU" sz="1800" dirty="0">
                          <a:solidFill>
                            <a:schemeClr val="tx1"/>
                          </a:solidFill>
                          <a:effectLst/>
                        </a:rPr>
                        <a:t>4</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effectLst/>
                        </a:rPr>
                        <a:t>60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0.5</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3.7</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6091042"/>
                  </a:ext>
                </a:extLst>
              </a:tr>
              <a:tr h="276989">
                <a:tc>
                  <a:txBody>
                    <a:bodyPr/>
                    <a:lstStyle/>
                    <a:p>
                      <a:pPr algn="ctr">
                        <a:lnSpc>
                          <a:spcPct val="107000"/>
                        </a:lnSpc>
                        <a:spcAft>
                          <a:spcPts val="800"/>
                        </a:spcAft>
                      </a:pPr>
                      <a:r>
                        <a:rPr lang="en-AU" sz="1800" dirty="0">
                          <a:solidFill>
                            <a:schemeClr val="tx1"/>
                          </a:solidFill>
                          <a:effectLst/>
                        </a:rPr>
                        <a:t>5</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effectLst/>
                        </a:rPr>
                        <a:t>60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0.5</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7.3</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987189011"/>
                  </a:ext>
                </a:extLst>
              </a:tr>
              <a:tr h="276989">
                <a:tc>
                  <a:txBody>
                    <a:bodyPr/>
                    <a:lstStyle/>
                    <a:p>
                      <a:pPr algn="ctr">
                        <a:lnSpc>
                          <a:spcPct val="107000"/>
                        </a:lnSpc>
                        <a:spcAft>
                          <a:spcPts val="800"/>
                        </a:spcAft>
                      </a:pPr>
                      <a:r>
                        <a:rPr lang="en-AU" sz="1800" dirty="0">
                          <a:solidFill>
                            <a:schemeClr val="tx1"/>
                          </a:solidFill>
                          <a:effectLst/>
                        </a:rPr>
                        <a:t>6</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effectLst/>
                        </a:rPr>
                        <a:t>60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0.5</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14.6</a:t>
                      </a:r>
                      <a:endParaRPr lang="en-AU"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73497970"/>
                  </a:ext>
                </a:extLst>
              </a:tr>
              <a:tr h="276989">
                <a:tc>
                  <a:txBody>
                    <a:bodyPr/>
                    <a:lstStyle/>
                    <a:p>
                      <a:pPr algn="ctr">
                        <a:lnSpc>
                          <a:spcPct val="107000"/>
                        </a:lnSpc>
                        <a:spcAft>
                          <a:spcPts val="800"/>
                        </a:spcAft>
                      </a:pPr>
                      <a:r>
                        <a:rPr lang="en-AU" sz="1800" dirty="0">
                          <a:solidFill>
                            <a:schemeClr val="tx1"/>
                          </a:solidFill>
                          <a:effectLst/>
                        </a:rPr>
                        <a:t>7</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effectLst/>
                        </a:rPr>
                        <a:t>70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1.0</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3.7</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7652160"/>
                  </a:ext>
                </a:extLst>
              </a:tr>
              <a:tr h="276989">
                <a:tc>
                  <a:txBody>
                    <a:bodyPr/>
                    <a:lstStyle/>
                    <a:p>
                      <a:pPr algn="ctr">
                        <a:lnSpc>
                          <a:spcPct val="107000"/>
                        </a:lnSpc>
                        <a:spcAft>
                          <a:spcPts val="800"/>
                        </a:spcAft>
                      </a:pPr>
                      <a:r>
                        <a:rPr lang="en-AU" sz="1800" dirty="0">
                          <a:solidFill>
                            <a:schemeClr val="tx1"/>
                          </a:solidFill>
                          <a:effectLst/>
                        </a:rPr>
                        <a:t>8</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dirty="0">
                          <a:effectLst/>
                        </a:rPr>
                        <a:t>70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1.0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a:effectLst/>
                        </a:rPr>
                        <a:t>7.3</a:t>
                      </a:r>
                      <a:endParaRPr lang="en-AU"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465536261"/>
                  </a:ext>
                </a:extLst>
              </a:tr>
              <a:tr h="113091">
                <a:tc>
                  <a:txBody>
                    <a:bodyPr/>
                    <a:lstStyle/>
                    <a:p>
                      <a:pPr algn="ctr">
                        <a:lnSpc>
                          <a:spcPct val="107000"/>
                        </a:lnSpc>
                        <a:spcAft>
                          <a:spcPts val="800"/>
                        </a:spcAft>
                      </a:pPr>
                      <a:r>
                        <a:rPr lang="en-AU" sz="1800" dirty="0">
                          <a:solidFill>
                            <a:schemeClr val="tx1"/>
                          </a:solidFill>
                          <a:effectLst/>
                        </a:rPr>
                        <a:t>9</a:t>
                      </a:r>
                      <a:endParaRPr lang="en-AU" sz="24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07000"/>
                        </a:lnSpc>
                        <a:spcAft>
                          <a:spcPts val="800"/>
                        </a:spcAft>
                      </a:pPr>
                      <a:r>
                        <a:rPr lang="en-AU" sz="1800">
                          <a:effectLst/>
                        </a:rPr>
                        <a:t>70</a:t>
                      </a:r>
                      <a:endParaRPr lang="en-AU" sz="24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1.0</a:t>
                      </a:r>
                      <a:endParaRPr lang="en-AU" sz="24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AU" sz="1800" dirty="0">
                          <a:effectLst/>
                        </a:rPr>
                        <a:t>14.6</a:t>
                      </a:r>
                      <a:endParaRPr lang="en-AU"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6473502"/>
                  </a:ext>
                </a:extLst>
              </a:tr>
            </a:tbl>
          </a:graphicData>
        </a:graphic>
      </p:graphicFrame>
      <p:sp>
        <p:nvSpPr>
          <p:cNvPr id="8" name="CuadroTexto 7">
            <a:extLst>
              <a:ext uri="{FF2B5EF4-FFF2-40B4-BE49-F238E27FC236}">
                <a16:creationId xmlns:a16="http://schemas.microsoft.com/office/drawing/2014/main" id="{631D6662-DCC5-EE37-E7AB-EFA78D57B2A2}"/>
              </a:ext>
            </a:extLst>
          </p:cNvPr>
          <p:cNvSpPr txBox="1"/>
          <p:nvPr/>
        </p:nvSpPr>
        <p:spPr>
          <a:xfrm>
            <a:off x="233887" y="3556491"/>
            <a:ext cx="5324701" cy="307135"/>
          </a:xfrm>
          <a:prstGeom prst="rect">
            <a:avLst/>
          </a:prstGeom>
          <a:noFill/>
        </p:spPr>
        <p:txBody>
          <a:bodyPr wrap="square">
            <a:spAutoFit/>
          </a:bodyPr>
          <a:lstStyle/>
          <a:p>
            <a:pPr algn="just">
              <a:lnSpc>
                <a:spcPct val="107000"/>
              </a:lnSpc>
              <a:spcAft>
                <a:spcPts val="800"/>
              </a:spcAft>
            </a:pPr>
            <a:r>
              <a:rPr lang="en-AU" sz="14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given in wet basis, </a:t>
            </a:r>
            <a:r>
              <a:rPr lang="en-AU" sz="14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 g/g ,</a:t>
            </a:r>
            <a:r>
              <a:rPr lang="en-AU" sz="14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0.3 cm/s</a:t>
            </a:r>
            <a:endParaRPr lang="en-AU"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ED3BF4B4-CF3D-DB18-F48B-B36CC7173A65}"/>
              </a:ext>
            </a:extLst>
          </p:cNvPr>
          <p:cNvPicPr>
            <a:picLocks noChangeAspect="1"/>
          </p:cNvPicPr>
          <p:nvPr/>
        </p:nvPicPr>
        <p:blipFill>
          <a:blip r:embed="rId3"/>
          <a:stretch>
            <a:fillRect/>
          </a:stretch>
        </p:blipFill>
        <p:spPr>
          <a:xfrm>
            <a:off x="10425973" y="945648"/>
            <a:ext cx="978389" cy="1230489"/>
          </a:xfrm>
          <a:prstGeom prst="rect">
            <a:avLst/>
          </a:prstGeom>
        </p:spPr>
      </p:pic>
      <p:pic>
        <p:nvPicPr>
          <p:cNvPr id="13" name="Imagen 12">
            <a:extLst>
              <a:ext uri="{FF2B5EF4-FFF2-40B4-BE49-F238E27FC236}">
                <a16:creationId xmlns:a16="http://schemas.microsoft.com/office/drawing/2014/main" id="{9DBE0A5B-618D-6E21-E250-0621DEAF5F2A}"/>
              </a:ext>
            </a:extLst>
          </p:cNvPr>
          <p:cNvPicPr>
            <a:picLocks noChangeAspect="1"/>
          </p:cNvPicPr>
          <p:nvPr/>
        </p:nvPicPr>
        <p:blipFill>
          <a:blip r:embed="rId4"/>
          <a:stretch>
            <a:fillRect/>
          </a:stretch>
        </p:blipFill>
        <p:spPr>
          <a:xfrm>
            <a:off x="7883653" y="945648"/>
            <a:ext cx="978389" cy="1230489"/>
          </a:xfrm>
          <a:prstGeom prst="rect">
            <a:avLst/>
          </a:prstGeom>
        </p:spPr>
      </p:pic>
      <p:sp>
        <p:nvSpPr>
          <p:cNvPr id="15" name="CuadroTexto 14">
            <a:extLst>
              <a:ext uri="{FF2B5EF4-FFF2-40B4-BE49-F238E27FC236}">
                <a16:creationId xmlns:a16="http://schemas.microsoft.com/office/drawing/2014/main" id="{740A8DB1-ED05-6E77-8206-0F73DB0983DD}"/>
              </a:ext>
            </a:extLst>
          </p:cNvPr>
          <p:cNvSpPr txBox="1"/>
          <p:nvPr/>
        </p:nvSpPr>
        <p:spPr>
          <a:xfrm>
            <a:off x="677333" y="79018"/>
            <a:ext cx="2441694" cy="369332"/>
          </a:xfrm>
          <a:prstGeom prst="rect">
            <a:avLst/>
          </a:prstGeom>
          <a:noFill/>
        </p:spPr>
        <p:txBody>
          <a:bodyPr wrap="none" rtlCol="0">
            <a:spAutoFit/>
          </a:bodyPr>
          <a:lstStyle/>
          <a:p>
            <a:r>
              <a:rPr lang="en-AU" b="1" dirty="0">
                <a:solidFill>
                  <a:srgbClr val="FF0000"/>
                </a:solidFill>
                <a:latin typeface="Arial" panose="020B0604020202020204" pitchFamily="34" charset="0"/>
                <a:cs typeface="Arial" panose="020B0604020202020204" pitchFamily="34" charset="0"/>
              </a:rPr>
              <a:t>Experimental design</a:t>
            </a:r>
          </a:p>
        </p:txBody>
      </p:sp>
      <p:pic>
        <p:nvPicPr>
          <p:cNvPr id="1028" name="Picture 4" descr="Leaktite 2 gal. Bucket 2GL WHITE PAIL - The Home Depot">
            <a:extLst>
              <a:ext uri="{FF2B5EF4-FFF2-40B4-BE49-F238E27FC236}">
                <a16:creationId xmlns:a16="http://schemas.microsoft.com/office/drawing/2014/main" id="{C46D7054-78C3-BB64-7B18-7A6E0C5603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244" y="4674884"/>
            <a:ext cx="1382343" cy="138234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a:extLst>
              <a:ext uri="{FF2B5EF4-FFF2-40B4-BE49-F238E27FC236}">
                <a16:creationId xmlns:a16="http://schemas.microsoft.com/office/drawing/2014/main" id="{52699E32-0923-D4F0-C1DB-579ECE0B8034}"/>
              </a:ext>
            </a:extLst>
          </p:cNvPr>
          <p:cNvPicPr>
            <a:picLocks noChangeAspect="1"/>
          </p:cNvPicPr>
          <p:nvPr/>
        </p:nvPicPr>
        <p:blipFill>
          <a:blip r:embed="rId6"/>
          <a:stretch>
            <a:fillRect/>
          </a:stretch>
        </p:blipFill>
        <p:spPr>
          <a:xfrm>
            <a:off x="8990701" y="2875410"/>
            <a:ext cx="1182422" cy="1125871"/>
          </a:xfrm>
          <a:prstGeom prst="rect">
            <a:avLst/>
          </a:prstGeom>
        </p:spPr>
      </p:pic>
      <p:sp>
        <p:nvSpPr>
          <p:cNvPr id="17" name="Flecha: curvada hacia abajo 16">
            <a:extLst>
              <a:ext uri="{FF2B5EF4-FFF2-40B4-BE49-F238E27FC236}">
                <a16:creationId xmlns:a16="http://schemas.microsoft.com/office/drawing/2014/main" id="{1FB2EA1A-620C-6609-61C9-ABF841BD7EDC}"/>
              </a:ext>
            </a:extLst>
          </p:cNvPr>
          <p:cNvSpPr/>
          <p:nvPr/>
        </p:nvSpPr>
        <p:spPr>
          <a:xfrm rot="15015932" flipH="1">
            <a:off x="7562069" y="2175716"/>
            <a:ext cx="1603022" cy="982134"/>
          </a:xfrm>
          <a:prstGeom prst="curvedDownArrow">
            <a:avLst>
              <a:gd name="adj1" fmla="val 14629"/>
              <a:gd name="adj2" fmla="val 612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latin typeface="Arial" panose="020B0604020202020204" pitchFamily="34" charset="0"/>
              <a:cs typeface="Arial" panose="020B0604020202020204" pitchFamily="34" charset="0"/>
            </a:endParaRPr>
          </a:p>
        </p:txBody>
      </p:sp>
      <p:sp>
        <p:nvSpPr>
          <p:cNvPr id="18" name="Flecha: curvada hacia abajo 17">
            <a:extLst>
              <a:ext uri="{FF2B5EF4-FFF2-40B4-BE49-F238E27FC236}">
                <a16:creationId xmlns:a16="http://schemas.microsoft.com/office/drawing/2014/main" id="{F0A43257-91B4-7702-06CB-6C1062B57F3A}"/>
              </a:ext>
            </a:extLst>
          </p:cNvPr>
          <p:cNvSpPr/>
          <p:nvPr/>
        </p:nvSpPr>
        <p:spPr>
          <a:xfrm rot="6584068">
            <a:off x="10078099" y="2175717"/>
            <a:ext cx="1603022" cy="982134"/>
          </a:xfrm>
          <a:prstGeom prst="curvedDownArrow">
            <a:avLst>
              <a:gd name="adj1" fmla="val 14629"/>
              <a:gd name="adj2" fmla="val 612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solidFill>
                <a:schemeClr val="tx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92BF03C3-CDD2-2B77-89A8-D1B4FF06805A}"/>
              </a:ext>
            </a:extLst>
          </p:cNvPr>
          <p:cNvSpPr txBox="1"/>
          <p:nvPr/>
        </p:nvSpPr>
        <p:spPr>
          <a:xfrm>
            <a:off x="8816568" y="2382346"/>
            <a:ext cx="1705916" cy="523220"/>
          </a:xfrm>
          <a:prstGeom prst="rect">
            <a:avLst/>
          </a:prstGeom>
          <a:noFill/>
        </p:spPr>
        <p:txBody>
          <a:bodyPr wrap="none" rtlCol="0">
            <a:spAutoFit/>
          </a:bodyPr>
          <a:lstStyle/>
          <a:p>
            <a:pPr algn="ctr"/>
            <a:r>
              <a:rPr lang="es-UY" sz="1400" b="1" dirty="0" err="1">
                <a:latin typeface="Arial" panose="020B0604020202020204" pitchFamily="34" charset="0"/>
                <a:cs typeface="Arial" panose="020B0604020202020204" pitchFamily="34" charset="0"/>
              </a:rPr>
              <a:t>Moisture</a:t>
            </a:r>
            <a:r>
              <a:rPr lang="es-UY" sz="1400" b="1" dirty="0">
                <a:latin typeface="Arial" panose="020B0604020202020204" pitchFamily="34" charset="0"/>
                <a:cs typeface="Arial" panose="020B0604020202020204" pitchFamily="34" charset="0"/>
              </a:rPr>
              <a:t> </a:t>
            </a:r>
            <a:r>
              <a:rPr lang="es-UY" sz="1400" b="1" dirty="0" err="1">
                <a:latin typeface="Arial" panose="020B0604020202020204" pitchFamily="34" charset="0"/>
                <a:cs typeface="Arial" panose="020B0604020202020204" pitchFamily="34" charset="0"/>
              </a:rPr>
              <a:t>analyser</a:t>
            </a:r>
            <a:endParaRPr lang="es-UY" sz="1400" b="1" dirty="0">
              <a:latin typeface="Arial" panose="020B0604020202020204" pitchFamily="34" charset="0"/>
              <a:cs typeface="Arial" panose="020B0604020202020204" pitchFamily="34" charset="0"/>
            </a:endParaRPr>
          </a:p>
          <a:p>
            <a:pPr algn="ctr"/>
            <a:r>
              <a:rPr lang="es-UY" sz="1400" b="1" dirty="0">
                <a:latin typeface="Arial" panose="020B0604020202020204" pitchFamily="34" charset="0"/>
                <a:cs typeface="Arial" panose="020B0604020202020204" pitchFamily="34" charset="0"/>
              </a:rPr>
              <a:t>(MC) </a:t>
            </a:r>
          </a:p>
        </p:txBody>
      </p:sp>
      <p:cxnSp>
        <p:nvCxnSpPr>
          <p:cNvPr id="21" name="Conector recto de flecha 20">
            <a:extLst>
              <a:ext uri="{FF2B5EF4-FFF2-40B4-BE49-F238E27FC236}">
                <a16:creationId xmlns:a16="http://schemas.microsoft.com/office/drawing/2014/main" id="{DAE0AA8E-062F-B301-F988-EE5B46C692D3}"/>
              </a:ext>
            </a:extLst>
          </p:cNvPr>
          <p:cNvCxnSpPr>
            <a:cxnSpLocks/>
            <a:stCxn id="16" idx="1"/>
            <a:endCxn id="22" idx="3"/>
          </p:cNvCxnSpPr>
          <p:nvPr/>
        </p:nvCxnSpPr>
        <p:spPr>
          <a:xfrm flipH="1">
            <a:off x="8352507" y="3438346"/>
            <a:ext cx="638194" cy="5173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5D82F0DF-B6B9-CDAB-1F19-11F07F4306A1}"/>
              </a:ext>
            </a:extLst>
          </p:cNvPr>
          <p:cNvSpPr txBox="1"/>
          <p:nvPr/>
        </p:nvSpPr>
        <p:spPr>
          <a:xfrm>
            <a:off x="7137110" y="3801801"/>
            <a:ext cx="1215397" cy="307777"/>
          </a:xfrm>
          <a:prstGeom prst="rect">
            <a:avLst/>
          </a:prstGeom>
          <a:noFill/>
        </p:spPr>
        <p:txBody>
          <a:bodyPr wrap="none" rtlCol="0">
            <a:spAutoFit/>
          </a:bodyPr>
          <a:lstStyle/>
          <a:p>
            <a:r>
              <a:rPr lang="es-UY" sz="1400" b="1" dirty="0">
                <a:latin typeface="Arial" panose="020B0604020202020204" pitchFamily="34" charset="0"/>
                <a:cs typeface="Arial" panose="020B0604020202020204" pitchFamily="34" charset="0"/>
              </a:rPr>
              <a:t>DIG= 99.2 %</a:t>
            </a:r>
          </a:p>
        </p:txBody>
      </p:sp>
      <p:cxnSp>
        <p:nvCxnSpPr>
          <p:cNvPr id="23" name="Conector recto de flecha 22">
            <a:extLst>
              <a:ext uri="{FF2B5EF4-FFF2-40B4-BE49-F238E27FC236}">
                <a16:creationId xmlns:a16="http://schemas.microsoft.com/office/drawing/2014/main" id="{D95DA75A-F8D5-F961-21D4-669AEBA0C60E}"/>
              </a:ext>
            </a:extLst>
          </p:cNvPr>
          <p:cNvCxnSpPr>
            <a:cxnSpLocks/>
            <a:stCxn id="16" idx="3"/>
          </p:cNvCxnSpPr>
          <p:nvPr/>
        </p:nvCxnSpPr>
        <p:spPr>
          <a:xfrm>
            <a:off x="10173123" y="3438346"/>
            <a:ext cx="763576" cy="5244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5A979B25-99BC-7B73-B06C-4E0060D240DF}"/>
              </a:ext>
            </a:extLst>
          </p:cNvPr>
          <p:cNvSpPr txBox="1"/>
          <p:nvPr/>
        </p:nvSpPr>
        <p:spPr>
          <a:xfrm>
            <a:off x="10890123" y="3751620"/>
            <a:ext cx="1285929" cy="307777"/>
          </a:xfrm>
          <a:prstGeom prst="rect">
            <a:avLst/>
          </a:prstGeom>
          <a:noFill/>
        </p:spPr>
        <p:txBody>
          <a:bodyPr wrap="none" rtlCol="0">
            <a:spAutoFit/>
          </a:bodyPr>
          <a:lstStyle/>
          <a:p>
            <a:r>
              <a:rPr lang="es-UY" sz="1400" b="1" dirty="0">
                <a:latin typeface="Arial" panose="020B0604020202020204" pitchFamily="34" charset="0"/>
                <a:cs typeface="Arial" panose="020B0604020202020204" pitchFamily="34" charset="0"/>
              </a:rPr>
              <a:t>UCC= 40.6 %</a:t>
            </a:r>
          </a:p>
        </p:txBody>
      </p:sp>
      <p:sp>
        <p:nvSpPr>
          <p:cNvPr id="29" name="CuadroTexto 28">
            <a:extLst>
              <a:ext uri="{FF2B5EF4-FFF2-40B4-BE49-F238E27FC236}">
                <a16:creationId xmlns:a16="http://schemas.microsoft.com/office/drawing/2014/main" id="{E8EF5FB3-E16B-DDDF-0057-91CD1975DB4C}"/>
              </a:ext>
            </a:extLst>
          </p:cNvPr>
          <p:cNvSpPr txBox="1"/>
          <p:nvPr/>
        </p:nvSpPr>
        <p:spPr>
          <a:xfrm>
            <a:off x="7553669" y="624612"/>
            <a:ext cx="1749778" cy="307777"/>
          </a:xfrm>
          <a:prstGeom prst="rect">
            <a:avLst/>
          </a:prstGeom>
          <a:noFill/>
        </p:spPr>
        <p:txBody>
          <a:bodyPr wrap="square">
            <a:spAutoFit/>
          </a:bodyPr>
          <a:lstStyle/>
          <a:p>
            <a:pPr algn="ctr"/>
            <a:r>
              <a:rPr lang="es-UY" sz="1400" b="1" dirty="0" err="1">
                <a:latin typeface="Arial" panose="020B0604020202020204" pitchFamily="34" charset="0"/>
                <a:cs typeface="Arial" panose="020B0604020202020204" pitchFamily="34" charset="0"/>
              </a:rPr>
              <a:t>Digestate</a:t>
            </a:r>
            <a:r>
              <a:rPr lang="es-UY" sz="1400" b="1" dirty="0">
                <a:latin typeface="Arial" panose="020B0604020202020204" pitchFamily="34" charset="0"/>
                <a:cs typeface="Arial" panose="020B0604020202020204" pitchFamily="34" charset="0"/>
              </a:rPr>
              <a:t> (DIG)</a:t>
            </a:r>
          </a:p>
        </p:txBody>
      </p:sp>
      <p:sp>
        <p:nvSpPr>
          <p:cNvPr id="31" name="CuadroTexto 30">
            <a:extLst>
              <a:ext uri="{FF2B5EF4-FFF2-40B4-BE49-F238E27FC236}">
                <a16:creationId xmlns:a16="http://schemas.microsoft.com/office/drawing/2014/main" id="{EE2C27E7-FE54-CEC4-A6B6-1D0428FDA1ED}"/>
              </a:ext>
            </a:extLst>
          </p:cNvPr>
          <p:cNvSpPr txBox="1"/>
          <p:nvPr/>
        </p:nvSpPr>
        <p:spPr>
          <a:xfrm>
            <a:off x="10064836" y="632699"/>
            <a:ext cx="1826599" cy="307777"/>
          </a:xfrm>
          <a:prstGeom prst="rect">
            <a:avLst/>
          </a:prstGeom>
          <a:noFill/>
        </p:spPr>
        <p:txBody>
          <a:bodyPr wrap="square">
            <a:spAutoFit/>
          </a:bodyPr>
          <a:lstStyle/>
          <a:p>
            <a:pPr algn="ctr"/>
            <a:r>
              <a:rPr lang="es-UY" sz="1400" b="1" dirty="0">
                <a:latin typeface="Arial" panose="020B0604020202020204" pitchFamily="34" charset="0"/>
                <a:cs typeface="Arial" panose="020B0604020202020204" pitchFamily="34" charset="0"/>
              </a:rPr>
              <a:t>Coco </a:t>
            </a:r>
            <a:r>
              <a:rPr lang="es-UY" sz="1400" b="1" dirty="0" err="1">
                <a:latin typeface="Arial" panose="020B0604020202020204" pitchFamily="34" charset="0"/>
                <a:cs typeface="Arial" panose="020B0604020202020204" pitchFamily="34" charset="0"/>
              </a:rPr>
              <a:t>Coir</a:t>
            </a:r>
            <a:r>
              <a:rPr lang="es-UY" sz="1400" b="1" dirty="0">
                <a:latin typeface="Arial" panose="020B0604020202020204" pitchFamily="34" charset="0"/>
                <a:cs typeface="Arial" panose="020B0604020202020204" pitchFamily="34" charset="0"/>
              </a:rPr>
              <a:t> (UCC)</a:t>
            </a:r>
          </a:p>
        </p:txBody>
      </p:sp>
      <p:pic>
        <p:nvPicPr>
          <p:cNvPr id="1024" name="Imagen 1023">
            <a:extLst>
              <a:ext uri="{FF2B5EF4-FFF2-40B4-BE49-F238E27FC236}">
                <a16:creationId xmlns:a16="http://schemas.microsoft.com/office/drawing/2014/main" id="{8B37CEB6-C8BE-623A-392A-B515621A0B2C}"/>
              </a:ext>
            </a:extLst>
          </p:cNvPr>
          <p:cNvPicPr>
            <a:picLocks noChangeAspect="1"/>
          </p:cNvPicPr>
          <p:nvPr/>
        </p:nvPicPr>
        <p:blipFill>
          <a:blip r:embed="rId3"/>
          <a:stretch>
            <a:fillRect/>
          </a:stretch>
        </p:blipFill>
        <p:spPr>
          <a:xfrm>
            <a:off x="638103" y="3985010"/>
            <a:ext cx="978389" cy="1230489"/>
          </a:xfrm>
          <a:prstGeom prst="rect">
            <a:avLst/>
          </a:prstGeom>
        </p:spPr>
      </p:pic>
      <p:pic>
        <p:nvPicPr>
          <p:cNvPr id="1025" name="Imagen 1024">
            <a:extLst>
              <a:ext uri="{FF2B5EF4-FFF2-40B4-BE49-F238E27FC236}">
                <a16:creationId xmlns:a16="http://schemas.microsoft.com/office/drawing/2014/main" id="{94F90253-D8F8-1F7D-D483-D85699F009D0}"/>
              </a:ext>
            </a:extLst>
          </p:cNvPr>
          <p:cNvPicPr>
            <a:picLocks noChangeAspect="1"/>
          </p:cNvPicPr>
          <p:nvPr/>
        </p:nvPicPr>
        <p:blipFill>
          <a:blip r:embed="rId4"/>
          <a:stretch>
            <a:fillRect/>
          </a:stretch>
        </p:blipFill>
        <p:spPr>
          <a:xfrm>
            <a:off x="638103" y="5452534"/>
            <a:ext cx="978389" cy="1230489"/>
          </a:xfrm>
          <a:prstGeom prst="rect">
            <a:avLst/>
          </a:prstGeom>
        </p:spPr>
      </p:pic>
      <p:sp>
        <p:nvSpPr>
          <p:cNvPr id="1026" name="Cerrar llave 1025">
            <a:extLst>
              <a:ext uri="{FF2B5EF4-FFF2-40B4-BE49-F238E27FC236}">
                <a16:creationId xmlns:a16="http://schemas.microsoft.com/office/drawing/2014/main" id="{CC93F95F-61FA-7A5A-942D-4C4B7059569F}"/>
              </a:ext>
            </a:extLst>
          </p:cNvPr>
          <p:cNvSpPr/>
          <p:nvPr/>
        </p:nvSpPr>
        <p:spPr>
          <a:xfrm>
            <a:off x="1697435" y="4029019"/>
            <a:ext cx="556641" cy="2513948"/>
          </a:xfrm>
          <a:prstGeom prst="rightBrace">
            <a:avLst>
              <a:gd name="adj1" fmla="val 0"/>
              <a:gd name="adj2" fmla="val 5000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dirty="0">
              <a:latin typeface="Arial" panose="020B0604020202020204" pitchFamily="34" charset="0"/>
              <a:cs typeface="Arial" panose="020B0604020202020204" pitchFamily="34" charset="0"/>
            </a:endParaRPr>
          </a:p>
        </p:txBody>
      </p:sp>
      <p:sp>
        <p:nvSpPr>
          <p:cNvPr id="1027" name="CuadroTexto 1026">
            <a:extLst>
              <a:ext uri="{FF2B5EF4-FFF2-40B4-BE49-F238E27FC236}">
                <a16:creationId xmlns:a16="http://schemas.microsoft.com/office/drawing/2014/main" id="{96A9E225-5A96-C013-B70B-1EF7504B4253}"/>
              </a:ext>
            </a:extLst>
          </p:cNvPr>
          <p:cNvSpPr txBox="1"/>
          <p:nvPr/>
        </p:nvSpPr>
        <p:spPr>
          <a:xfrm>
            <a:off x="2081161" y="5366055"/>
            <a:ext cx="1658845" cy="997645"/>
          </a:xfrm>
          <a:prstGeom prst="rect">
            <a:avLst/>
          </a:prstGeom>
          <a:noFill/>
        </p:spPr>
        <p:txBody>
          <a:bodyPr wrap="square">
            <a:spAutoFit/>
          </a:bodyPr>
          <a:lstStyle/>
          <a:p>
            <a:pPr algn="ctr">
              <a:lnSpc>
                <a:spcPct val="107000"/>
              </a:lnSpc>
              <a:spcAft>
                <a:spcPts val="800"/>
              </a:spcAft>
            </a:pPr>
            <a:r>
              <a:rPr lang="en-AU" sz="1400" b="1" dirty="0">
                <a:latin typeface="Arial" panose="020B0604020202020204" pitchFamily="34" charset="0"/>
                <a:ea typeface="Calibri" panose="020F0502020204030204" pitchFamily="34" charset="0"/>
                <a:cs typeface="Arial" panose="020B0604020202020204" pitchFamily="34" charset="0"/>
              </a:rPr>
              <a:t>w</a:t>
            </a:r>
            <a:r>
              <a:rPr lang="en-AU" sz="1400" b="1" dirty="0">
                <a:effectLst/>
                <a:latin typeface="Arial" panose="020B0604020202020204" pitchFamily="34" charset="0"/>
                <a:ea typeface="Calibri" panose="020F0502020204030204" pitchFamily="34" charset="0"/>
                <a:cs typeface="Arial" panose="020B0604020202020204" pitchFamily="34" charset="0"/>
              </a:rPr>
              <a:t>ater balance to adjust MC with the amount of each biomass </a:t>
            </a:r>
          </a:p>
        </p:txBody>
      </p:sp>
      <p:pic>
        <p:nvPicPr>
          <p:cNvPr id="1030" name="Picture 6" descr="Peat Moss vs. Coco Coir: What's the Difference? - Bob Vila">
            <a:extLst>
              <a:ext uri="{FF2B5EF4-FFF2-40B4-BE49-F238E27FC236}">
                <a16:creationId xmlns:a16="http://schemas.microsoft.com/office/drawing/2014/main" id="{9694148B-208F-9D4B-A960-EC09A24832B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8"/>
          <a:stretch/>
        </p:blipFill>
        <p:spPr bwMode="auto">
          <a:xfrm>
            <a:off x="3860324" y="4554109"/>
            <a:ext cx="1036525" cy="1503118"/>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Conector recto de flecha 1030">
            <a:extLst>
              <a:ext uri="{FF2B5EF4-FFF2-40B4-BE49-F238E27FC236}">
                <a16:creationId xmlns:a16="http://schemas.microsoft.com/office/drawing/2014/main" id="{B46615BD-810F-5BBE-3F6F-1A72105EA245}"/>
              </a:ext>
            </a:extLst>
          </p:cNvPr>
          <p:cNvCxnSpPr>
            <a:cxnSpLocks/>
          </p:cNvCxnSpPr>
          <p:nvPr/>
        </p:nvCxnSpPr>
        <p:spPr>
          <a:xfrm>
            <a:off x="2276475" y="5285664"/>
            <a:ext cx="1585039" cy="0"/>
          </a:xfrm>
          <a:prstGeom prst="straightConnector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35" name="Conector recto de flecha 1034">
            <a:extLst>
              <a:ext uri="{FF2B5EF4-FFF2-40B4-BE49-F238E27FC236}">
                <a16:creationId xmlns:a16="http://schemas.microsoft.com/office/drawing/2014/main" id="{6333FC3A-5FE3-964B-2637-D37D97CC9E8E}"/>
              </a:ext>
            </a:extLst>
          </p:cNvPr>
          <p:cNvCxnSpPr>
            <a:cxnSpLocks/>
          </p:cNvCxnSpPr>
          <p:nvPr/>
        </p:nvCxnSpPr>
        <p:spPr>
          <a:xfrm>
            <a:off x="4896849" y="5305668"/>
            <a:ext cx="1585039" cy="0"/>
          </a:xfrm>
          <a:prstGeom prst="straightConnector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036" name="Imagen 1035">
            <a:extLst>
              <a:ext uri="{FF2B5EF4-FFF2-40B4-BE49-F238E27FC236}">
                <a16:creationId xmlns:a16="http://schemas.microsoft.com/office/drawing/2014/main" id="{1935432C-B38A-E7D0-1AA0-23CDE7853DFD}"/>
              </a:ext>
            </a:extLst>
          </p:cNvPr>
          <p:cNvPicPr>
            <a:picLocks noChangeAspect="1"/>
          </p:cNvPicPr>
          <p:nvPr/>
        </p:nvPicPr>
        <p:blipFill>
          <a:blip r:embed="rId6"/>
          <a:stretch>
            <a:fillRect/>
          </a:stretch>
        </p:blipFill>
        <p:spPr>
          <a:xfrm>
            <a:off x="6017750" y="4878988"/>
            <a:ext cx="1182422" cy="1125871"/>
          </a:xfrm>
          <a:prstGeom prst="rect">
            <a:avLst/>
          </a:prstGeom>
        </p:spPr>
      </p:pic>
      <p:sp>
        <p:nvSpPr>
          <p:cNvPr id="1037" name="CuadroTexto 1036">
            <a:extLst>
              <a:ext uri="{FF2B5EF4-FFF2-40B4-BE49-F238E27FC236}">
                <a16:creationId xmlns:a16="http://schemas.microsoft.com/office/drawing/2014/main" id="{FECA5EA6-CED1-D06F-E3F6-E2BA11C9542E}"/>
              </a:ext>
            </a:extLst>
          </p:cNvPr>
          <p:cNvSpPr txBox="1"/>
          <p:nvPr/>
        </p:nvSpPr>
        <p:spPr>
          <a:xfrm>
            <a:off x="5045640" y="4907722"/>
            <a:ext cx="1050288" cy="307777"/>
          </a:xfrm>
          <a:prstGeom prst="rect">
            <a:avLst/>
          </a:prstGeom>
          <a:noFill/>
        </p:spPr>
        <p:txBody>
          <a:bodyPr wrap="none" rtlCol="0">
            <a:spAutoFit/>
          </a:bodyPr>
          <a:lstStyle/>
          <a:p>
            <a:r>
              <a:rPr lang="es-UY" sz="1400" b="1" dirty="0" err="1">
                <a:latin typeface="Arial" panose="020B0604020202020204" pitchFamily="34" charset="0"/>
                <a:cs typeface="Arial" panose="020B0604020202020204" pitchFamily="34" charset="0"/>
              </a:rPr>
              <a:t>Check</a:t>
            </a:r>
            <a:r>
              <a:rPr lang="es-UY" sz="1400" b="1" dirty="0">
                <a:latin typeface="Arial" panose="020B0604020202020204" pitchFamily="34" charset="0"/>
                <a:cs typeface="Arial" panose="020B0604020202020204" pitchFamily="34" charset="0"/>
              </a:rPr>
              <a:t> MC</a:t>
            </a:r>
          </a:p>
        </p:txBody>
      </p:sp>
      <p:cxnSp>
        <p:nvCxnSpPr>
          <p:cNvPr id="1038" name="Conector recto de flecha 1037">
            <a:extLst>
              <a:ext uri="{FF2B5EF4-FFF2-40B4-BE49-F238E27FC236}">
                <a16:creationId xmlns:a16="http://schemas.microsoft.com/office/drawing/2014/main" id="{898F067F-552F-0F43-18FD-07892C91CF3D}"/>
              </a:ext>
            </a:extLst>
          </p:cNvPr>
          <p:cNvCxnSpPr>
            <a:cxnSpLocks/>
          </p:cNvCxnSpPr>
          <p:nvPr/>
        </p:nvCxnSpPr>
        <p:spPr>
          <a:xfrm>
            <a:off x="7165775" y="5285664"/>
            <a:ext cx="739433" cy="0"/>
          </a:xfrm>
          <a:prstGeom prst="straightConnector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39" name="CuadroTexto 1038">
            <a:extLst>
              <a:ext uri="{FF2B5EF4-FFF2-40B4-BE49-F238E27FC236}">
                <a16:creationId xmlns:a16="http://schemas.microsoft.com/office/drawing/2014/main" id="{95F35221-374D-EEA8-DF28-B53E8453D488}"/>
              </a:ext>
            </a:extLst>
          </p:cNvPr>
          <p:cNvSpPr txBox="1"/>
          <p:nvPr/>
        </p:nvSpPr>
        <p:spPr>
          <a:xfrm>
            <a:off x="7735280" y="6103936"/>
            <a:ext cx="1763624" cy="307777"/>
          </a:xfrm>
          <a:prstGeom prst="rect">
            <a:avLst/>
          </a:prstGeom>
          <a:noFill/>
        </p:spPr>
        <p:txBody>
          <a:bodyPr wrap="none" rtlCol="0">
            <a:spAutoFit/>
          </a:bodyPr>
          <a:lstStyle/>
          <a:p>
            <a:r>
              <a:rPr lang="es-UY" sz="1400" b="1" dirty="0" err="1">
                <a:latin typeface="Arial" panose="020B0604020202020204" pitchFamily="34" charset="0"/>
                <a:cs typeface="Arial" panose="020B0604020202020204" pitchFamily="34" charset="0"/>
              </a:rPr>
              <a:t>storage</a:t>
            </a:r>
            <a:r>
              <a:rPr lang="es-UY" sz="1400" b="1" dirty="0">
                <a:latin typeface="Arial" panose="020B0604020202020204" pitchFamily="34" charset="0"/>
                <a:cs typeface="Arial" panose="020B0604020202020204" pitchFamily="34" charset="0"/>
              </a:rPr>
              <a:t> in </a:t>
            </a:r>
            <a:r>
              <a:rPr lang="es-UY" sz="1400" b="1" dirty="0" err="1">
                <a:latin typeface="Arial" panose="020B0604020202020204" pitchFamily="34" charset="0"/>
                <a:cs typeface="Arial" panose="020B0604020202020204" pitchFamily="34" charset="0"/>
              </a:rPr>
              <a:t>buckets</a:t>
            </a:r>
            <a:endParaRPr lang="es-UY" sz="1400" b="1" dirty="0">
              <a:latin typeface="Arial" panose="020B0604020202020204" pitchFamily="34" charset="0"/>
              <a:cs typeface="Arial" panose="020B0604020202020204" pitchFamily="34" charset="0"/>
            </a:endParaRPr>
          </a:p>
        </p:txBody>
      </p:sp>
      <p:pic>
        <p:nvPicPr>
          <p:cNvPr id="1040" name="Picture 8" descr="Cámara de Frio | Cumisa">
            <a:extLst>
              <a:ext uri="{FF2B5EF4-FFF2-40B4-BE49-F238E27FC236}">
                <a16:creationId xmlns:a16="http://schemas.microsoft.com/office/drawing/2014/main" id="{6792DD12-537B-B5FA-E08A-987A091ACA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45000" y="4571211"/>
            <a:ext cx="1840502" cy="1840502"/>
          </a:xfrm>
          <a:prstGeom prst="rect">
            <a:avLst/>
          </a:prstGeom>
          <a:noFill/>
          <a:extLst>
            <a:ext uri="{909E8E84-426E-40DD-AFC4-6F175D3DCCD1}">
              <a14:hiddenFill xmlns:a14="http://schemas.microsoft.com/office/drawing/2010/main">
                <a:solidFill>
                  <a:srgbClr val="FFFFFF"/>
                </a:solidFill>
              </a14:hiddenFill>
            </a:ext>
          </a:extLst>
        </p:spPr>
      </p:pic>
      <p:cxnSp>
        <p:nvCxnSpPr>
          <p:cNvPr id="1041" name="Conector recto de flecha 1040">
            <a:extLst>
              <a:ext uri="{FF2B5EF4-FFF2-40B4-BE49-F238E27FC236}">
                <a16:creationId xmlns:a16="http://schemas.microsoft.com/office/drawing/2014/main" id="{3F54B571-4901-75E7-C405-61F556B42601}"/>
              </a:ext>
            </a:extLst>
          </p:cNvPr>
          <p:cNvCxnSpPr>
            <a:cxnSpLocks/>
          </p:cNvCxnSpPr>
          <p:nvPr/>
        </p:nvCxnSpPr>
        <p:spPr>
          <a:xfrm>
            <a:off x="9146762" y="5197731"/>
            <a:ext cx="739433" cy="0"/>
          </a:xfrm>
          <a:prstGeom prst="straightConnector1">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42" name="CuadroTexto 1041">
            <a:extLst>
              <a:ext uri="{FF2B5EF4-FFF2-40B4-BE49-F238E27FC236}">
                <a16:creationId xmlns:a16="http://schemas.microsoft.com/office/drawing/2014/main" id="{C9C35A36-5AB6-8384-AD00-199BF93F4714}"/>
              </a:ext>
            </a:extLst>
          </p:cNvPr>
          <p:cNvSpPr txBox="1"/>
          <p:nvPr/>
        </p:nvSpPr>
        <p:spPr>
          <a:xfrm>
            <a:off x="10564003" y="4341695"/>
            <a:ext cx="1111202" cy="307777"/>
          </a:xfrm>
          <a:prstGeom prst="rect">
            <a:avLst/>
          </a:prstGeom>
          <a:noFill/>
        </p:spPr>
        <p:txBody>
          <a:bodyPr wrap="none" rtlCol="0">
            <a:spAutoFit/>
          </a:bodyPr>
          <a:lstStyle/>
          <a:p>
            <a:r>
              <a:rPr lang="es-UY" sz="1400" b="1" dirty="0" err="1">
                <a:latin typeface="Arial" panose="020B0604020202020204" pitchFamily="34" charset="0"/>
                <a:cs typeface="Arial" panose="020B0604020202020204" pitchFamily="34" charset="0"/>
              </a:rPr>
              <a:t>kept</a:t>
            </a:r>
            <a:r>
              <a:rPr lang="es-UY" sz="1400" b="1" dirty="0">
                <a:latin typeface="Arial" panose="020B0604020202020204" pitchFamily="34" charset="0"/>
                <a:cs typeface="Arial" panose="020B0604020202020204" pitchFamily="34" charset="0"/>
              </a:rPr>
              <a:t> at 4°C</a:t>
            </a:r>
          </a:p>
        </p:txBody>
      </p:sp>
      <p:sp>
        <p:nvSpPr>
          <p:cNvPr id="1043" name="CuadroTexto 1042">
            <a:extLst>
              <a:ext uri="{FF2B5EF4-FFF2-40B4-BE49-F238E27FC236}">
                <a16:creationId xmlns:a16="http://schemas.microsoft.com/office/drawing/2014/main" id="{831C7183-44EF-9856-38F6-E033B43C34E9}"/>
              </a:ext>
            </a:extLst>
          </p:cNvPr>
          <p:cNvSpPr txBox="1"/>
          <p:nvPr/>
        </p:nvSpPr>
        <p:spPr>
          <a:xfrm>
            <a:off x="808564" y="4415588"/>
            <a:ext cx="684803" cy="369332"/>
          </a:xfrm>
          <a:prstGeom prst="rect">
            <a:avLst/>
          </a:prstGeom>
          <a:noFill/>
        </p:spPr>
        <p:txBody>
          <a:bodyPr wrap="none" rtlCol="0">
            <a:spAutoFit/>
          </a:bodyPr>
          <a:lstStyle/>
          <a:p>
            <a:r>
              <a:rPr lang="es-UY" b="1" dirty="0">
                <a:solidFill>
                  <a:schemeClr val="bg1"/>
                </a:solidFill>
                <a:latin typeface="Arial" panose="020B0604020202020204" pitchFamily="34" charset="0"/>
                <a:cs typeface="Arial" panose="020B0604020202020204" pitchFamily="34" charset="0"/>
              </a:rPr>
              <a:t>UCC</a:t>
            </a:r>
          </a:p>
        </p:txBody>
      </p:sp>
      <p:sp>
        <p:nvSpPr>
          <p:cNvPr id="1044" name="CuadroTexto 1043">
            <a:extLst>
              <a:ext uri="{FF2B5EF4-FFF2-40B4-BE49-F238E27FC236}">
                <a16:creationId xmlns:a16="http://schemas.microsoft.com/office/drawing/2014/main" id="{2BA06A2F-266E-D10A-2A8F-F19C8B072885}"/>
              </a:ext>
            </a:extLst>
          </p:cNvPr>
          <p:cNvSpPr txBox="1"/>
          <p:nvPr/>
        </p:nvSpPr>
        <p:spPr>
          <a:xfrm>
            <a:off x="807727" y="6103936"/>
            <a:ext cx="595035" cy="369332"/>
          </a:xfrm>
          <a:prstGeom prst="rect">
            <a:avLst/>
          </a:prstGeom>
          <a:noFill/>
        </p:spPr>
        <p:txBody>
          <a:bodyPr wrap="none" rtlCol="0">
            <a:spAutoFit/>
          </a:bodyPr>
          <a:lstStyle/>
          <a:p>
            <a:r>
              <a:rPr lang="es-UY" b="1" dirty="0">
                <a:solidFill>
                  <a:schemeClr val="bg1"/>
                </a:solidFill>
                <a:latin typeface="Arial" panose="020B0604020202020204" pitchFamily="34" charset="0"/>
                <a:cs typeface="Arial" panose="020B0604020202020204" pitchFamily="34" charset="0"/>
              </a:rPr>
              <a:t>DIG</a:t>
            </a:r>
          </a:p>
        </p:txBody>
      </p:sp>
      <p:sp>
        <p:nvSpPr>
          <p:cNvPr id="1046" name="CuadroTexto 1045">
            <a:extLst>
              <a:ext uri="{FF2B5EF4-FFF2-40B4-BE49-F238E27FC236}">
                <a16:creationId xmlns:a16="http://schemas.microsoft.com/office/drawing/2014/main" id="{BE0D4164-D883-E8D6-8C41-705066BB3A62}"/>
              </a:ext>
            </a:extLst>
          </p:cNvPr>
          <p:cNvSpPr txBox="1"/>
          <p:nvPr/>
        </p:nvSpPr>
        <p:spPr>
          <a:xfrm>
            <a:off x="8533411" y="79018"/>
            <a:ext cx="2441693" cy="369332"/>
          </a:xfrm>
          <a:prstGeom prst="rect">
            <a:avLst/>
          </a:prstGeom>
          <a:noFill/>
        </p:spPr>
        <p:txBody>
          <a:bodyPr wrap="square">
            <a:spAutoFit/>
          </a:bodyPr>
          <a:lstStyle/>
          <a:p>
            <a:r>
              <a:rPr lang="en-AU" b="1" dirty="0">
                <a:solidFill>
                  <a:srgbClr val="FF0000"/>
                </a:solidFill>
                <a:latin typeface="Arial" panose="020B0604020202020204" pitchFamily="34" charset="0"/>
                <a:cs typeface="Arial" panose="020B0604020202020204" pitchFamily="34" charset="0"/>
              </a:rPr>
              <a:t>sample preparation</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6"/>
                                        </p:tgtEl>
                                        <p:attrNameLst>
                                          <p:attrName>style.visibility</p:attrName>
                                        </p:attrNameLst>
                                      </p:cBhvr>
                                      <p:to>
                                        <p:strVal val="visible"/>
                                      </p:to>
                                    </p:set>
                                    <p:animEffect transition="in" filter="fade">
                                      <p:cBhvr>
                                        <p:cTn id="7" dur="500"/>
                                        <p:tgtEl>
                                          <p:spTgt spid="10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24"/>
                                        </p:tgtEl>
                                        <p:attrNameLst>
                                          <p:attrName>style.visibility</p:attrName>
                                        </p:attrNameLst>
                                      </p:cBhvr>
                                      <p:to>
                                        <p:strVal val="visible"/>
                                      </p:to>
                                    </p:set>
                                    <p:animEffect transition="in" filter="fade">
                                      <p:cBhvr>
                                        <p:cTn id="48" dur="500"/>
                                        <p:tgtEl>
                                          <p:spTgt spid="10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43"/>
                                        </p:tgtEl>
                                        <p:attrNameLst>
                                          <p:attrName>style.visibility</p:attrName>
                                        </p:attrNameLst>
                                      </p:cBhvr>
                                      <p:to>
                                        <p:strVal val="visible"/>
                                      </p:to>
                                    </p:set>
                                    <p:animEffect transition="in" filter="fade">
                                      <p:cBhvr>
                                        <p:cTn id="51" dur="500"/>
                                        <p:tgtEl>
                                          <p:spTgt spid="10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44"/>
                                        </p:tgtEl>
                                        <p:attrNameLst>
                                          <p:attrName>style.visibility</p:attrName>
                                        </p:attrNameLst>
                                      </p:cBhvr>
                                      <p:to>
                                        <p:strVal val="visible"/>
                                      </p:to>
                                    </p:set>
                                    <p:animEffect transition="in" filter="fade">
                                      <p:cBhvr>
                                        <p:cTn id="54" dur="500"/>
                                        <p:tgtEl>
                                          <p:spTgt spid="1044"/>
                                        </p:tgtEl>
                                      </p:cBhvr>
                                    </p:animEffect>
                                  </p:childTnLst>
                                </p:cTn>
                              </p:par>
                              <p:par>
                                <p:cTn id="55" presetID="10" presetClass="entr" presetSubtype="0" fill="hold" nodeType="withEffect">
                                  <p:stCondLst>
                                    <p:cond delay="0"/>
                                  </p:stCondLst>
                                  <p:childTnLst>
                                    <p:set>
                                      <p:cBhvr>
                                        <p:cTn id="56" dur="1" fill="hold">
                                          <p:stCondLst>
                                            <p:cond delay="0"/>
                                          </p:stCondLst>
                                        </p:cTn>
                                        <p:tgtEl>
                                          <p:spTgt spid="1025"/>
                                        </p:tgtEl>
                                        <p:attrNameLst>
                                          <p:attrName>style.visibility</p:attrName>
                                        </p:attrNameLst>
                                      </p:cBhvr>
                                      <p:to>
                                        <p:strVal val="visible"/>
                                      </p:to>
                                    </p:set>
                                    <p:animEffect transition="in" filter="fade">
                                      <p:cBhvr>
                                        <p:cTn id="57" dur="500"/>
                                        <p:tgtEl>
                                          <p:spTgt spid="102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2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031"/>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02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03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03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03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103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03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028"/>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103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041"/>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2" grpId="0"/>
      <p:bldP spid="27" grpId="0"/>
      <p:bldP spid="29" grpId="0"/>
      <p:bldP spid="31" grpId="0"/>
      <p:bldP spid="1026" grpId="0" animBg="1"/>
      <p:bldP spid="1027" grpId="0"/>
      <p:bldP spid="1037" grpId="0"/>
      <p:bldP spid="1039" grpId="0"/>
      <p:bldP spid="1042" grpId="0"/>
      <p:bldP spid="1043" grpId="0"/>
      <p:bldP spid="1044" grpId="0"/>
      <p:bldP spid="10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iagrama, Esquemático&#10;&#10;Descripción generada automáticamente">
            <a:extLst>
              <a:ext uri="{FF2B5EF4-FFF2-40B4-BE49-F238E27FC236}">
                <a16:creationId xmlns:a16="http://schemas.microsoft.com/office/drawing/2014/main" id="{B99EBD66-4398-36C4-8F12-622CD8419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9" y="945572"/>
            <a:ext cx="5897572" cy="5912428"/>
          </a:xfrm>
          <a:prstGeom prst="rect">
            <a:avLst/>
          </a:prstGeom>
        </p:spPr>
      </p:pic>
      <p:sp>
        <p:nvSpPr>
          <p:cNvPr id="3" name="CuadroTexto 2">
            <a:extLst>
              <a:ext uri="{FF2B5EF4-FFF2-40B4-BE49-F238E27FC236}">
                <a16:creationId xmlns:a16="http://schemas.microsoft.com/office/drawing/2014/main" id="{3ECE2C8C-AC1C-9AE5-D91B-02C02A235EEE}"/>
              </a:ext>
            </a:extLst>
          </p:cNvPr>
          <p:cNvSpPr txBox="1"/>
          <p:nvPr/>
        </p:nvSpPr>
        <p:spPr>
          <a:xfrm>
            <a:off x="143251" y="115223"/>
            <a:ext cx="5291705" cy="461665"/>
          </a:xfrm>
          <a:prstGeom prst="rect">
            <a:avLst/>
          </a:prstGeom>
          <a:noFill/>
        </p:spPr>
        <p:txBody>
          <a:bodyPr wrap="none" rtlCol="0">
            <a:spAutoFit/>
          </a:bodyPr>
          <a:lstStyle/>
          <a:p>
            <a:r>
              <a:rPr lang="es-UY" sz="2400" b="1" dirty="0">
                <a:solidFill>
                  <a:srgbClr val="FF0000"/>
                </a:solidFill>
                <a:latin typeface="Arial" panose="020B0604020202020204" pitchFamily="34" charset="0"/>
                <a:cs typeface="Arial" panose="020B0604020202020204" pitchFamily="34" charset="0"/>
              </a:rPr>
              <a:t>SMOULDERING REACTOR SET-UP</a:t>
            </a:r>
          </a:p>
        </p:txBody>
      </p:sp>
      <p:pic>
        <p:nvPicPr>
          <p:cNvPr id="5" name="Imagen 4" descr="Cocina con estantes blancos&#10;&#10;Descripción generada automáticamente con confianza baja">
            <a:extLst>
              <a:ext uri="{FF2B5EF4-FFF2-40B4-BE49-F238E27FC236}">
                <a16:creationId xmlns:a16="http://schemas.microsoft.com/office/drawing/2014/main" id="{F479577F-7B61-65E9-81A0-82762AC425CD}"/>
              </a:ext>
            </a:extLst>
          </p:cNvPr>
          <p:cNvPicPr>
            <a:picLocks noChangeAspect="1"/>
          </p:cNvPicPr>
          <p:nvPr/>
        </p:nvPicPr>
        <p:blipFill rotWithShape="1">
          <a:blip r:embed="rId4">
            <a:extLst>
              <a:ext uri="{28A0092B-C50C-407E-A947-70E740481C1C}">
                <a14:useLocalDpi xmlns:a14="http://schemas.microsoft.com/office/drawing/2010/main" val="0"/>
              </a:ext>
            </a:extLst>
          </a:blip>
          <a:srcRect t="34166" b="20417"/>
          <a:stretch/>
        </p:blipFill>
        <p:spPr>
          <a:xfrm>
            <a:off x="7414500" y="1455182"/>
            <a:ext cx="2319338" cy="1872651"/>
          </a:xfrm>
          <a:prstGeom prst="rect">
            <a:avLst/>
          </a:prstGeom>
        </p:spPr>
      </p:pic>
      <p:pic>
        <p:nvPicPr>
          <p:cNvPr id="6" name="Imagen 5">
            <a:extLst>
              <a:ext uri="{FF2B5EF4-FFF2-40B4-BE49-F238E27FC236}">
                <a16:creationId xmlns:a16="http://schemas.microsoft.com/office/drawing/2014/main" id="{94DDF25B-805F-8AE3-D096-74998786D210}"/>
              </a:ext>
            </a:extLst>
          </p:cNvPr>
          <p:cNvPicPr>
            <a:picLocks noChangeAspect="1"/>
          </p:cNvPicPr>
          <p:nvPr/>
        </p:nvPicPr>
        <p:blipFill>
          <a:blip r:embed="rId5"/>
          <a:stretch>
            <a:fillRect/>
          </a:stretch>
        </p:blipFill>
        <p:spPr>
          <a:xfrm>
            <a:off x="4536752" y="576888"/>
            <a:ext cx="1237455" cy="1649940"/>
          </a:xfrm>
          <a:prstGeom prst="rect">
            <a:avLst/>
          </a:prstGeom>
        </p:spPr>
      </p:pic>
      <p:pic>
        <p:nvPicPr>
          <p:cNvPr id="2050" name="Picture 2" descr="50 ML Life Long Disposable Syringe at Rs 16.80/piece | Disposable syringe  with needle in Hyderabad | ID: 19754993173">
            <a:extLst>
              <a:ext uri="{FF2B5EF4-FFF2-40B4-BE49-F238E27FC236}">
                <a16:creationId xmlns:a16="http://schemas.microsoft.com/office/drawing/2014/main" id="{D3243F15-216D-12A2-B36C-279E3E0B9F0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7672035">
            <a:off x="1372117" y="287331"/>
            <a:ext cx="180975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8" name="Gráfico 7" descr="Flecha: curva ligera contorno">
            <a:extLst>
              <a:ext uri="{FF2B5EF4-FFF2-40B4-BE49-F238E27FC236}">
                <a16:creationId xmlns:a16="http://schemas.microsoft.com/office/drawing/2014/main" id="{23031028-E0F0-3793-FCB6-A17F2EF443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51135" y="432259"/>
            <a:ext cx="1325415" cy="1325415"/>
          </a:xfrm>
          <a:prstGeom prst="rect">
            <a:avLst/>
          </a:prstGeom>
        </p:spPr>
      </p:pic>
      <p:pic>
        <p:nvPicPr>
          <p:cNvPr id="9" name="Gráfico 8" descr="Flecha: curva ligera contorno">
            <a:extLst>
              <a:ext uri="{FF2B5EF4-FFF2-40B4-BE49-F238E27FC236}">
                <a16:creationId xmlns:a16="http://schemas.microsoft.com/office/drawing/2014/main" id="{42D2646A-DCC7-D2B9-0E00-AD24996FDA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00338" y="1455181"/>
            <a:ext cx="1325415" cy="1325415"/>
          </a:xfrm>
          <a:prstGeom prst="rect">
            <a:avLst/>
          </a:prstGeom>
        </p:spPr>
      </p:pic>
      <p:sp>
        <p:nvSpPr>
          <p:cNvPr id="10" name="CuadroTexto 9">
            <a:extLst>
              <a:ext uri="{FF2B5EF4-FFF2-40B4-BE49-F238E27FC236}">
                <a16:creationId xmlns:a16="http://schemas.microsoft.com/office/drawing/2014/main" id="{D086EDA3-69D2-E228-1A46-423EF27D4EB3}"/>
              </a:ext>
            </a:extLst>
          </p:cNvPr>
          <p:cNvSpPr txBox="1"/>
          <p:nvPr/>
        </p:nvSpPr>
        <p:spPr>
          <a:xfrm>
            <a:off x="4480710" y="2226828"/>
            <a:ext cx="1428596" cy="369332"/>
          </a:xfrm>
          <a:prstGeom prst="rect">
            <a:avLst/>
          </a:prstGeom>
          <a:noFill/>
        </p:spPr>
        <p:txBody>
          <a:bodyPr wrap="none" rtlCol="0">
            <a:spAutoFit/>
          </a:bodyPr>
          <a:lstStyle/>
          <a:p>
            <a:r>
              <a:rPr lang="es-UY" dirty="0" err="1">
                <a:latin typeface="Arial" panose="020B0604020202020204" pitchFamily="34" charset="0"/>
                <a:cs typeface="Arial" panose="020B0604020202020204" pitchFamily="34" charset="0"/>
              </a:rPr>
              <a:t>Airtight</a:t>
            </a:r>
            <a:r>
              <a:rPr lang="es-UY" dirty="0">
                <a:latin typeface="Arial" panose="020B0604020202020204" pitchFamily="34" charset="0"/>
                <a:cs typeface="Arial" panose="020B0604020202020204" pitchFamily="34" charset="0"/>
              </a:rPr>
              <a:t> </a:t>
            </a:r>
            <a:r>
              <a:rPr lang="es-UY" dirty="0" err="1">
                <a:latin typeface="Arial" panose="020B0604020202020204" pitchFamily="34" charset="0"/>
                <a:cs typeface="Arial" panose="020B0604020202020204" pitchFamily="34" charset="0"/>
              </a:rPr>
              <a:t>vials</a:t>
            </a:r>
            <a:endParaRPr lang="es-UY"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58BADE47-3B58-9212-F1BC-FC4935CC7786}"/>
              </a:ext>
            </a:extLst>
          </p:cNvPr>
          <p:cNvSpPr txBox="1"/>
          <p:nvPr/>
        </p:nvSpPr>
        <p:spPr>
          <a:xfrm>
            <a:off x="7664234" y="924214"/>
            <a:ext cx="3339376" cy="369332"/>
          </a:xfrm>
          <a:prstGeom prst="rect">
            <a:avLst/>
          </a:prstGeom>
          <a:noFill/>
        </p:spPr>
        <p:txBody>
          <a:bodyPr wrap="none" rtlCol="0">
            <a:spAutoFit/>
          </a:bodyPr>
          <a:lstStyle/>
          <a:p>
            <a:r>
              <a:rPr lang="es-UY" b="1" dirty="0">
                <a:latin typeface="Arial" panose="020B0604020202020204" pitchFamily="34" charset="0"/>
                <a:cs typeface="Arial" panose="020B0604020202020204" pitchFamily="34" charset="0"/>
              </a:rPr>
              <a:t>Gas </a:t>
            </a:r>
            <a:r>
              <a:rPr lang="es-UY" b="1" dirty="0" err="1">
                <a:latin typeface="Arial" panose="020B0604020202020204" pitchFamily="34" charset="0"/>
                <a:cs typeface="Arial" panose="020B0604020202020204" pitchFamily="34" charset="0"/>
              </a:rPr>
              <a:t>cromatography</a:t>
            </a:r>
            <a:r>
              <a:rPr lang="es-UY" b="1" dirty="0">
                <a:latin typeface="Arial" panose="020B0604020202020204" pitchFamily="34" charset="0"/>
                <a:cs typeface="Arial" panose="020B0604020202020204" pitchFamily="34" charset="0"/>
              </a:rPr>
              <a:t> </a:t>
            </a:r>
            <a:r>
              <a:rPr lang="es-UY" b="1" dirty="0" err="1">
                <a:latin typeface="Arial" panose="020B0604020202020204" pitchFamily="34" charset="0"/>
                <a:cs typeface="Arial" panose="020B0604020202020204" pitchFamily="34" charset="0"/>
              </a:rPr>
              <a:t>analysis</a:t>
            </a:r>
            <a:endParaRPr lang="es-UY" b="1" dirty="0">
              <a:latin typeface="Arial" panose="020B0604020202020204" pitchFamily="34" charset="0"/>
              <a:cs typeface="Arial" panose="020B0604020202020204" pitchFamily="34" charset="0"/>
            </a:endParaRPr>
          </a:p>
        </p:txBody>
      </p:sp>
      <p:pic>
        <p:nvPicPr>
          <p:cNvPr id="14" name="Imagen 13">
            <a:extLst>
              <a:ext uri="{FF2B5EF4-FFF2-40B4-BE49-F238E27FC236}">
                <a16:creationId xmlns:a16="http://schemas.microsoft.com/office/drawing/2014/main" id="{1BB7C94A-93C4-3D98-9A08-664F2FAF4B83}"/>
              </a:ext>
            </a:extLst>
          </p:cNvPr>
          <p:cNvPicPr>
            <a:picLocks noChangeAspect="1"/>
          </p:cNvPicPr>
          <p:nvPr/>
        </p:nvPicPr>
        <p:blipFill>
          <a:blip r:embed="rId9"/>
          <a:stretch>
            <a:fillRect/>
          </a:stretch>
        </p:blipFill>
        <p:spPr>
          <a:xfrm>
            <a:off x="7407391" y="4018059"/>
            <a:ext cx="3768377" cy="2766149"/>
          </a:xfrm>
          <a:prstGeom prst="rect">
            <a:avLst/>
          </a:prstGeom>
        </p:spPr>
      </p:pic>
      <p:pic>
        <p:nvPicPr>
          <p:cNvPr id="15" name="Gráfico 14" descr="Flecha: curva ligera contorno">
            <a:extLst>
              <a:ext uri="{FF2B5EF4-FFF2-40B4-BE49-F238E27FC236}">
                <a16:creationId xmlns:a16="http://schemas.microsoft.com/office/drawing/2014/main" id="{A249398F-D825-7082-EB3B-A8FBF223C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8046450" y="2780596"/>
            <a:ext cx="1325415" cy="1325415"/>
          </a:xfrm>
          <a:prstGeom prst="rect">
            <a:avLst/>
          </a:prstGeom>
        </p:spPr>
      </p:pic>
      <p:sp>
        <p:nvSpPr>
          <p:cNvPr id="16" name="CuadroTexto 15">
            <a:extLst>
              <a:ext uri="{FF2B5EF4-FFF2-40B4-BE49-F238E27FC236}">
                <a16:creationId xmlns:a16="http://schemas.microsoft.com/office/drawing/2014/main" id="{51E45685-9D45-386B-2AB6-9AE762D38A03}"/>
              </a:ext>
            </a:extLst>
          </p:cNvPr>
          <p:cNvSpPr txBox="1"/>
          <p:nvPr/>
        </p:nvSpPr>
        <p:spPr>
          <a:xfrm>
            <a:off x="9031883" y="3648727"/>
            <a:ext cx="1569660" cy="369332"/>
          </a:xfrm>
          <a:prstGeom prst="rect">
            <a:avLst/>
          </a:prstGeom>
          <a:noFill/>
        </p:spPr>
        <p:txBody>
          <a:bodyPr wrap="none" rtlCol="0">
            <a:spAutoFit/>
          </a:bodyPr>
          <a:lstStyle/>
          <a:p>
            <a:r>
              <a:rPr lang="es-UY" dirty="0">
                <a:latin typeface="Arial" panose="020B0604020202020204" pitchFamily="34" charset="0"/>
                <a:cs typeface="Arial" panose="020B0604020202020204" pitchFamily="34" charset="0"/>
              </a:rPr>
              <a:t>Data </a:t>
            </a:r>
            <a:r>
              <a:rPr lang="es-UY" dirty="0" err="1">
                <a:latin typeface="Arial" panose="020B0604020202020204" pitchFamily="34" charset="0"/>
                <a:cs typeface="Arial" panose="020B0604020202020204" pitchFamily="34" charset="0"/>
              </a:rPr>
              <a:t>analysis</a:t>
            </a:r>
            <a:endParaRPr lang="es-UY" dirty="0">
              <a:latin typeface="Arial" panose="020B0604020202020204" pitchFamily="34" charset="0"/>
              <a:cs typeface="Arial" panose="020B0604020202020204" pitchFamily="34" charset="0"/>
            </a:endParaRPr>
          </a:p>
        </p:txBody>
      </p:sp>
      <p:pic>
        <p:nvPicPr>
          <p:cNvPr id="18" name="Imagen 17" descr="Imagen que contiene interior, tabla, pequeño, escritorio&#10;&#10;Descripción generada automáticamente">
            <a:extLst>
              <a:ext uri="{FF2B5EF4-FFF2-40B4-BE49-F238E27FC236}">
                <a16:creationId xmlns:a16="http://schemas.microsoft.com/office/drawing/2014/main" id="{0BE6FDA7-E5F1-F1A1-71B1-AE043C933DD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9743" y="1455180"/>
            <a:ext cx="1403910" cy="1871879"/>
          </a:xfrm>
          <a:prstGeom prst="rect">
            <a:avLst/>
          </a:prstGeom>
        </p:spPr>
      </p:pic>
    </p:spTree>
    <p:extLst>
      <p:ext uri="{BB962C8B-B14F-4D97-AF65-F5344CB8AC3E}">
        <p14:creationId xmlns:p14="http://schemas.microsoft.com/office/powerpoint/2010/main" val="30466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5">
            <a:extLst>
              <a:ext uri="{FF2B5EF4-FFF2-40B4-BE49-F238E27FC236}">
                <a16:creationId xmlns:a16="http://schemas.microsoft.com/office/drawing/2014/main" id="{00000000-0008-0000-0100-0000E2F2F97A}"/>
              </a:ext>
            </a:extLst>
          </p:cNvPr>
          <p:cNvGraphicFramePr>
            <a:graphicFrameLocks/>
          </p:cNvGraphicFramePr>
          <p:nvPr>
            <p:extLst>
              <p:ext uri="{D42A27DB-BD31-4B8C-83A1-F6EECF244321}">
                <p14:modId xmlns:p14="http://schemas.microsoft.com/office/powerpoint/2010/main" val="253760561"/>
              </p:ext>
            </p:extLst>
          </p:nvPr>
        </p:nvGraphicFramePr>
        <p:xfrm>
          <a:off x="47367" y="362851"/>
          <a:ext cx="6228682" cy="4692219"/>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A664BC65-0A0A-D0F2-3C8F-E6255127973A}"/>
              </a:ext>
            </a:extLst>
          </p:cNvPr>
          <p:cNvSpPr txBox="1"/>
          <p:nvPr/>
        </p:nvSpPr>
        <p:spPr>
          <a:xfrm>
            <a:off x="1411989" y="796901"/>
            <a:ext cx="436338"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H</a:t>
            </a:r>
            <a:r>
              <a:rPr lang="en-AU" b="1" baseline="-25000" dirty="0">
                <a:latin typeface="Arial" panose="020B0604020202020204" pitchFamily="34" charset="0"/>
                <a:cs typeface="Arial" panose="020B0604020202020204" pitchFamily="34" charset="0"/>
              </a:rPr>
              <a:t>2</a:t>
            </a:r>
            <a:endParaRPr lang="es-UY" b="1" baseline="-250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C9B9510C-EEDC-0616-250F-7847DDD47983}"/>
              </a:ext>
            </a:extLst>
          </p:cNvPr>
          <p:cNvSpPr txBox="1"/>
          <p:nvPr/>
        </p:nvSpPr>
        <p:spPr>
          <a:xfrm>
            <a:off x="5021823" y="737536"/>
            <a:ext cx="530915"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CO</a:t>
            </a:r>
            <a:endParaRPr lang="es-UY" b="1" baseline="-250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351AD609-A319-816A-72C2-3815D4E8F503}"/>
              </a:ext>
            </a:extLst>
          </p:cNvPr>
          <p:cNvSpPr txBox="1"/>
          <p:nvPr/>
        </p:nvSpPr>
        <p:spPr>
          <a:xfrm>
            <a:off x="3145977" y="770935"/>
            <a:ext cx="603050"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CH</a:t>
            </a:r>
            <a:r>
              <a:rPr lang="en-AU" b="1" baseline="-25000" dirty="0">
                <a:latin typeface="Arial" panose="020B0604020202020204" pitchFamily="34" charset="0"/>
                <a:cs typeface="Arial" panose="020B0604020202020204" pitchFamily="34" charset="0"/>
              </a:rPr>
              <a:t>4</a:t>
            </a:r>
            <a:endParaRPr lang="es-UY" b="1" baseline="-25000" dirty="0">
              <a:latin typeface="Arial" panose="020B0604020202020204" pitchFamily="34" charset="0"/>
              <a:cs typeface="Arial" panose="020B0604020202020204" pitchFamily="34" charset="0"/>
            </a:endParaRPr>
          </a:p>
        </p:txBody>
      </p:sp>
      <p:graphicFrame>
        <p:nvGraphicFramePr>
          <p:cNvPr id="9" name="Chart 7">
            <a:extLst>
              <a:ext uri="{FF2B5EF4-FFF2-40B4-BE49-F238E27FC236}">
                <a16:creationId xmlns:a16="http://schemas.microsoft.com/office/drawing/2014/main" id="{00000000-0008-0000-0100-00001860DD7E}"/>
              </a:ext>
            </a:extLst>
          </p:cNvPr>
          <p:cNvGraphicFramePr>
            <a:graphicFrameLocks/>
          </p:cNvGraphicFramePr>
          <p:nvPr>
            <p:extLst>
              <p:ext uri="{D42A27DB-BD31-4B8C-83A1-F6EECF244321}">
                <p14:modId xmlns:p14="http://schemas.microsoft.com/office/powerpoint/2010/main" val="2254756124"/>
              </p:ext>
            </p:extLst>
          </p:nvPr>
        </p:nvGraphicFramePr>
        <p:xfrm>
          <a:off x="6124898" y="522140"/>
          <a:ext cx="5676900" cy="4629150"/>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a:extLst>
              <a:ext uri="{FF2B5EF4-FFF2-40B4-BE49-F238E27FC236}">
                <a16:creationId xmlns:a16="http://schemas.microsoft.com/office/drawing/2014/main" id="{C17EA02E-9D1E-7EB2-0817-5C4CFF1D47D9}"/>
              </a:ext>
            </a:extLst>
          </p:cNvPr>
          <p:cNvSpPr txBox="1"/>
          <p:nvPr/>
        </p:nvSpPr>
        <p:spPr>
          <a:xfrm>
            <a:off x="9063639" y="708978"/>
            <a:ext cx="615874"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CO</a:t>
            </a:r>
            <a:r>
              <a:rPr lang="en-AU" b="1" baseline="-25000" dirty="0">
                <a:latin typeface="Arial" panose="020B0604020202020204" pitchFamily="34" charset="0"/>
                <a:cs typeface="Arial" panose="020B0604020202020204" pitchFamily="34" charset="0"/>
              </a:rPr>
              <a:t>2</a:t>
            </a:r>
            <a:endParaRPr lang="es-UY" b="1" baseline="-250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E315FEE6-503B-0FF7-803A-C3C978B49601}"/>
              </a:ext>
            </a:extLst>
          </p:cNvPr>
          <p:cNvSpPr txBox="1"/>
          <p:nvPr/>
        </p:nvSpPr>
        <p:spPr>
          <a:xfrm>
            <a:off x="741483" y="90039"/>
            <a:ext cx="8152616" cy="461665"/>
          </a:xfrm>
          <a:prstGeom prst="rect">
            <a:avLst/>
          </a:prstGeom>
          <a:noFill/>
        </p:spPr>
        <p:txBody>
          <a:bodyPr wrap="none" rtlCol="0">
            <a:spAutoFit/>
          </a:bodyPr>
          <a:lstStyle/>
          <a:p>
            <a:r>
              <a:rPr lang="en-AU" sz="2400" b="1" dirty="0">
                <a:solidFill>
                  <a:srgbClr val="C00000"/>
                </a:solidFill>
                <a:latin typeface="Arial" panose="020B0604020202020204" pitchFamily="34" charset="0"/>
                <a:cs typeface="Arial" panose="020B0604020202020204" pitchFamily="34" charset="0"/>
              </a:rPr>
              <a:t>RESULTS AND DICUSSION- Gas composition (N2 free)</a:t>
            </a:r>
            <a:endParaRPr lang="es-UY" sz="2400" b="1" dirty="0">
              <a:solidFill>
                <a:srgbClr val="C00000"/>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0B217B73-D100-D415-F72C-99984400298A}"/>
              </a:ext>
            </a:extLst>
          </p:cNvPr>
          <p:cNvSpPr txBox="1"/>
          <p:nvPr/>
        </p:nvSpPr>
        <p:spPr>
          <a:xfrm>
            <a:off x="391849" y="5123907"/>
            <a:ext cx="117684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When comparing the air flows at a same MC, the higher the </a:t>
            </a:r>
            <a:r>
              <a:rPr lang="en-US" sz="1600" dirty="0" err="1">
                <a:latin typeface="Arial" panose="020B0604020202020204" pitchFamily="34" charset="0"/>
                <a:cs typeface="Arial" panose="020B0604020202020204" pitchFamily="34" charset="0"/>
              </a:rPr>
              <a:t>aiflow</a:t>
            </a:r>
            <a:r>
              <a:rPr lang="en-US" sz="1600" dirty="0">
                <a:latin typeface="Arial" panose="020B0604020202020204" pitchFamily="34" charset="0"/>
                <a:cs typeface="Arial" panose="020B0604020202020204" pitchFamily="34" charset="0"/>
              </a:rPr>
              <a:t>, the more H</a:t>
            </a:r>
            <a:r>
              <a:rPr lang="en-US" sz="1600" baseline="-25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and CO are produced, except to CH</a:t>
            </a:r>
            <a:r>
              <a:rPr lang="en-US" sz="1600" baseline="-25000" dirty="0">
                <a:latin typeface="Arial" panose="020B0604020202020204" pitchFamily="34" charset="0"/>
                <a:cs typeface="Arial" panose="020B0604020202020204" pitchFamily="34" charset="0"/>
              </a:rPr>
              <a:t>4</a:t>
            </a:r>
            <a:endParaRPr lang="es-UY" sz="1600" baseline="-25000" dirty="0">
              <a:latin typeface="Arial" panose="020B0604020202020204" pitchFamily="34" charset="0"/>
              <a:cs typeface="Arial" panose="020B0604020202020204" pitchFamily="34" charset="0"/>
            </a:endParaRPr>
          </a:p>
        </p:txBody>
      </p:sp>
      <p:sp>
        <p:nvSpPr>
          <p:cNvPr id="13" name="Rectángulo 12">
            <a:extLst>
              <a:ext uri="{FF2B5EF4-FFF2-40B4-BE49-F238E27FC236}">
                <a16:creationId xmlns:a16="http://schemas.microsoft.com/office/drawing/2014/main" id="{1154A645-1F74-C228-887E-D09F245B239F}"/>
              </a:ext>
            </a:extLst>
          </p:cNvPr>
          <p:cNvSpPr/>
          <p:nvPr/>
        </p:nvSpPr>
        <p:spPr>
          <a:xfrm>
            <a:off x="825418" y="2098162"/>
            <a:ext cx="511013" cy="2092569"/>
          </a:xfrm>
          <a:prstGeom prst="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4D2060CB-BD79-58E8-1E20-A0982BA6788A}"/>
              </a:ext>
            </a:extLst>
          </p:cNvPr>
          <p:cNvSpPr/>
          <p:nvPr/>
        </p:nvSpPr>
        <p:spPr>
          <a:xfrm>
            <a:off x="4400351" y="926933"/>
            <a:ext cx="511013" cy="3269939"/>
          </a:xfrm>
          <a:prstGeom prst="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p:sp>
        <p:nvSpPr>
          <p:cNvPr id="15" name="Rectángulo 14">
            <a:extLst>
              <a:ext uri="{FF2B5EF4-FFF2-40B4-BE49-F238E27FC236}">
                <a16:creationId xmlns:a16="http://schemas.microsoft.com/office/drawing/2014/main" id="{B3CD4E27-F2E9-C433-898D-605517E06498}"/>
              </a:ext>
            </a:extLst>
          </p:cNvPr>
          <p:cNvSpPr/>
          <p:nvPr/>
        </p:nvSpPr>
        <p:spPr>
          <a:xfrm>
            <a:off x="7056924" y="782387"/>
            <a:ext cx="1311338" cy="3428999"/>
          </a:xfrm>
          <a:prstGeom prst="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p:sp>
        <p:nvSpPr>
          <p:cNvPr id="16" name="Rectángulo 15">
            <a:extLst>
              <a:ext uri="{FF2B5EF4-FFF2-40B4-BE49-F238E27FC236}">
                <a16:creationId xmlns:a16="http://schemas.microsoft.com/office/drawing/2014/main" id="{7CA4C8EE-C720-E0B4-D177-9B1D6C88BA7C}"/>
              </a:ext>
            </a:extLst>
          </p:cNvPr>
          <p:cNvSpPr/>
          <p:nvPr/>
        </p:nvSpPr>
        <p:spPr>
          <a:xfrm>
            <a:off x="65596" y="5175257"/>
            <a:ext cx="262231" cy="249423"/>
          </a:xfrm>
          <a:prstGeom prst="rect">
            <a:avLst/>
          </a:prstGeom>
          <a:solidFill>
            <a:schemeClr val="accent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DF1ED755-5D8C-698D-C396-3FA6978F13EB}"/>
              </a:ext>
            </a:extLst>
          </p:cNvPr>
          <p:cNvSpPr txBox="1"/>
          <p:nvPr/>
        </p:nvSpPr>
        <p:spPr>
          <a:xfrm>
            <a:off x="376318" y="5702834"/>
            <a:ext cx="11750087"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When comparing the MC between them at a same air flow, there is not possible to see clearly differences between 50 and 60 % and 60% and 70% , but 50 and 70 % shows differences on the gas composition when high </a:t>
            </a:r>
            <a:r>
              <a:rPr lang="en-US" sz="1600" dirty="0" err="1">
                <a:latin typeface="Arial" panose="020B0604020202020204" pitchFamily="34" charset="0"/>
                <a:cs typeface="Arial" panose="020B0604020202020204" pitchFamily="34" charset="0"/>
              </a:rPr>
              <a:t>darcy</a:t>
            </a:r>
            <a:r>
              <a:rPr lang="en-US" sz="1600" dirty="0">
                <a:latin typeface="Arial" panose="020B0604020202020204" pitchFamily="34" charset="0"/>
                <a:cs typeface="Arial" panose="020B0604020202020204" pitchFamily="34" charset="0"/>
              </a:rPr>
              <a:t> flux are used.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However, a </a:t>
            </a:r>
            <a:r>
              <a:rPr lang="en-US" sz="1600" dirty="0" err="1">
                <a:latin typeface="Arial" panose="020B0604020202020204" pitchFamily="34" charset="0"/>
                <a:cs typeface="Arial" panose="020B0604020202020204" pitchFamily="34" charset="0"/>
              </a:rPr>
              <a:t>darcy</a:t>
            </a:r>
            <a:r>
              <a:rPr lang="en-US" sz="1600" dirty="0">
                <a:latin typeface="Arial" panose="020B0604020202020204" pitchFamily="34" charset="0"/>
                <a:cs typeface="Arial" panose="020B0604020202020204" pitchFamily="34" charset="0"/>
              </a:rPr>
              <a:t> flux of 14.6 cm/s and MC of 50 % turns out being the most promising airflow and MC in term of gas content</a:t>
            </a:r>
            <a:endParaRPr lang="es-UY" sz="1600" baseline="-25000" dirty="0">
              <a:latin typeface="Arial" panose="020B0604020202020204" pitchFamily="34" charset="0"/>
              <a:cs typeface="Arial" panose="020B0604020202020204" pitchFamily="34" charset="0"/>
            </a:endParaRPr>
          </a:p>
        </p:txBody>
      </p:sp>
      <p:sp>
        <p:nvSpPr>
          <p:cNvPr id="18" name="Rectángulo 17">
            <a:extLst>
              <a:ext uri="{FF2B5EF4-FFF2-40B4-BE49-F238E27FC236}">
                <a16:creationId xmlns:a16="http://schemas.microsoft.com/office/drawing/2014/main" id="{043ADCE3-2F0D-B369-6BA2-B95EEE2FEDC3}"/>
              </a:ext>
            </a:extLst>
          </p:cNvPr>
          <p:cNvSpPr/>
          <p:nvPr/>
        </p:nvSpPr>
        <p:spPr>
          <a:xfrm>
            <a:off x="65595" y="5788997"/>
            <a:ext cx="262231" cy="249423"/>
          </a:xfrm>
          <a:prstGeom prst="rect">
            <a:avLst/>
          </a:prstGeom>
          <a:solidFill>
            <a:schemeClr val="tx1">
              <a:alpha val="2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18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6">
            <a:extLst>
              <a:ext uri="{FF2B5EF4-FFF2-40B4-BE49-F238E27FC236}">
                <a16:creationId xmlns:a16="http://schemas.microsoft.com/office/drawing/2014/main" id="{00873799-9A64-5BC5-497D-3C30D75CAB35}"/>
              </a:ext>
            </a:extLst>
          </p:cNvPr>
          <p:cNvGraphicFramePr>
            <a:graphicFrameLocks/>
          </p:cNvGraphicFramePr>
          <p:nvPr>
            <p:extLst>
              <p:ext uri="{D42A27DB-BD31-4B8C-83A1-F6EECF244321}">
                <p14:modId xmlns:p14="http://schemas.microsoft.com/office/powerpoint/2010/main" val="1653220377"/>
              </p:ext>
            </p:extLst>
          </p:nvPr>
        </p:nvGraphicFramePr>
        <p:xfrm>
          <a:off x="6243151" y="1810084"/>
          <a:ext cx="5690259" cy="4176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a 5">
            <a:extLst>
              <a:ext uri="{FF2B5EF4-FFF2-40B4-BE49-F238E27FC236}">
                <a16:creationId xmlns:a16="http://schemas.microsoft.com/office/drawing/2014/main" id="{DB5B0B38-CBFE-B437-2AC8-B756A8895BBA}"/>
              </a:ext>
            </a:extLst>
          </p:cNvPr>
          <p:cNvGraphicFramePr>
            <a:graphicFrameLocks noGrp="1"/>
          </p:cNvGraphicFramePr>
          <p:nvPr>
            <p:extLst>
              <p:ext uri="{D42A27DB-BD31-4B8C-83A1-F6EECF244321}">
                <p14:modId xmlns:p14="http://schemas.microsoft.com/office/powerpoint/2010/main" val="304441610"/>
              </p:ext>
            </p:extLst>
          </p:nvPr>
        </p:nvGraphicFramePr>
        <p:xfrm>
          <a:off x="226020" y="775094"/>
          <a:ext cx="5370738" cy="1887220"/>
        </p:xfrm>
        <a:graphic>
          <a:graphicData uri="http://schemas.openxmlformats.org/drawingml/2006/table">
            <a:tbl>
              <a:tblPr firstRow="1" firstCol="1">
                <a:tableStyleId>{93296810-A885-4BE3-A3E7-6D5BEEA58F35}</a:tableStyleId>
              </a:tblPr>
              <a:tblGrid>
                <a:gridCol w="1583562">
                  <a:extLst>
                    <a:ext uri="{9D8B030D-6E8A-4147-A177-3AD203B41FA5}">
                      <a16:colId xmlns:a16="http://schemas.microsoft.com/office/drawing/2014/main" val="3948160920"/>
                    </a:ext>
                  </a:extLst>
                </a:gridCol>
                <a:gridCol w="1327487">
                  <a:extLst>
                    <a:ext uri="{9D8B030D-6E8A-4147-A177-3AD203B41FA5}">
                      <a16:colId xmlns:a16="http://schemas.microsoft.com/office/drawing/2014/main" val="2021406342"/>
                    </a:ext>
                  </a:extLst>
                </a:gridCol>
                <a:gridCol w="1327487">
                  <a:extLst>
                    <a:ext uri="{9D8B030D-6E8A-4147-A177-3AD203B41FA5}">
                      <a16:colId xmlns:a16="http://schemas.microsoft.com/office/drawing/2014/main" val="2547438926"/>
                    </a:ext>
                  </a:extLst>
                </a:gridCol>
                <a:gridCol w="1132202">
                  <a:extLst>
                    <a:ext uri="{9D8B030D-6E8A-4147-A177-3AD203B41FA5}">
                      <a16:colId xmlns:a16="http://schemas.microsoft.com/office/drawing/2014/main" val="3338688275"/>
                    </a:ext>
                  </a:extLst>
                </a:gridCol>
              </a:tblGrid>
              <a:tr h="217170">
                <a:tc rowSpan="2">
                  <a:txBody>
                    <a:bodyPr/>
                    <a:lstStyle/>
                    <a:p>
                      <a:pPr algn="ctr">
                        <a:lnSpc>
                          <a:spcPct val="150000"/>
                        </a:lnSpc>
                        <a:spcAft>
                          <a:spcPts val="800"/>
                        </a:spcAft>
                      </a:pPr>
                      <a:r>
                        <a:rPr lang="en-AU" sz="1800" dirty="0">
                          <a:solidFill>
                            <a:schemeClr val="tx1"/>
                          </a:solidFill>
                          <a:effectLst/>
                        </a:rPr>
                        <a:t>Darcy Flux (cm/s)</a:t>
                      </a:r>
                      <a:endParaRPr lang="en-AU" sz="2800" dirty="0">
                        <a:solidFill>
                          <a:schemeClr val="tx1"/>
                        </a:solidFill>
                        <a:effectLst/>
                        <a:latin typeface="Calibri" panose="020F0502020204030204" pitchFamily="34" charset="0"/>
                        <a:ea typeface="Calibri" panose="020F0502020204030204" pitchFamily="34" charset="0"/>
                      </a:endParaRPr>
                    </a:p>
                  </a:txBody>
                  <a:tcPr marL="68580" marR="68580" marT="0" marB="0" anchor="ctr">
                    <a:solidFill>
                      <a:srgbClr val="B9DDC8"/>
                    </a:solidFill>
                  </a:tcPr>
                </a:tc>
                <a:tc gridSpan="3">
                  <a:txBody>
                    <a:bodyPr/>
                    <a:lstStyle/>
                    <a:p>
                      <a:pPr algn="ctr">
                        <a:lnSpc>
                          <a:spcPct val="150000"/>
                        </a:lnSpc>
                        <a:spcAft>
                          <a:spcPts val="800"/>
                        </a:spcAft>
                      </a:pPr>
                      <a:r>
                        <a:rPr lang="en-AU" sz="1800" dirty="0">
                          <a:solidFill>
                            <a:schemeClr val="tx1"/>
                          </a:solidFill>
                          <a:effectLst/>
                        </a:rPr>
                        <a:t>Moisture content (%)</a:t>
                      </a:r>
                      <a:endParaRPr lang="en-AU" sz="28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402105364"/>
                  </a:ext>
                </a:extLst>
              </a:tr>
              <a:tr h="217170">
                <a:tc vMerge="1">
                  <a:txBody>
                    <a:bodyPr/>
                    <a:lstStyle/>
                    <a:p>
                      <a:endParaRPr lang="es-UY"/>
                    </a:p>
                  </a:txBody>
                  <a:tcPr/>
                </a:tc>
                <a:tc>
                  <a:txBody>
                    <a:bodyPr/>
                    <a:lstStyle/>
                    <a:p>
                      <a:pPr algn="ctr">
                        <a:lnSpc>
                          <a:spcPct val="150000"/>
                        </a:lnSpc>
                        <a:spcAft>
                          <a:spcPts val="800"/>
                        </a:spcAft>
                      </a:pPr>
                      <a:r>
                        <a:rPr lang="en-AU" sz="1800">
                          <a:effectLst/>
                        </a:rPr>
                        <a:t>50%</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60%</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70%</a:t>
                      </a:r>
                      <a:endParaRPr lang="en-AU"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586499100"/>
                  </a:ext>
                </a:extLst>
              </a:tr>
              <a:tr h="217170">
                <a:tc>
                  <a:txBody>
                    <a:bodyPr/>
                    <a:lstStyle/>
                    <a:p>
                      <a:pPr algn="ctr">
                        <a:lnSpc>
                          <a:spcPct val="150000"/>
                        </a:lnSpc>
                        <a:spcAft>
                          <a:spcPts val="800"/>
                        </a:spcAft>
                      </a:pPr>
                      <a:r>
                        <a:rPr lang="en-AU" sz="1800" dirty="0">
                          <a:solidFill>
                            <a:schemeClr val="tx1"/>
                          </a:solidFill>
                          <a:effectLst/>
                        </a:rPr>
                        <a:t>3.7</a:t>
                      </a:r>
                      <a:endParaRPr lang="en-AU" sz="28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50000"/>
                        </a:lnSpc>
                        <a:spcAft>
                          <a:spcPts val="800"/>
                        </a:spcAft>
                      </a:pPr>
                      <a:r>
                        <a:rPr lang="en-AU" sz="1800">
                          <a:effectLst/>
                        </a:rPr>
                        <a:t>871 ± 22</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708 ± 12</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645 ± 50</a:t>
                      </a:r>
                      <a:endParaRPr lang="en-AU"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16123184"/>
                  </a:ext>
                </a:extLst>
              </a:tr>
              <a:tr h="217170">
                <a:tc>
                  <a:txBody>
                    <a:bodyPr/>
                    <a:lstStyle/>
                    <a:p>
                      <a:pPr algn="ctr">
                        <a:lnSpc>
                          <a:spcPct val="150000"/>
                        </a:lnSpc>
                        <a:spcAft>
                          <a:spcPts val="800"/>
                        </a:spcAft>
                      </a:pPr>
                      <a:r>
                        <a:rPr lang="en-AU" sz="1800" dirty="0">
                          <a:solidFill>
                            <a:schemeClr val="tx1"/>
                          </a:solidFill>
                          <a:effectLst/>
                        </a:rPr>
                        <a:t>7.3</a:t>
                      </a:r>
                      <a:endParaRPr lang="en-AU" sz="28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50000"/>
                        </a:lnSpc>
                        <a:spcAft>
                          <a:spcPts val="800"/>
                        </a:spcAft>
                      </a:pPr>
                      <a:r>
                        <a:rPr lang="en-AU" sz="1800">
                          <a:effectLst/>
                        </a:rPr>
                        <a:t>881 ± 20</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781 ± 21</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739 ± 47</a:t>
                      </a:r>
                      <a:endParaRPr lang="en-AU" sz="28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74510976"/>
                  </a:ext>
                </a:extLst>
              </a:tr>
              <a:tr h="217170">
                <a:tc>
                  <a:txBody>
                    <a:bodyPr/>
                    <a:lstStyle/>
                    <a:p>
                      <a:pPr algn="ctr">
                        <a:lnSpc>
                          <a:spcPct val="150000"/>
                        </a:lnSpc>
                        <a:spcAft>
                          <a:spcPts val="800"/>
                        </a:spcAft>
                      </a:pPr>
                      <a:r>
                        <a:rPr lang="en-AU" sz="1800" dirty="0">
                          <a:solidFill>
                            <a:schemeClr val="tx1"/>
                          </a:solidFill>
                          <a:effectLst/>
                        </a:rPr>
                        <a:t>14.6</a:t>
                      </a:r>
                      <a:endParaRPr lang="en-AU" sz="2800" dirty="0">
                        <a:solidFill>
                          <a:schemeClr val="tx1"/>
                        </a:solidFill>
                        <a:effectLst/>
                        <a:latin typeface="Calibri" panose="020F0502020204030204" pitchFamily="34" charset="0"/>
                        <a:ea typeface="Calibri" panose="020F0502020204030204" pitchFamily="34" charset="0"/>
                      </a:endParaRPr>
                    </a:p>
                  </a:txBody>
                  <a:tcPr marL="68580" marR="68580" marT="0" marB="0">
                    <a:solidFill>
                      <a:srgbClr val="B9DDC8"/>
                    </a:solidFill>
                  </a:tcPr>
                </a:tc>
                <a:tc>
                  <a:txBody>
                    <a:bodyPr/>
                    <a:lstStyle/>
                    <a:p>
                      <a:pPr algn="ctr">
                        <a:lnSpc>
                          <a:spcPct val="150000"/>
                        </a:lnSpc>
                        <a:spcAft>
                          <a:spcPts val="800"/>
                        </a:spcAft>
                      </a:pPr>
                      <a:r>
                        <a:rPr lang="en-AU" sz="1800" dirty="0">
                          <a:effectLst/>
                        </a:rPr>
                        <a:t>960 ± 47</a:t>
                      </a:r>
                      <a:endParaRPr lang="en-AU" sz="28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a:effectLst/>
                        </a:rPr>
                        <a:t>922 ± 44</a:t>
                      </a:r>
                      <a:endParaRPr lang="en-AU" sz="28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50000"/>
                        </a:lnSpc>
                        <a:spcAft>
                          <a:spcPts val="800"/>
                        </a:spcAft>
                      </a:pPr>
                      <a:r>
                        <a:rPr lang="en-AU" sz="1800" dirty="0">
                          <a:effectLst/>
                        </a:rPr>
                        <a:t>909 ± 36</a:t>
                      </a:r>
                      <a:endParaRPr lang="en-AU" sz="28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60641054"/>
                  </a:ext>
                </a:extLst>
              </a:tr>
            </a:tbl>
          </a:graphicData>
        </a:graphic>
      </p:graphicFrame>
      <p:sp>
        <p:nvSpPr>
          <p:cNvPr id="7" name="Rectangle 1">
            <a:extLst>
              <a:ext uri="{FF2B5EF4-FFF2-40B4-BE49-F238E27FC236}">
                <a16:creationId xmlns:a16="http://schemas.microsoft.com/office/drawing/2014/main" id="{DEE0EB98-9C42-A984-EFF1-8CECE397498A}"/>
              </a:ext>
            </a:extLst>
          </p:cNvPr>
          <p:cNvSpPr>
            <a:spLocks noChangeArrowheads="1"/>
          </p:cNvSpPr>
          <p:nvPr/>
        </p:nvSpPr>
        <p:spPr bwMode="auto">
          <a:xfrm>
            <a:off x="157701" y="466338"/>
            <a:ext cx="66582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Average maximum temperature (</a:t>
            </a:r>
            <a:r>
              <a:rPr kumimoji="0" lang="en-AU" altLang="en-US" sz="1600" b="0" i="0" u="none" strike="noStrike" cap="none" normalizeH="0" baseline="3000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a:t>
            </a:r>
            <a:r>
              <a:rPr kumimoji="0" lang="en-AU"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reached in SSS experiments</a:t>
            </a:r>
            <a:endParaRPr kumimoji="0" lang="en-AU"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8B27C12-7248-CE7C-C24A-8F5AA3EF07D3}"/>
                  </a:ext>
                </a:extLst>
              </p:cNvPr>
              <p:cNvSpPr txBox="1"/>
              <p:nvPr/>
            </p:nvSpPr>
            <p:spPr>
              <a:xfrm>
                <a:off x="5738714" y="952540"/>
                <a:ext cx="6587281"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𝐻𝐻𝑉</m:t>
                      </m:r>
                      <m:r>
                        <a:rPr lang="es-UY" i="0">
                          <a:latin typeface="Cambria Math" panose="02040503050406030204" pitchFamily="18" charset="0"/>
                        </a:rPr>
                        <m:t> </m:t>
                      </m:r>
                      <m:d>
                        <m:dPr>
                          <m:ctrlPr>
                            <a:rPr lang="es-UY" i="1">
                              <a:solidFill>
                                <a:srgbClr val="836967"/>
                              </a:solidFill>
                              <a:latin typeface="Cambria Math" panose="02040503050406030204" pitchFamily="18" charset="0"/>
                            </a:rPr>
                          </m:ctrlPr>
                        </m:dPr>
                        <m:e>
                          <m:f>
                            <m:fPr>
                              <m:ctrlPr>
                                <a:rPr lang="es-UY" i="1">
                                  <a:solidFill>
                                    <a:srgbClr val="836967"/>
                                  </a:solidFill>
                                  <a:latin typeface="Cambria Math" panose="02040503050406030204" pitchFamily="18" charset="0"/>
                                </a:rPr>
                              </m:ctrlPr>
                            </m:fPr>
                            <m:num>
                              <m:r>
                                <a:rPr lang="es-UY" i="1">
                                  <a:latin typeface="Cambria Math" panose="02040503050406030204" pitchFamily="18" charset="0"/>
                                </a:rPr>
                                <m:t>𝑀𝐽</m:t>
                              </m:r>
                            </m:num>
                            <m:den>
                              <m:sSup>
                                <m:sSupPr>
                                  <m:ctrlPr>
                                    <a:rPr lang="es-UY" i="1">
                                      <a:solidFill>
                                        <a:srgbClr val="836967"/>
                                      </a:solidFill>
                                      <a:latin typeface="Cambria Math" panose="02040503050406030204" pitchFamily="18" charset="0"/>
                                    </a:rPr>
                                  </m:ctrlPr>
                                </m:sSupPr>
                                <m:e>
                                  <m:r>
                                    <a:rPr lang="es-UY" i="1">
                                      <a:latin typeface="Cambria Math" panose="02040503050406030204" pitchFamily="18" charset="0"/>
                                    </a:rPr>
                                    <m:t>𝑚</m:t>
                                  </m:r>
                                </m:e>
                                <m:sup>
                                  <m:r>
                                    <a:rPr lang="es-UY" i="0">
                                      <a:latin typeface="Cambria Math" panose="02040503050406030204" pitchFamily="18" charset="0"/>
                                    </a:rPr>
                                    <m:t>3</m:t>
                                  </m:r>
                                </m:sup>
                              </m:sSup>
                            </m:den>
                          </m:f>
                        </m:e>
                      </m:d>
                      <m:r>
                        <a:rPr lang="es-UY" i="0">
                          <a:latin typeface="Cambria Math" panose="02040503050406030204" pitchFamily="18" charset="0"/>
                        </a:rPr>
                        <m:t>=</m:t>
                      </m:r>
                      <m:f>
                        <m:fPr>
                          <m:ctrlPr>
                            <a:rPr lang="es-UY" i="1">
                              <a:solidFill>
                                <a:srgbClr val="836967"/>
                              </a:solidFill>
                              <a:latin typeface="Cambria Math" panose="02040503050406030204" pitchFamily="18" charset="0"/>
                            </a:rPr>
                          </m:ctrlPr>
                        </m:fPr>
                        <m:num>
                          <m:r>
                            <a:rPr lang="es-UY" i="0">
                              <a:latin typeface="Cambria Math" panose="02040503050406030204" pitchFamily="18" charset="0"/>
                            </a:rPr>
                            <m:t>12.78</m:t>
                          </m:r>
                        </m:num>
                        <m:den>
                          <m:r>
                            <a:rPr lang="es-UY" i="0">
                              <a:latin typeface="Cambria Math" panose="02040503050406030204" pitchFamily="18" charset="0"/>
                            </a:rPr>
                            <m:t>100</m:t>
                          </m:r>
                        </m:den>
                      </m:f>
                      <m:r>
                        <a:rPr lang="es-UY" i="0">
                          <a:latin typeface="Cambria Math" panose="02040503050406030204" pitchFamily="18" charset="0"/>
                        </a:rPr>
                        <m:t> </m:t>
                      </m:r>
                      <m:d>
                        <m:dPr>
                          <m:ctrlPr>
                            <a:rPr lang="es-UY" i="1">
                              <a:solidFill>
                                <a:srgbClr val="836967"/>
                              </a:solidFill>
                              <a:latin typeface="Cambria Math" panose="02040503050406030204" pitchFamily="18" charset="0"/>
                            </a:rPr>
                          </m:ctrlPr>
                        </m:dPr>
                        <m:e>
                          <m:r>
                            <a:rPr lang="es-UY" i="0">
                              <a:latin typeface="Cambria Math" panose="02040503050406030204" pitchFamily="18" charset="0"/>
                            </a:rPr>
                            <m:t>% </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2</m:t>
                              </m:r>
                            </m:sub>
                          </m:sSub>
                        </m:e>
                      </m:d>
                      <m:r>
                        <a:rPr lang="es-UY" i="0">
                          <a:latin typeface="Cambria Math" panose="02040503050406030204" pitchFamily="18" charset="0"/>
                        </a:rPr>
                        <m:t>+</m:t>
                      </m:r>
                      <m:f>
                        <m:fPr>
                          <m:ctrlPr>
                            <a:rPr lang="es-UY" i="1">
                              <a:solidFill>
                                <a:srgbClr val="836967"/>
                              </a:solidFill>
                              <a:latin typeface="Cambria Math" panose="02040503050406030204" pitchFamily="18" charset="0"/>
                            </a:rPr>
                          </m:ctrlPr>
                        </m:fPr>
                        <m:num>
                          <m:r>
                            <a:rPr lang="es-UY" i="0">
                              <a:latin typeface="Cambria Math" panose="02040503050406030204" pitchFamily="18" charset="0"/>
                            </a:rPr>
                            <m:t>12.64</m:t>
                          </m:r>
                        </m:num>
                        <m:den>
                          <m:r>
                            <a:rPr lang="es-UY" i="0">
                              <a:latin typeface="Cambria Math" panose="02040503050406030204" pitchFamily="18" charset="0"/>
                            </a:rPr>
                            <m:t>100</m:t>
                          </m:r>
                        </m:den>
                      </m:f>
                      <m:r>
                        <a:rPr lang="es-UY" i="0">
                          <a:latin typeface="Cambria Math" panose="02040503050406030204" pitchFamily="18" charset="0"/>
                        </a:rPr>
                        <m:t> </m:t>
                      </m:r>
                      <m:d>
                        <m:dPr>
                          <m:ctrlPr>
                            <a:rPr lang="es-UY" i="1">
                              <a:solidFill>
                                <a:srgbClr val="836967"/>
                              </a:solidFill>
                              <a:latin typeface="Cambria Math" panose="02040503050406030204" pitchFamily="18" charset="0"/>
                            </a:rPr>
                          </m:ctrlPr>
                        </m:dPr>
                        <m:e>
                          <m:r>
                            <a:rPr lang="es-UY" i="0">
                              <a:latin typeface="Cambria Math" panose="02040503050406030204" pitchFamily="18" charset="0"/>
                            </a:rPr>
                            <m:t>% </m:t>
                          </m:r>
                          <m:r>
                            <a:rPr lang="es-UY" i="1">
                              <a:latin typeface="Cambria Math" panose="02040503050406030204" pitchFamily="18" charset="0"/>
                            </a:rPr>
                            <m:t>𝐶𝑂</m:t>
                          </m:r>
                        </m:e>
                      </m:d>
                      <m:r>
                        <a:rPr lang="es-UY" i="0">
                          <a:latin typeface="Cambria Math" panose="02040503050406030204" pitchFamily="18" charset="0"/>
                        </a:rPr>
                        <m:t>+</m:t>
                      </m:r>
                      <m:f>
                        <m:fPr>
                          <m:ctrlPr>
                            <a:rPr lang="es-UY" i="1">
                              <a:solidFill>
                                <a:srgbClr val="836967"/>
                              </a:solidFill>
                              <a:latin typeface="Cambria Math" panose="02040503050406030204" pitchFamily="18" charset="0"/>
                            </a:rPr>
                          </m:ctrlPr>
                        </m:fPr>
                        <m:num>
                          <m:r>
                            <a:rPr lang="es-UY" i="0">
                              <a:latin typeface="Cambria Math" panose="02040503050406030204" pitchFamily="18" charset="0"/>
                            </a:rPr>
                            <m:t>39.87</m:t>
                          </m:r>
                        </m:num>
                        <m:den>
                          <m:r>
                            <a:rPr lang="es-UY" i="0">
                              <a:latin typeface="Cambria Math" panose="02040503050406030204" pitchFamily="18" charset="0"/>
                            </a:rPr>
                            <m:t>100</m:t>
                          </m:r>
                        </m:den>
                      </m:f>
                      <m:r>
                        <a:rPr lang="es-UY" i="0">
                          <a:latin typeface="Cambria Math" panose="02040503050406030204" pitchFamily="18" charset="0"/>
                        </a:rPr>
                        <m:t> </m:t>
                      </m:r>
                      <m:d>
                        <m:dPr>
                          <m:ctrlPr>
                            <a:rPr lang="es-UY" i="1">
                              <a:latin typeface="Cambria Math" panose="02040503050406030204" pitchFamily="18" charset="0"/>
                            </a:rPr>
                          </m:ctrlPr>
                        </m:dPr>
                        <m:e>
                          <m:r>
                            <a:rPr lang="es-UY" i="0">
                              <a:latin typeface="Cambria Math" panose="02040503050406030204" pitchFamily="18" charset="0"/>
                            </a:rPr>
                            <m:t>% </m:t>
                          </m:r>
                          <m:r>
                            <a:rPr lang="es-UY" i="1">
                              <a:latin typeface="Cambria Math" panose="02040503050406030204" pitchFamily="18" charset="0"/>
                            </a:rPr>
                            <m:t>𝐶</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4</m:t>
                              </m:r>
                            </m:sub>
                          </m:sSub>
                        </m:e>
                      </m:d>
                    </m:oMath>
                  </m:oMathPara>
                </a14:m>
                <a:endParaRPr lang="es-UY" dirty="0">
                  <a:latin typeface="Arial" panose="020B0604020202020204" pitchFamily="34" charset="0"/>
                  <a:cs typeface="Arial" panose="020B0604020202020204" pitchFamily="34" charset="0"/>
                </a:endParaRPr>
              </a:p>
            </p:txBody>
          </p:sp>
        </mc:Choice>
        <mc:Fallback xmlns="">
          <p:sp>
            <p:nvSpPr>
              <p:cNvPr id="9" name="CuadroTexto 8">
                <a:extLst>
                  <a:ext uri="{FF2B5EF4-FFF2-40B4-BE49-F238E27FC236}">
                    <a16:creationId xmlns:a16="http://schemas.microsoft.com/office/drawing/2014/main" id="{48B27C12-7248-CE7C-C24A-8F5AA3EF07D3}"/>
                  </a:ext>
                </a:extLst>
              </p:cNvPr>
              <p:cNvSpPr txBox="1">
                <a:spLocks noRot="1" noChangeAspect="1" noMove="1" noResize="1" noEditPoints="1" noAdjustHandles="1" noChangeArrowheads="1" noChangeShapeType="1" noTextEdit="1"/>
              </p:cNvSpPr>
              <p:nvPr/>
            </p:nvSpPr>
            <p:spPr>
              <a:xfrm>
                <a:off x="5738714" y="952540"/>
                <a:ext cx="6587281" cy="714683"/>
              </a:xfrm>
              <a:prstGeom prst="rect">
                <a:avLst/>
              </a:prstGeom>
              <a:blipFill>
                <a:blip r:embed="rId4"/>
                <a:stretch>
                  <a:fillRect/>
                </a:stretch>
              </a:blipFill>
            </p:spPr>
            <p:txBody>
              <a:bodyPr/>
              <a:lstStyle/>
              <a:p>
                <a:r>
                  <a:rPr lang="es-UY">
                    <a:noFill/>
                  </a:rPr>
                  <a:t> </a:t>
                </a:r>
              </a:p>
            </p:txBody>
          </p:sp>
        </mc:Fallback>
      </mc:AlternateContent>
      <p:sp>
        <p:nvSpPr>
          <p:cNvPr id="10" name="Rectángulo 9">
            <a:extLst>
              <a:ext uri="{FF2B5EF4-FFF2-40B4-BE49-F238E27FC236}">
                <a16:creationId xmlns:a16="http://schemas.microsoft.com/office/drawing/2014/main" id="{0DB8A7F8-99D8-E0CC-AF8B-9716380DE95E}"/>
              </a:ext>
            </a:extLst>
          </p:cNvPr>
          <p:cNvSpPr/>
          <p:nvPr/>
        </p:nvSpPr>
        <p:spPr>
          <a:xfrm>
            <a:off x="1879285" y="2320241"/>
            <a:ext cx="3630387" cy="349564"/>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CC1D72A-F745-86F1-6F33-2C0A61EFF01B}"/>
                  </a:ext>
                </a:extLst>
              </p:cNvPr>
              <p:cNvSpPr txBox="1"/>
              <p:nvPr/>
            </p:nvSpPr>
            <p:spPr>
              <a:xfrm>
                <a:off x="872826" y="3406933"/>
                <a:ext cx="6364345" cy="1015471"/>
              </a:xfrm>
              <a:prstGeom prst="rect">
                <a:avLst/>
              </a:prstGeom>
              <a:noFill/>
            </p:spPr>
            <p:txBody>
              <a:bodyPr wrap="square">
                <a:spAutoFit/>
              </a:bodyPr>
              <a:lstStyle/>
              <a:p>
                <a:r>
                  <a:rPr lang="en-AU" u="sng" dirty="0">
                    <a:solidFill>
                      <a:srgbClr val="FF0000"/>
                    </a:solidFill>
                    <a:latin typeface="Cambria Math" panose="02040503050406030204" pitchFamily="18" charset="0"/>
                  </a:rPr>
                  <a:t>Material reforming</a:t>
                </a:r>
              </a:p>
              <a:p>
                <a14:m>
                  <m:oMath xmlns:m="http://schemas.openxmlformats.org/officeDocument/2006/math">
                    <m:sSub>
                      <m:sSubPr>
                        <m:ctrlPr>
                          <a:rPr lang="es-UY" i="1" smtClean="0">
                            <a:solidFill>
                              <a:srgbClr val="836967"/>
                            </a:solidFill>
                            <a:latin typeface="Cambria Math" panose="02040503050406030204" pitchFamily="18" charset="0"/>
                          </a:rPr>
                        </m:ctrlPr>
                      </m:sSubPr>
                      <m:e>
                        <m:r>
                          <a:rPr lang="es-UY" i="1">
                            <a:latin typeface="Cambria Math" panose="02040503050406030204" pitchFamily="18" charset="0"/>
                          </a:rPr>
                          <m:t>𝐶</m:t>
                        </m:r>
                      </m:e>
                      <m:sub>
                        <m:r>
                          <a:rPr lang="es-UY" i="1">
                            <a:latin typeface="Cambria Math" panose="02040503050406030204" pitchFamily="18" charset="0"/>
                          </a:rPr>
                          <m:t>𝑛</m:t>
                        </m:r>
                      </m:sub>
                    </m:sSub>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1">
                            <a:latin typeface="Cambria Math" panose="02040503050406030204" pitchFamily="18" charset="0"/>
                          </a:rPr>
                          <m:t>𝑚</m:t>
                        </m:r>
                      </m:sub>
                    </m:sSub>
                    <m:r>
                      <a:rPr lang="es-UY" i="0">
                        <a:latin typeface="Cambria Math" panose="02040503050406030204" pitchFamily="18" charset="0"/>
                      </a:rPr>
                      <m:t>+</m:t>
                    </m:r>
                    <m:r>
                      <a:rPr lang="es-UY" i="1">
                        <a:latin typeface="Cambria Math" panose="02040503050406030204" pitchFamily="18" charset="0"/>
                      </a:rPr>
                      <m:t>𝑛𝐶</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𝑂</m:t>
                        </m:r>
                      </m:e>
                      <m:sub>
                        <m:r>
                          <a:rPr lang="es-UY" i="0">
                            <a:latin typeface="Cambria Math" panose="02040503050406030204" pitchFamily="18" charset="0"/>
                          </a:rPr>
                          <m:t>2</m:t>
                        </m:r>
                      </m:sub>
                    </m:sSub>
                    <m:r>
                      <a:rPr lang="es-UY" i="0">
                        <a:latin typeface="Cambria Math" panose="02040503050406030204" pitchFamily="18" charset="0"/>
                      </a:rPr>
                      <m:t>→2</m:t>
                    </m:r>
                    <m:r>
                      <a:rPr lang="es-UY" i="1">
                        <a:latin typeface="Cambria Math" panose="02040503050406030204" pitchFamily="18" charset="0"/>
                      </a:rPr>
                      <m:t>𝑛𝐶𝑂</m:t>
                    </m:r>
                    <m:r>
                      <a:rPr lang="es-UY" i="0">
                        <a:latin typeface="Cambria Math" panose="02040503050406030204" pitchFamily="18" charset="0"/>
                      </a:rPr>
                      <m:t>+</m:t>
                    </m:r>
                    <m:f>
                      <m:fPr>
                        <m:ctrlPr>
                          <a:rPr lang="es-UY" i="1">
                            <a:solidFill>
                              <a:srgbClr val="836967"/>
                            </a:solidFill>
                            <a:latin typeface="Cambria Math" panose="02040503050406030204" pitchFamily="18" charset="0"/>
                          </a:rPr>
                        </m:ctrlPr>
                      </m:fPr>
                      <m:num>
                        <m:r>
                          <a:rPr lang="es-UY" i="1">
                            <a:latin typeface="Cambria Math" panose="02040503050406030204" pitchFamily="18" charset="0"/>
                          </a:rPr>
                          <m:t>𝑚</m:t>
                        </m:r>
                      </m:num>
                      <m:den>
                        <m:r>
                          <a:rPr lang="es-UY" i="0">
                            <a:latin typeface="Cambria Math" panose="02040503050406030204" pitchFamily="18" charset="0"/>
                          </a:rPr>
                          <m:t>2</m:t>
                        </m:r>
                      </m:den>
                    </m:f>
                    <m:r>
                      <a:rPr lang="es-UY" i="0">
                        <a:latin typeface="Cambria Math" panose="02040503050406030204" pitchFamily="18" charset="0"/>
                      </a:rPr>
                      <m:t> </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2</m:t>
                        </m:r>
                      </m:sub>
                    </m:sSub>
                  </m:oMath>
                </a14:m>
                <a:r>
                  <a:rPr lang="es-UY" dirty="0">
                    <a:latin typeface="Arial" panose="020B0604020202020204" pitchFamily="34" charset="0"/>
                    <a:cs typeface="Arial" panose="020B0604020202020204" pitchFamily="34" charset="0"/>
                  </a:rPr>
                  <a:t> </a:t>
                </a:r>
              </a:p>
              <a:p>
                <a:r>
                  <a:rPr lang="es-UY" dirty="0" err="1">
                    <a:latin typeface="Arial" panose="020B0604020202020204" pitchFamily="34" charset="0"/>
                    <a:cs typeface="Arial" panose="020B0604020202020204" pitchFamily="34" charset="0"/>
                  </a:rPr>
                  <a:t>if</a:t>
                </a:r>
                <a:r>
                  <a:rPr lang="es-UY" dirty="0">
                    <a:latin typeface="Arial" panose="020B0604020202020204" pitchFamily="34" charset="0"/>
                    <a:cs typeface="Arial" panose="020B0604020202020204" pitchFamily="34" charset="0"/>
                  </a:rPr>
                  <a:t> n</a:t>
                </a:r>
                <a:r>
                  <a:rPr lang="en-AU" dirty="0">
                    <a:latin typeface="Arial" panose="020B0604020202020204" pitchFamily="34" charset="0"/>
                    <a:cs typeface="Arial" panose="020B0604020202020204" pitchFamily="34" charset="0"/>
                  </a:rPr>
                  <a:t>=3 and m=8 , </a:t>
                </a:r>
                <a:r>
                  <a:rPr lang="el-GR" dirty="0">
                    <a:latin typeface="Arial" panose="020B0604020202020204" pitchFamily="34" charset="0"/>
                    <a:cs typeface="Arial" panose="020B0604020202020204" pitchFamily="34" charset="0"/>
                  </a:rPr>
                  <a:t>Δ</a:t>
                </a:r>
                <a:r>
                  <a:rPr lang="es-UY" dirty="0" err="1">
                    <a:latin typeface="Arial" panose="020B0604020202020204" pitchFamily="34" charset="0"/>
                    <a:cs typeface="Arial" panose="020B0604020202020204" pitchFamily="34" charset="0"/>
                  </a:rPr>
                  <a:t>H°</a:t>
                </a:r>
                <a:r>
                  <a:rPr lang="en-AU" dirty="0">
                    <a:latin typeface="Arial" panose="020B0604020202020204" pitchFamily="34" charset="0"/>
                    <a:cs typeface="Arial" panose="020B0604020202020204" pitchFamily="34" charset="0"/>
                  </a:rPr>
                  <a:t>= 644.8 kJ/mol</a:t>
                </a:r>
                <a:endParaRPr lang="es-UY" dirty="0">
                  <a:latin typeface="Arial" panose="020B0604020202020204" pitchFamily="34" charset="0"/>
                  <a:cs typeface="Arial" panose="020B0604020202020204" pitchFamily="34" charset="0"/>
                </a:endParaRPr>
              </a:p>
            </p:txBody>
          </p:sp>
        </mc:Choice>
        <mc:Fallback xmlns="">
          <p:sp>
            <p:nvSpPr>
              <p:cNvPr id="14" name="CuadroTexto 13">
                <a:extLst>
                  <a:ext uri="{FF2B5EF4-FFF2-40B4-BE49-F238E27FC236}">
                    <a16:creationId xmlns:a16="http://schemas.microsoft.com/office/drawing/2014/main" id="{2CC1D72A-F745-86F1-6F33-2C0A61EFF01B}"/>
                  </a:ext>
                </a:extLst>
              </p:cNvPr>
              <p:cNvSpPr txBox="1">
                <a:spLocks noRot="1" noChangeAspect="1" noMove="1" noResize="1" noEditPoints="1" noAdjustHandles="1" noChangeArrowheads="1" noChangeShapeType="1" noTextEdit="1"/>
              </p:cNvSpPr>
              <p:nvPr/>
            </p:nvSpPr>
            <p:spPr>
              <a:xfrm>
                <a:off x="872826" y="3406933"/>
                <a:ext cx="6364345" cy="1015471"/>
              </a:xfrm>
              <a:prstGeom prst="rect">
                <a:avLst/>
              </a:prstGeom>
              <a:blipFill>
                <a:blip r:embed="rId5"/>
                <a:stretch>
                  <a:fillRect l="-766" t="-4217" b="-903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0F54D957-E8A3-5D57-FB49-13936F37DFE0}"/>
                  </a:ext>
                </a:extLst>
              </p:cNvPr>
              <p:cNvSpPr txBox="1"/>
              <p:nvPr/>
            </p:nvSpPr>
            <p:spPr>
              <a:xfrm>
                <a:off x="872274" y="4456443"/>
                <a:ext cx="3717612" cy="646331"/>
              </a:xfrm>
              <a:prstGeom prst="rect">
                <a:avLst/>
              </a:prstGeom>
              <a:noFill/>
            </p:spPr>
            <p:txBody>
              <a:bodyPr wrap="square">
                <a:spAutoFit/>
              </a:bodyPr>
              <a:lstStyle/>
              <a:p>
                <a:r>
                  <a:rPr lang="es-UY" u="sng" dirty="0" err="1">
                    <a:solidFill>
                      <a:srgbClr val="FF0000"/>
                    </a:solidFill>
                    <a:latin typeface="Cambria Math" panose="02040503050406030204" pitchFamily="18" charset="0"/>
                  </a:rPr>
                  <a:t>Bonduard</a:t>
                </a:r>
                <a:r>
                  <a:rPr lang="es-UY" i="1" dirty="0">
                    <a:latin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rPr>
                        <m:t>𝐶</m:t>
                      </m:r>
                      <m:r>
                        <a:rPr lang="es-UY" i="0">
                          <a:latin typeface="Cambria Math" panose="02040503050406030204" pitchFamily="18" charset="0"/>
                        </a:rPr>
                        <m:t>+</m:t>
                      </m:r>
                      <m:r>
                        <a:rPr lang="es-UY" i="1">
                          <a:latin typeface="Cambria Math" panose="02040503050406030204" pitchFamily="18" charset="0"/>
                        </a:rPr>
                        <m:t>𝐶</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𝑂</m:t>
                          </m:r>
                        </m:e>
                        <m:sub>
                          <m:r>
                            <a:rPr lang="es-UY" i="0">
                              <a:latin typeface="Cambria Math" panose="02040503050406030204" pitchFamily="18" charset="0"/>
                            </a:rPr>
                            <m:t>2</m:t>
                          </m:r>
                        </m:sub>
                      </m:sSub>
                      <m:r>
                        <a:rPr lang="es-UY" i="0">
                          <a:latin typeface="Cambria Math" panose="02040503050406030204" pitchFamily="18" charset="0"/>
                        </a:rPr>
                        <m:t>→2</m:t>
                      </m:r>
                      <m:r>
                        <a:rPr lang="es-UY" i="1">
                          <a:latin typeface="Cambria Math" panose="02040503050406030204" pitchFamily="18" charset="0"/>
                        </a:rPr>
                        <m:t>𝐶𝑂</m:t>
                      </m:r>
                      <m:r>
                        <a:rPr lang="en-AU" b="0" i="1" smtClean="0">
                          <a:latin typeface="Cambria Math" panose="02040503050406030204" pitchFamily="18" charset="0"/>
                        </a:rPr>
                        <m:t>   </m:t>
                      </m:r>
                      <m:r>
                        <m:rPr>
                          <m:nor/>
                        </m:rPr>
                        <a:rPr lang="el-GR" dirty="0">
                          <a:latin typeface="Arial" panose="020B0604020202020204" pitchFamily="34" charset="0"/>
                          <a:cs typeface="Arial" panose="020B0604020202020204" pitchFamily="34" charset="0"/>
                        </a:rPr>
                        <m:t>Δ</m:t>
                      </m:r>
                      <m:r>
                        <m:rPr>
                          <m:nor/>
                        </m:rPr>
                        <a:rPr lang="es-UY" dirty="0">
                          <a:latin typeface="Arial" panose="020B0604020202020204" pitchFamily="34" charset="0"/>
                          <a:cs typeface="Arial" panose="020B0604020202020204" pitchFamily="34" charset="0"/>
                        </a:rPr>
                        <m:t>H</m:t>
                      </m:r>
                      <m:r>
                        <m:rPr>
                          <m:nor/>
                        </m:rPr>
                        <a:rPr lang="es-UY" dirty="0">
                          <a:latin typeface="Arial" panose="020B0604020202020204" pitchFamily="34" charset="0"/>
                          <a:cs typeface="Arial" panose="020B0604020202020204" pitchFamily="34" charset="0"/>
                        </a:rPr>
                        <m:t>°</m:t>
                      </m:r>
                      <m:r>
                        <m:rPr>
                          <m:nor/>
                        </m:rPr>
                        <a:rPr lang="en-AU" dirty="0">
                          <a:latin typeface="Arial" panose="020B0604020202020204" pitchFamily="34" charset="0"/>
                          <a:cs typeface="Arial" panose="020B0604020202020204" pitchFamily="34" charset="0"/>
                        </a:rPr>
                        <m:t>= </m:t>
                      </m:r>
                      <m:r>
                        <m:rPr>
                          <m:nor/>
                        </m:rPr>
                        <a:rPr lang="en-AU" b="0" i="0" dirty="0" smtClean="0">
                          <a:latin typeface="Arial" panose="020B0604020202020204" pitchFamily="34" charset="0"/>
                          <a:cs typeface="Arial" panose="020B0604020202020204" pitchFamily="34" charset="0"/>
                        </a:rPr>
                        <m:t>172 </m:t>
                      </m:r>
                      <m:r>
                        <m:rPr>
                          <m:nor/>
                        </m:rPr>
                        <a:rPr lang="en-AU" dirty="0">
                          <a:latin typeface="Arial" panose="020B0604020202020204" pitchFamily="34" charset="0"/>
                          <a:cs typeface="Arial" panose="020B0604020202020204" pitchFamily="34" charset="0"/>
                        </a:rPr>
                        <m:t>kJ</m:t>
                      </m:r>
                      <m:r>
                        <m:rPr>
                          <m:nor/>
                        </m:rPr>
                        <a:rPr lang="en-AU" dirty="0">
                          <a:latin typeface="Arial" panose="020B0604020202020204" pitchFamily="34" charset="0"/>
                          <a:cs typeface="Arial" panose="020B0604020202020204" pitchFamily="34" charset="0"/>
                        </a:rPr>
                        <m:t>/</m:t>
                      </m:r>
                      <m:r>
                        <m:rPr>
                          <m:nor/>
                        </m:rPr>
                        <a:rPr lang="en-AU" dirty="0">
                          <a:latin typeface="Arial" panose="020B0604020202020204" pitchFamily="34" charset="0"/>
                          <a:cs typeface="Arial" panose="020B0604020202020204" pitchFamily="34" charset="0"/>
                        </a:rPr>
                        <m:t>mol</m:t>
                      </m:r>
                    </m:oMath>
                  </m:oMathPara>
                </a14:m>
                <a:endParaRPr lang="es-UY" dirty="0">
                  <a:latin typeface="Arial" panose="020B0604020202020204" pitchFamily="34" charset="0"/>
                  <a:cs typeface="Arial" panose="020B0604020202020204" pitchFamily="34" charset="0"/>
                </a:endParaRPr>
              </a:p>
            </p:txBody>
          </p:sp>
        </mc:Choice>
        <mc:Fallback xmlns="">
          <p:sp>
            <p:nvSpPr>
              <p:cNvPr id="16" name="CuadroTexto 15">
                <a:extLst>
                  <a:ext uri="{FF2B5EF4-FFF2-40B4-BE49-F238E27FC236}">
                    <a16:creationId xmlns:a16="http://schemas.microsoft.com/office/drawing/2014/main" id="{0F54D957-E8A3-5D57-FB49-13936F37DFE0}"/>
                  </a:ext>
                </a:extLst>
              </p:cNvPr>
              <p:cNvSpPr txBox="1">
                <a:spLocks noRot="1" noChangeAspect="1" noMove="1" noResize="1" noEditPoints="1" noAdjustHandles="1" noChangeArrowheads="1" noChangeShapeType="1" noTextEdit="1"/>
              </p:cNvSpPr>
              <p:nvPr/>
            </p:nvSpPr>
            <p:spPr>
              <a:xfrm>
                <a:off x="872274" y="4456443"/>
                <a:ext cx="3717612" cy="646331"/>
              </a:xfrm>
              <a:prstGeom prst="rect">
                <a:avLst/>
              </a:prstGeom>
              <a:blipFill>
                <a:blip r:embed="rId6"/>
                <a:stretch>
                  <a:fillRect l="-1311" t="-5660"/>
                </a:stretch>
              </a:blipFill>
            </p:spPr>
            <p:txBody>
              <a:bodyPr/>
              <a:lstStyle/>
              <a:p>
                <a:r>
                  <a:rPr lang="es-UY">
                    <a:noFill/>
                  </a:rPr>
                  <a:t> </a:t>
                </a:r>
              </a:p>
            </p:txBody>
          </p:sp>
        </mc:Fallback>
      </mc:AlternateContent>
      <p:sp>
        <p:nvSpPr>
          <p:cNvPr id="17" name="CuadroTexto 16">
            <a:extLst>
              <a:ext uri="{FF2B5EF4-FFF2-40B4-BE49-F238E27FC236}">
                <a16:creationId xmlns:a16="http://schemas.microsoft.com/office/drawing/2014/main" id="{8E965102-8DF3-34C1-C6B8-6A59297F9B63}"/>
              </a:ext>
            </a:extLst>
          </p:cNvPr>
          <p:cNvSpPr txBox="1"/>
          <p:nvPr/>
        </p:nvSpPr>
        <p:spPr>
          <a:xfrm>
            <a:off x="349488" y="3028226"/>
            <a:ext cx="4737194" cy="369332"/>
          </a:xfrm>
          <a:prstGeom prst="rect">
            <a:avLst/>
          </a:prstGeom>
          <a:noFill/>
        </p:spPr>
        <p:txBody>
          <a:bodyPr wrap="none" rtlCol="0">
            <a:spAutoFit/>
          </a:bodyPr>
          <a:lstStyle/>
          <a:p>
            <a:r>
              <a:rPr lang="en-AU" b="1" dirty="0">
                <a:latin typeface="Arial" panose="020B0604020202020204" pitchFamily="34" charset="0"/>
                <a:cs typeface="Arial" panose="020B0604020202020204" pitchFamily="34" charset="0"/>
              </a:rPr>
              <a:t>Enhance endothermic chemical reactions</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34850CFB-59F4-0A5A-BAA5-84BB74026AD7}"/>
                  </a:ext>
                </a:extLst>
              </p:cNvPr>
              <p:cNvSpPr txBox="1"/>
              <p:nvPr/>
            </p:nvSpPr>
            <p:spPr>
              <a:xfrm>
                <a:off x="872826" y="5304794"/>
                <a:ext cx="3717613" cy="646331"/>
              </a:xfrm>
              <a:prstGeom prst="rect">
                <a:avLst/>
              </a:prstGeom>
              <a:noFill/>
            </p:spPr>
            <p:txBody>
              <a:bodyPr wrap="square">
                <a:spAutoFit/>
              </a:bodyPr>
              <a:lstStyle/>
              <a:p>
                <a:r>
                  <a:rPr lang="es-UY" u="sng" dirty="0" err="1">
                    <a:solidFill>
                      <a:srgbClr val="FF0000"/>
                    </a:solidFill>
                    <a:latin typeface="Cambria Math" panose="02040503050406030204" pitchFamily="18" charset="0"/>
                  </a:rPr>
                  <a:t>Methane</a:t>
                </a:r>
                <a:r>
                  <a:rPr lang="es-UY" u="sng" dirty="0">
                    <a:solidFill>
                      <a:srgbClr val="FF0000"/>
                    </a:solidFill>
                    <a:latin typeface="Cambria Math" panose="02040503050406030204" pitchFamily="18" charset="0"/>
                  </a:rPr>
                  <a:t> </a:t>
                </a:r>
                <a:r>
                  <a:rPr lang="es-UY" u="sng" dirty="0" err="1">
                    <a:solidFill>
                      <a:srgbClr val="FF0000"/>
                    </a:solidFill>
                    <a:latin typeface="Cambria Math" panose="02040503050406030204" pitchFamily="18" charset="0"/>
                  </a:rPr>
                  <a:t>decomposition</a:t>
                </a:r>
                <a:endParaRPr lang="es-UY" u="sng" dirty="0">
                  <a:solidFill>
                    <a:srgbClr val="FF0000"/>
                  </a:solidFill>
                  <a:latin typeface="Cambria Math" panose="02040503050406030204" pitchFamily="18" charset="0"/>
                </a:endParaRPr>
              </a:p>
              <a:p>
                <a14:m>
                  <m:oMath xmlns:m="http://schemas.openxmlformats.org/officeDocument/2006/math">
                    <m:r>
                      <a:rPr lang="es-UY" i="1">
                        <a:latin typeface="Cambria Math" panose="02040503050406030204" pitchFamily="18" charset="0"/>
                      </a:rPr>
                      <m:t>𝐶</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a:latin typeface="Cambria Math" panose="02040503050406030204" pitchFamily="18" charset="0"/>
                          </a:rPr>
                          <m:t>4</m:t>
                        </m:r>
                      </m:sub>
                    </m:sSub>
                    <m:r>
                      <a:rPr lang="es-UY" i="0">
                        <a:latin typeface="Cambria Math" panose="02040503050406030204" pitchFamily="18" charset="0"/>
                      </a:rPr>
                      <m:t>→</m:t>
                    </m:r>
                    <m:r>
                      <a:rPr lang="es-UY" i="1">
                        <a:latin typeface="Cambria Math" panose="02040503050406030204" pitchFamily="18" charset="0"/>
                      </a:rPr>
                      <m:t>𝐶</m:t>
                    </m:r>
                    <m:r>
                      <a:rPr lang="es-UY">
                        <a:latin typeface="Cambria Math" panose="02040503050406030204" pitchFamily="18" charset="0"/>
                      </a:rPr>
                      <m:t>+2</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a:latin typeface="Cambria Math" panose="02040503050406030204" pitchFamily="18" charset="0"/>
                          </a:rPr>
                          <m:t>2</m:t>
                        </m:r>
                      </m:sub>
                    </m:sSub>
                  </m:oMath>
                </a14:m>
                <a:r>
                  <a:rPr lang="es-UY"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Δ</a:t>
                </a:r>
                <a:r>
                  <a:rPr lang="es-UY" dirty="0" err="1">
                    <a:latin typeface="Arial" panose="020B0604020202020204" pitchFamily="34" charset="0"/>
                    <a:cs typeface="Arial" panose="020B0604020202020204" pitchFamily="34" charset="0"/>
                  </a:rPr>
                  <a:t>H°</a:t>
                </a:r>
                <a:r>
                  <a:rPr lang="en-AU" dirty="0">
                    <a:latin typeface="Arial" panose="020B0604020202020204" pitchFamily="34" charset="0"/>
                    <a:cs typeface="Arial" panose="020B0604020202020204" pitchFamily="34" charset="0"/>
                  </a:rPr>
                  <a:t>= 74 kJ/mol</a:t>
                </a:r>
                <a:endParaRPr lang="es-UY" dirty="0">
                  <a:latin typeface="Arial" panose="020B0604020202020204" pitchFamily="34" charset="0"/>
                  <a:cs typeface="Arial" panose="020B0604020202020204" pitchFamily="34" charset="0"/>
                </a:endParaRPr>
              </a:p>
            </p:txBody>
          </p:sp>
        </mc:Choice>
        <mc:Fallback xmlns="">
          <p:sp>
            <p:nvSpPr>
              <p:cNvPr id="19" name="CuadroTexto 18">
                <a:extLst>
                  <a:ext uri="{FF2B5EF4-FFF2-40B4-BE49-F238E27FC236}">
                    <a16:creationId xmlns:a16="http://schemas.microsoft.com/office/drawing/2014/main" id="{34850CFB-59F4-0A5A-BAA5-84BB74026AD7}"/>
                  </a:ext>
                </a:extLst>
              </p:cNvPr>
              <p:cNvSpPr txBox="1">
                <a:spLocks noRot="1" noChangeAspect="1" noMove="1" noResize="1" noEditPoints="1" noAdjustHandles="1" noChangeArrowheads="1" noChangeShapeType="1" noTextEdit="1"/>
              </p:cNvSpPr>
              <p:nvPr/>
            </p:nvSpPr>
            <p:spPr>
              <a:xfrm>
                <a:off x="872826" y="5304794"/>
                <a:ext cx="3717613" cy="646331"/>
              </a:xfrm>
              <a:prstGeom prst="rect">
                <a:avLst/>
              </a:prstGeom>
              <a:blipFill>
                <a:blip r:embed="rId7"/>
                <a:stretch>
                  <a:fillRect l="-1311" t="-5660"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C88E4FA2-CDB8-6B04-4722-AD2C2B225B40}"/>
                  </a:ext>
                </a:extLst>
              </p:cNvPr>
              <p:cNvSpPr txBox="1"/>
              <p:nvPr/>
            </p:nvSpPr>
            <p:spPr>
              <a:xfrm>
                <a:off x="895278" y="6162114"/>
                <a:ext cx="4486277" cy="646331"/>
              </a:xfrm>
              <a:prstGeom prst="rect">
                <a:avLst/>
              </a:prstGeom>
              <a:noFill/>
            </p:spPr>
            <p:txBody>
              <a:bodyPr wrap="square">
                <a:spAutoFit/>
              </a:bodyPr>
              <a:lstStyle/>
              <a:p>
                <a:r>
                  <a:rPr lang="en-AU" u="sng" dirty="0">
                    <a:solidFill>
                      <a:srgbClr val="FF0000"/>
                    </a:solidFill>
                    <a:latin typeface="Cambria Math" panose="02040503050406030204" pitchFamily="18" charset="0"/>
                  </a:rPr>
                  <a:t>Steam reforming</a:t>
                </a:r>
              </a:p>
              <a:p>
                <a14:m>
                  <m:oMath xmlns:m="http://schemas.openxmlformats.org/officeDocument/2006/math">
                    <m:r>
                      <a:rPr lang="es-UY" i="1" smtClean="0">
                        <a:latin typeface="Cambria Math" panose="02040503050406030204" pitchFamily="18" charset="0"/>
                      </a:rPr>
                      <m:t>𝐶</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4</m:t>
                        </m:r>
                      </m:sub>
                    </m:sSub>
                    <m:r>
                      <a:rPr lang="es-UY" i="0">
                        <a:latin typeface="Cambria Math" panose="02040503050406030204" pitchFamily="18" charset="0"/>
                      </a:rPr>
                      <m:t>+</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2</m:t>
                        </m:r>
                      </m:sub>
                    </m:sSub>
                    <m:r>
                      <a:rPr lang="es-UY" i="1">
                        <a:latin typeface="Cambria Math" panose="02040503050406030204" pitchFamily="18" charset="0"/>
                      </a:rPr>
                      <m:t>𝑂</m:t>
                    </m:r>
                    <m:r>
                      <a:rPr lang="es-UY" i="0">
                        <a:latin typeface="Cambria Math" panose="02040503050406030204" pitchFamily="18" charset="0"/>
                      </a:rPr>
                      <m:t>→</m:t>
                    </m:r>
                    <m:r>
                      <a:rPr lang="es-UY" i="1">
                        <a:latin typeface="Cambria Math" panose="02040503050406030204" pitchFamily="18" charset="0"/>
                      </a:rPr>
                      <m:t>𝐶𝑂</m:t>
                    </m:r>
                    <m:r>
                      <a:rPr lang="es-UY" i="0">
                        <a:latin typeface="Cambria Math" panose="02040503050406030204" pitchFamily="18" charset="0"/>
                      </a:rPr>
                      <m:t>+3</m:t>
                    </m:r>
                    <m:sSub>
                      <m:sSubPr>
                        <m:ctrlPr>
                          <a:rPr lang="es-UY" i="1">
                            <a:solidFill>
                              <a:srgbClr val="836967"/>
                            </a:solidFill>
                            <a:latin typeface="Cambria Math" panose="02040503050406030204" pitchFamily="18" charset="0"/>
                          </a:rPr>
                        </m:ctrlPr>
                      </m:sSubPr>
                      <m:e>
                        <m:r>
                          <a:rPr lang="es-UY" i="1">
                            <a:latin typeface="Cambria Math" panose="02040503050406030204" pitchFamily="18" charset="0"/>
                          </a:rPr>
                          <m:t>𝐻</m:t>
                        </m:r>
                      </m:e>
                      <m:sub>
                        <m:r>
                          <a:rPr lang="es-UY" i="0">
                            <a:latin typeface="Cambria Math" panose="02040503050406030204" pitchFamily="18" charset="0"/>
                          </a:rPr>
                          <m:t>2</m:t>
                        </m:r>
                        <m:r>
                          <a:rPr lang="en-AU" b="0" i="0" smtClean="0">
                            <a:latin typeface="Cambria Math" panose="02040503050406030204" pitchFamily="18" charset="0"/>
                          </a:rPr>
                          <m:t> </m:t>
                        </m:r>
                      </m:sub>
                    </m:sSub>
                  </m:oMath>
                </a14:m>
                <a:r>
                  <a:rPr lang="el-GR" dirty="0">
                    <a:latin typeface="Arial" panose="020B0604020202020204" pitchFamily="34" charset="0"/>
                    <a:cs typeface="Arial" panose="020B0604020202020204" pitchFamily="34" charset="0"/>
                  </a:rPr>
                  <a:t> Δ</a:t>
                </a:r>
                <a:r>
                  <a:rPr lang="es-UY" dirty="0" err="1">
                    <a:latin typeface="Arial" panose="020B0604020202020204" pitchFamily="34" charset="0"/>
                    <a:cs typeface="Arial" panose="020B0604020202020204" pitchFamily="34" charset="0"/>
                  </a:rPr>
                  <a:t>H°</a:t>
                </a:r>
                <a:r>
                  <a:rPr lang="en-AU" dirty="0">
                    <a:latin typeface="Arial" panose="020B0604020202020204" pitchFamily="34" charset="0"/>
                    <a:cs typeface="Arial" panose="020B0604020202020204" pitchFamily="34" charset="0"/>
                  </a:rPr>
                  <a:t>= 206 kJ/mol</a:t>
                </a:r>
                <a:endParaRPr lang="es-UY" dirty="0">
                  <a:latin typeface="Arial" panose="020B0604020202020204" pitchFamily="34" charset="0"/>
                  <a:cs typeface="Arial" panose="020B0604020202020204" pitchFamily="34" charset="0"/>
                </a:endParaRPr>
              </a:p>
            </p:txBody>
          </p:sp>
        </mc:Choice>
        <mc:Fallback xmlns="">
          <p:sp>
            <p:nvSpPr>
              <p:cNvPr id="23" name="CuadroTexto 22">
                <a:extLst>
                  <a:ext uri="{FF2B5EF4-FFF2-40B4-BE49-F238E27FC236}">
                    <a16:creationId xmlns:a16="http://schemas.microsoft.com/office/drawing/2014/main" id="{C88E4FA2-CDB8-6B04-4722-AD2C2B225B40}"/>
                  </a:ext>
                </a:extLst>
              </p:cNvPr>
              <p:cNvSpPr txBox="1">
                <a:spLocks noRot="1" noChangeAspect="1" noMove="1" noResize="1" noEditPoints="1" noAdjustHandles="1" noChangeArrowheads="1" noChangeShapeType="1" noTextEdit="1"/>
              </p:cNvSpPr>
              <p:nvPr/>
            </p:nvSpPr>
            <p:spPr>
              <a:xfrm>
                <a:off x="895278" y="6162114"/>
                <a:ext cx="4486277" cy="646331"/>
              </a:xfrm>
              <a:prstGeom prst="rect">
                <a:avLst/>
              </a:prstGeom>
              <a:blipFill>
                <a:blip r:embed="rId8"/>
                <a:stretch>
                  <a:fillRect l="-1223" t="-6604" b="-14151"/>
                </a:stretch>
              </a:blipFill>
            </p:spPr>
            <p:txBody>
              <a:bodyPr/>
              <a:lstStyle/>
              <a:p>
                <a:r>
                  <a:rPr lang="es-UY">
                    <a:noFill/>
                  </a:rPr>
                  <a:t> </a:t>
                </a:r>
              </a:p>
            </p:txBody>
          </p:sp>
        </mc:Fallback>
      </mc:AlternateContent>
      <p:pic>
        <p:nvPicPr>
          <p:cNvPr id="24" name="Gráfico 23" descr="Flecha: curva ligera contorno">
            <a:extLst>
              <a:ext uri="{FF2B5EF4-FFF2-40B4-BE49-F238E27FC236}">
                <a16:creationId xmlns:a16="http://schemas.microsoft.com/office/drawing/2014/main" id="{4940B6B3-4DC4-A742-12AB-D7ED0CED0F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2684956" y="2291979"/>
            <a:ext cx="906923" cy="906923"/>
          </a:xfrm>
          <a:prstGeom prst="rect">
            <a:avLst/>
          </a:prstGeom>
        </p:spPr>
      </p:pic>
      <p:pic>
        <p:nvPicPr>
          <p:cNvPr id="25" name="Gráfico 24" descr="Flecha: curva ligera contorno">
            <a:extLst>
              <a:ext uri="{FF2B5EF4-FFF2-40B4-BE49-F238E27FC236}">
                <a16:creationId xmlns:a16="http://schemas.microsoft.com/office/drawing/2014/main" id="{1736B8AD-7EB1-B4C6-FFCC-A165C8AA6C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494036">
            <a:off x="284753" y="3232914"/>
            <a:ext cx="685117" cy="685117"/>
          </a:xfrm>
          <a:prstGeom prst="rect">
            <a:avLst/>
          </a:prstGeom>
        </p:spPr>
      </p:pic>
      <p:pic>
        <p:nvPicPr>
          <p:cNvPr id="26" name="Gráfico 25" descr="Flecha: curva ligera contorno">
            <a:extLst>
              <a:ext uri="{FF2B5EF4-FFF2-40B4-BE49-F238E27FC236}">
                <a16:creationId xmlns:a16="http://schemas.microsoft.com/office/drawing/2014/main" id="{589C4FDF-FFD9-EB0E-839E-187BD180CE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158811">
            <a:off x="4755800" y="2113930"/>
            <a:ext cx="2171182" cy="1130425"/>
          </a:xfrm>
          <a:prstGeom prst="rect">
            <a:avLst/>
          </a:prstGeom>
        </p:spPr>
      </p:pic>
      <p:sp>
        <p:nvSpPr>
          <p:cNvPr id="27" name="CuadroTexto 26">
            <a:extLst>
              <a:ext uri="{FF2B5EF4-FFF2-40B4-BE49-F238E27FC236}">
                <a16:creationId xmlns:a16="http://schemas.microsoft.com/office/drawing/2014/main" id="{9A3CEEA1-79FC-0D9F-5806-FDF7D170F8DF}"/>
              </a:ext>
            </a:extLst>
          </p:cNvPr>
          <p:cNvSpPr txBox="1"/>
          <p:nvPr/>
        </p:nvSpPr>
        <p:spPr>
          <a:xfrm>
            <a:off x="157636" y="49555"/>
            <a:ext cx="10949472" cy="461665"/>
          </a:xfrm>
          <a:prstGeom prst="rect">
            <a:avLst/>
          </a:prstGeom>
          <a:noFill/>
        </p:spPr>
        <p:txBody>
          <a:bodyPr wrap="none" rtlCol="0">
            <a:spAutoFit/>
          </a:bodyPr>
          <a:lstStyle/>
          <a:p>
            <a:r>
              <a:rPr lang="en-AU" sz="2400" b="1" dirty="0">
                <a:solidFill>
                  <a:srgbClr val="C00000"/>
                </a:solidFill>
                <a:latin typeface="Arial" panose="020B0604020202020204" pitchFamily="34" charset="0"/>
                <a:cs typeface="Arial" panose="020B0604020202020204" pitchFamily="34" charset="0"/>
              </a:rPr>
              <a:t>RESULTS AND DICUSSION- Temperature and High heating value of gases</a:t>
            </a:r>
            <a:endParaRPr lang="es-UY" sz="2400" b="1" dirty="0">
              <a:solidFill>
                <a:srgbClr val="C0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96D63A4-2995-5775-1D39-D0A5C6A16069}"/>
              </a:ext>
            </a:extLst>
          </p:cNvPr>
          <p:cNvSpPr>
            <a:spLocks noChangeArrowheads="1"/>
          </p:cNvSpPr>
          <p:nvPr/>
        </p:nvSpPr>
        <p:spPr bwMode="auto">
          <a:xfrm>
            <a:off x="5738714" y="5937069"/>
            <a:ext cx="64306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sz="1600" dirty="0">
                <a:solidFill>
                  <a:srgbClr val="000000"/>
                </a:solidFill>
                <a:latin typeface="Arial" panose="020B0604020202020204" pitchFamily="34" charset="0"/>
                <a:cs typeface="Arial" panose="020B0604020202020204" pitchFamily="34" charset="0"/>
              </a:rPr>
              <a:t>Compared to other works (</a:t>
            </a:r>
            <a:r>
              <a:rPr lang="en-US" sz="1600" dirty="0">
                <a:solidFill>
                  <a:srgbClr val="000000"/>
                </a:solidFill>
                <a:latin typeface="Arial" panose="020B0604020202020204" pitchFamily="34" charset="0"/>
                <a:cs typeface="Arial" panose="020B0604020202020204" pitchFamily="34" charset="0"/>
              </a:rPr>
              <a:t>Wyn, Hons K., et al. (2021)), the HHV obtained in this work is approximately 3.5 times higher than the previous reported for sole UCC</a:t>
            </a:r>
            <a:endParaRPr lang="en-AU" alt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38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p:bldP spid="10" grpId="0" animBg="1"/>
      <p:bldP spid="14" grpId="0"/>
      <p:bldP spid="16" grpId="0"/>
      <p:bldP spid="17" grpId="0"/>
      <p:bldP spid="19" grpId="0"/>
      <p:bldP spid="23" grpId="0"/>
      <p:bldP spid="2" grpId="0"/>
    </p:bld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Sheets">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1337</TotalTime>
  <Words>1847</Words>
  <Application>Microsoft Office PowerPoint</Application>
  <PresentationFormat>Panorámica</PresentationFormat>
  <Paragraphs>208</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Calibri</vt:lpstr>
      <vt:lpstr>Calibri Light</vt:lpstr>
      <vt:lpstr>Cambria Math</vt:lpstr>
      <vt:lpstr>CharisSIL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Martín Torres Brunengo</dc:creator>
  <cp:lastModifiedBy>Martín Torres Brunengo</cp:lastModifiedBy>
  <cp:revision>46</cp:revision>
  <cp:lastPrinted>2023-05-31T14:24:04Z</cp:lastPrinted>
  <dcterms:created xsi:type="dcterms:W3CDTF">2023-05-12T12:12:21Z</dcterms:created>
  <dcterms:modified xsi:type="dcterms:W3CDTF">2023-06-06T21:38:08Z</dcterms:modified>
</cp:coreProperties>
</file>