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941"/>
    <a:srgbClr val="EBE6E0"/>
    <a:srgbClr val="0E2C6C"/>
    <a:srgbClr val="00CC00"/>
    <a:srgbClr val="FF7C80"/>
    <a:srgbClr val="FFABB0"/>
    <a:srgbClr val="009900"/>
    <a:srgbClr val="00CC66"/>
    <a:srgbClr val="800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30" d="100"/>
          <a:sy n="30" d="100"/>
        </p:scale>
        <p:origin x="332" y="-5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1A2B-237F-4C41-A7DC-19A929C5765D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1355-A624-F146-97B4-48EF54494E5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9151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1pPr>
    <a:lvl2pPr marL="1752996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2pPr>
    <a:lvl3pPr marL="3505992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3pPr>
    <a:lvl4pPr marL="5258989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4pPr>
    <a:lvl5pPr marL="7011985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5pPr>
    <a:lvl6pPr marL="8764981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6pPr>
    <a:lvl7pPr marL="10517977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7pPr>
    <a:lvl8pPr marL="12270974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8pPr>
    <a:lvl9pPr marL="14023970" algn="l" defTabSz="3505992" rtl="0" eaLnBrk="1" latinLnBrk="0" hangingPunct="1">
      <a:defRPr sz="46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1355-A624-F146-97B4-48EF54494E5C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5196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99180"/>
            <a:ext cx="25733931" cy="14889339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120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88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6960"/>
            <a:ext cx="6528093" cy="3624326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6960"/>
            <a:ext cx="19205838" cy="3624326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57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928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3387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53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6970"/>
            <a:ext cx="26112371" cy="826635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21926"/>
            <a:ext cx="12807832" cy="229775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83919"/>
            <a:ext cx="12870909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21926"/>
            <a:ext cx="12870909" cy="229775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353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4047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689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57701"/>
            <a:ext cx="15326827" cy="30392467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6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57701"/>
            <a:ext cx="15326827" cy="30392467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099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AE029-3F10-4D48-94B1-062E7257330B}" type="datetimeFigureOut">
              <a:rPr lang="es-UY" smtClean="0"/>
              <a:t>11/9/2024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A2548-3473-9346-B840-B663FA1ADB1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02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Rectángulo 1112">
            <a:extLst>
              <a:ext uri="{FF2B5EF4-FFF2-40B4-BE49-F238E27FC236}">
                <a16:creationId xmlns:a16="http://schemas.microsoft.com/office/drawing/2014/main" id="{EA2C66E1-2C45-4221-B6C9-37C55C685B48}"/>
              </a:ext>
            </a:extLst>
          </p:cNvPr>
          <p:cNvSpPr/>
          <p:nvPr/>
        </p:nvSpPr>
        <p:spPr>
          <a:xfrm>
            <a:off x="-14355" y="26028942"/>
            <a:ext cx="30275213" cy="101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95" name="Rectángulo 1094">
            <a:extLst>
              <a:ext uri="{FF2B5EF4-FFF2-40B4-BE49-F238E27FC236}">
                <a16:creationId xmlns:a16="http://schemas.microsoft.com/office/drawing/2014/main" id="{F50532FD-F4D6-7A7D-C4C0-BACE2B461435}"/>
              </a:ext>
            </a:extLst>
          </p:cNvPr>
          <p:cNvSpPr/>
          <p:nvPr/>
        </p:nvSpPr>
        <p:spPr>
          <a:xfrm>
            <a:off x="0" y="12421663"/>
            <a:ext cx="30275213" cy="1332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94" name="Rectángulo 1093">
            <a:extLst>
              <a:ext uri="{FF2B5EF4-FFF2-40B4-BE49-F238E27FC236}">
                <a16:creationId xmlns:a16="http://schemas.microsoft.com/office/drawing/2014/main" id="{C373649D-FD77-2EF1-65E7-F81E3FC61EF6}"/>
              </a:ext>
            </a:extLst>
          </p:cNvPr>
          <p:cNvSpPr/>
          <p:nvPr/>
        </p:nvSpPr>
        <p:spPr>
          <a:xfrm>
            <a:off x="0" y="0"/>
            <a:ext cx="30275214" cy="639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9FF854-972F-07EC-6D0A-E3977E9A87B4}"/>
              </a:ext>
            </a:extLst>
          </p:cNvPr>
          <p:cNvSpPr txBox="1"/>
          <p:nvPr/>
        </p:nvSpPr>
        <p:spPr>
          <a:xfrm>
            <a:off x="4475479" y="741696"/>
            <a:ext cx="218142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8000" b="1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Effect of diet and caste on the gut microbiota of </a:t>
            </a:r>
            <a:r>
              <a:rPr lang="es-UY" sz="8000" b="1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Bombus pauloensis</a:t>
            </a:r>
            <a:r>
              <a:rPr lang="es-UY" sz="8000" b="1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and </a:t>
            </a:r>
            <a:r>
              <a:rPr lang="es-UY" sz="8000" b="1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Bombus bellicosus</a:t>
            </a:r>
            <a:endParaRPr lang="es-UY" sz="8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1A267-49D6-E23C-A424-8D3ED1ED3D96}"/>
              </a:ext>
            </a:extLst>
          </p:cNvPr>
          <p:cNvSpPr txBox="1"/>
          <p:nvPr/>
        </p:nvSpPr>
        <p:spPr>
          <a:xfrm>
            <a:off x="4609296" y="3461730"/>
            <a:ext cx="22750463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Castelli L</a:t>
            </a:r>
            <a:r>
              <a:rPr lang="es-UY" sz="48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1,2</a:t>
            </a: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., Antúnez K</a:t>
            </a:r>
            <a:r>
              <a:rPr lang="es-UY" sz="48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1</a:t>
            </a: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., Davoine, I</a:t>
            </a:r>
            <a:r>
              <a:rPr lang="es-UY" sz="48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3</a:t>
            </a: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.,Invernizzi C</a:t>
            </a:r>
            <a:r>
              <a:rPr lang="es-UY" sz="48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3</a:t>
            </a: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 &amp; Salvarrey S</a:t>
            </a:r>
            <a:r>
              <a:rPr lang="es-UY" sz="48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3</a:t>
            </a:r>
            <a:r>
              <a:rPr lang="es-UY" sz="48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</a:t>
            </a:r>
            <a:endParaRPr lang="es-UY" sz="3200" b="0" dirty="0">
              <a:effectLst/>
              <a:latin typeface="Palatino" pitchFamily="2" charset="77"/>
              <a:ea typeface="Palatino" pitchFamily="2" charset="77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Y" sz="3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Laboratorio de Microbiología y Salud de las Abejas, Departamento de Microbiología, IIBCE. Montevideo, Uruguay.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Y" sz="3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Centro de Investigaciones en Ciencias Ambientales (CICA) IIBCE, Montevideo, Uruguay.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Y" sz="3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Sección Etología, Facultad de Ciencias. Universidad de la República. Montevideo, Uruguay.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BC3E6D-54F6-FF72-E240-4B0E0F64044C}"/>
              </a:ext>
            </a:extLst>
          </p:cNvPr>
          <p:cNvSpPr txBox="1"/>
          <p:nvPr/>
        </p:nvSpPr>
        <p:spPr>
          <a:xfrm>
            <a:off x="1666269" y="7711102"/>
            <a:ext cx="267341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Y" sz="4200" b="0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Bombus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spp. are among the most important wild pollinators in natural and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agricultural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hábitats</a:t>
            </a:r>
            <a:r>
              <a:rPr lang="es-UY" sz="42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(1)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 These insects are suffering dramatic declines in their populations. </a:t>
            </a:r>
            <a:r>
              <a:rPr lang="es-UY" sz="4200" b="0" i="0" u="none" strike="noStrike" dirty="0">
                <a:solidFill>
                  <a:srgbClr val="0D0D0D"/>
                </a:solidFill>
                <a:effectLst/>
                <a:latin typeface="Palatino" pitchFamily="2" charset="77"/>
                <a:ea typeface="Palatino" pitchFamily="2" charset="77"/>
              </a:rPr>
              <a:t>C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hanges in land use, habitat destruction, nutritional stress and pathogens infections have been associated with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those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declines</a:t>
            </a:r>
            <a:r>
              <a:rPr lang="es-UY" sz="42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(2)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 As in other species, gut microbiota might play an important role in the maintenance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of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health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200" b="0" i="0" u="none" strike="noStrike" baseline="30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(3)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E4BD48-2421-C7F2-2CAF-3FF1E0A3FDBD}"/>
              </a:ext>
            </a:extLst>
          </p:cNvPr>
          <p:cNvSpPr txBox="1"/>
          <p:nvPr/>
        </p:nvSpPr>
        <p:spPr>
          <a:xfrm>
            <a:off x="1758164" y="14173571"/>
            <a:ext cx="273858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Ten fertilized queens of </a:t>
            </a:r>
            <a:r>
              <a:rPr lang="es-UY" sz="4200" b="0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Bombus pauloensis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and 10 of </a:t>
            </a:r>
            <a:r>
              <a:rPr lang="es-UY" sz="4200" b="0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Bombus bellicosus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were collected and transferred to the laboratory. They were caged and fed with two different diets </a:t>
            </a:r>
            <a:r>
              <a:rPr lang="es-UY" sz="4200" b="0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ad libitum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: monofloral pollen (</a:t>
            </a:r>
            <a:r>
              <a:rPr lang="es-UY" sz="4200" b="0" i="1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Eucalyptus grandis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) or polyfloral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pollen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</a:t>
            </a:r>
          </a:p>
          <a:p>
            <a:pPr algn="just"/>
            <a:endParaRPr lang="es-UY" sz="42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1C27F6-E05F-5B80-26EA-A1F29FBA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56" y="18736851"/>
            <a:ext cx="12954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074F3A-8C10-2CBA-ABF5-3B7D243B7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5" y="21160489"/>
            <a:ext cx="1625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B9F3BF-770C-9AC9-5E15-3AA1D2346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7" y="17169178"/>
            <a:ext cx="1295400" cy="146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DE38E3-E821-ED77-7191-17311F66C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7" y="18591005"/>
            <a:ext cx="1295400" cy="135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DE1502-B84A-D444-763A-81838FD57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7" y="20441917"/>
            <a:ext cx="1295400" cy="146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F137DF-3012-D9D0-EC6C-48A50411B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7" y="21863744"/>
            <a:ext cx="1295400" cy="135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C829F3EB-A019-2C34-E544-CE74B49C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644" y="17648683"/>
            <a:ext cx="2325123" cy="16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036B55C-9F4A-90AB-3930-B1369939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711" y="18322007"/>
            <a:ext cx="1291693" cy="9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DBCDC09-ECC2-E393-4020-D455781E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04" y="18371097"/>
            <a:ext cx="1291693" cy="9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62C4926-98AF-BE38-3400-52A647FA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15" y="17672734"/>
            <a:ext cx="1291693" cy="9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09D4983-0AAC-5A97-61E3-A889D33D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71" y="20708629"/>
            <a:ext cx="1625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513AF5EE-E235-F672-5DBB-7DA39D17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720" y="20717568"/>
            <a:ext cx="1625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B16354CB-9DD2-D670-2316-53C8C24C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699" y="20056824"/>
            <a:ext cx="1625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2D9FFE2-43F7-841C-D333-C1E3599E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246" y="20022981"/>
            <a:ext cx="2768100" cy="18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38389A2-A13D-63DB-0692-C4D34C857081}"/>
              </a:ext>
            </a:extLst>
          </p:cNvPr>
          <p:cNvSpPr txBox="1"/>
          <p:nvPr/>
        </p:nvSpPr>
        <p:spPr>
          <a:xfrm>
            <a:off x="1801410" y="6651220"/>
            <a:ext cx="6734237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s-UY" sz="6000" b="1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Introduction</a:t>
            </a:r>
            <a:endParaRPr lang="es-UY" sz="6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041F15B-F6EF-02B9-233C-651EB7EC4254}"/>
              </a:ext>
            </a:extLst>
          </p:cNvPr>
          <p:cNvSpPr txBox="1"/>
          <p:nvPr/>
        </p:nvSpPr>
        <p:spPr>
          <a:xfrm>
            <a:off x="303688" y="12863523"/>
            <a:ext cx="1105060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UY" sz="6000" b="1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Materials and methods</a:t>
            </a:r>
            <a:endParaRPr lang="es-UY" sz="6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EDB4F6D-D1C8-6F1E-2B2C-8FD36211FE0A}"/>
              </a:ext>
            </a:extLst>
          </p:cNvPr>
          <p:cNvSpPr txBox="1"/>
          <p:nvPr/>
        </p:nvSpPr>
        <p:spPr>
          <a:xfrm>
            <a:off x="1746457" y="26205494"/>
            <a:ext cx="399916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s-UY" sz="6000" b="1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Results</a:t>
            </a:r>
            <a:endParaRPr lang="es-UY" sz="5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04139D-D38D-C1B0-7FB8-D7BE9AA2A337}"/>
              </a:ext>
            </a:extLst>
          </p:cNvPr>
          <p:cNvSpPr txBox="1"/>
          <p:nvPr/>
        </p:nvSpPr>
        <p:spPr>
          <a:xfrm>
            <a:off x="1825801" y="36426024"/>
            <a:ext cx="5801178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s-UY" sz="6000" b="1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Discussion</a:t>
            </a:r>
            <a:endParaRPr lang="es-UY" sz="6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A9A0E3-A853-0D57-42D2-0FBC0F84693D}"/>
              </a:ext>
            </a:extLst>
          </p:cNvPr>
          <p:cNvSpPr txBox="1"/>
          <p:nvPr/>
        </p:nvSpPr>
        <p:spPr>
          <a:xfrm>
            <a:off x="1610951" y="10498181"/>
            <a:ext cx="26851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In this study, we examined whether the diet and castes (queen and worker) influenced gut microbiota and the development of pathogen, under laboratory </a:t>
            </a:r>
            <a:r>
              <a:rPr lang="es-UY" sz="42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conditions</a:t>
            </a:r>
            <a:r>
              <a:rPr lang="es-UY" sz="42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</a:t>
            </a:r>
            <a:endParaRPr lang="es-UY" sz="4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91" name="CuadroTexto 1090">
            <a:extLst>
              <a:ext uri="{FF2B5EF4-FFF2-40B4-BE49-F238E27FC236}">
                <a16:creationId xmlns:a16="http://schemas.microsoft.com/office/drawing/2014/main" id="{97ED8740-5EB6-B041-5D58-02EEC19AF8F1}"/>
              </a:ext>
            </a:extLst>
          </p:cNvPr>
          <p:cNvSpPr txBox="1"/>
          <p:nvPr/>
        </p:nvSpPr>
        <p:spPr>
          <a:xfrm>
            <a:off x="1801410" y="27436468"/>
            <a:ext cx="12636466" cy="853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Diet pollen affected the gut microbiota of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B.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pauloensis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and 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B.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bellicosus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00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Monofloral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pollen increased the richness of gut microbiota from both 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Bombus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species, mainly increased the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Gilliamella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US" sz="4200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sp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abundance (Figure B, F and D).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UY" sz="4200" kern="1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</a:t>
            </a:r>
            <a:r>
              <a:rPr lang="es-UY" sz="4200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gut microbiota from different castes of 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B.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bellicosus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was different. Queens had more diverse gut microbiota than workers (Figure C).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presence of pathogens evaluated was not detected in any samples. </a:t>
            </a:r>
            <a:endParaRPr lang="es-UY" sz="4200" kern="100" dirty="0">
              <a:effectLst/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1093" name="CuadroTexto 1092">
            <a:extLst>
              <a:ext uri="{FF2B5EF4-FFF2-40B4-BE49-F238E27FC236}">
                <a16:creationId xmlns:a16="http://schemas.microsoft.com/office/drawing/2014/main" id="{19AF0BE8-7C99-8094-9917-63FECBFEADAC}"/>
              </a:ext>
            </a:extLst>
          </p:cNvPr>
          <p:cNvSpPr txBox="1"/>
          <p:nvPr/>
        </p:nvSpPr>
        <p:spPr>
          <a:xfrm>
            <a:off x="1887096" y="37512478"/>
            <a:ext cx="27041538" cy="2279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These results suggest that nutrition influences the abundance key components of gut microbiota in 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B.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pauloensis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 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and </a:t>
            </a:r>
            <a:r>
              <a:rPr lang="en-US" sz="4200" i="1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B. </a:t>
            </a:r>
            <a:r>
              <a:rPr lang="en-US" sz="4200" i="1" kern="100" dirty="0" err="1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bellicosus</a:t>
            </a:r>
            <a:r>
              <a:rPr lang="en-US" sz="4200" i="1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. 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Those results contribute to the understanding of the influence of agriculture intensification</a:t>
            </a:r>
            <a:r>
              <a:rPr lang="en-US" sz="4200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on health Bombus spp.</a:t>
            </a:r>
            <a:r>
              <a:rPr lang="en-US" sz="42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and how it can adapt to different environmental conditions. </a:t>
            </a:r>
            <a:endParaRPr lang="es-UY" sz="4200" kern="100" dirty="0">
              <a:effectLst/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1470" y="27492744"/>
            <a:ext cx="13191607" cy="8750057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4DBCDC09-ECC2-E393-4020-D455781E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804" y="30984061"/>
            <a:ext cx="1291693" cy="9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F09D4983-0AAC-5A97-61E3-A889D33D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869" y="26630127"/>
            <a:ext cx="1625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152" y="17657281"/>
            <a:ext cx="2835697" cy="23630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738" y="20445783"/>
            <a:ext cx="2847975" cy="26098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850" y="17192249"/>
            <a:ext cx="2847975" cy="260985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6543" y="19216241"/>
            <a:ext cx="1771346" cy="916749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18153" y="19291445"/>
            <a:ext cx="2566218" cy="104101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18814">
            <a:off x="18623175" y="17118771"/>
            <a:ext cx="1449396" cy="171511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17324" y="17034941"/>
            <a:ext cx="2274661" cy="2406254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82420" y="19274495"/>
            <a:ext cx="1249678" cy="1160415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2222" y="19219838"/>
            <a:ext cx="1249678" cy="1160415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18575" y="19308207"/>
            <a:ext cx="1249678" cy="1160415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33919" y="19314407"/>
            <a:ext cx="1249678" cy="1160415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88979" y="19322573"/>
            <a:ext cx="1249678" cy="1160415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91793" y="19606380"/>
            <a:ext cx="2290259" cy="1941267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1727744" y="23363431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latin typeface="Palatino"/>
              </a:rPr>
              <a:t>1</a:t>
            </a:r>
            <a:r>
              <a:rPr lang="es-ES" sz="4000" dirty="0">
                <a:latin typeface="Palatino"/>
              </a:rPr>
              <a:t>. Experimental </a:t>
            </a:r>
            <a:r>
              <a:rPr lang="es-ES" sz="4000" dirty="0" err="1">
                <a:latin typeface="Palatino"/>
              </a:rPr>
              <a:t>design</a:t>
            </a:r>
            <a:endParaRPr lang="es-ES" sz="4000" dirty="0">
              <a:latin typeface="Palatino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8331448" y="20275231"/>
            <a:ext cx="3159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>
                <a:latin typeface="Palatino"/>
              </a:rPr>
              <a:t>Temp</a:t>
            </a:r>
            <a:r>
              <a:rPr lang="es-ES" sz="3600" dirty="0">
                <a:latin typeface="Palatino"/>
              </a:rPr>
              <a:t>: </a:t>
            </a:r>
            <a:r>
              <a:rPr lang="es-UY" sz="3600" b="0" i="0" dirty="0">
                <a:solidFill>
                  <a:srgbClr val="000000"/>
                </a:solidFill>
                <a:effectLst/>
                <a:latin typeface="Palatino"/>
              </a:rPr>
              <a:t>27-28°C</a:t>
            </a:r>
            <a:endParaRPr lang="es-ES" sz="3600" dirty="0">
              <a:latin typeface="Palatino"/>
            </a:endParaRPr>
          </a:p>
          <a:p>
            <a:r>
              <a:rPr lang="es-ES" sz="3600" dirty="0" err="1">
                <a:latin typeface="Palatino"/>
              </a:rPr>
              <a:t>Hr</a:t>
            </a:r>
            <a:r>
              <a:rPr lang="es-ES" sz="3600" dirty="0">
                <a:latin typeface="Palatino"/>
              </a:rPr>
              <a:t>: 40-60%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18211937" y="21962966"/>
            <a:ext cx="388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latin typeface="Palatino"/>
              </a:rPr>
              <a:t>3. </a:t>
            </a:r>
            <a:r>
              <a:rPr lang="es-UY" sz="4000" dirty="0" err="1">
                <a:solidFill>
                  <a:srgbClr val="000000"/>
                </a:solidFill>
                <a:latin typeface="Palatino" pitchFamily="2" charset="77"/>
              </a:rPr>
              <a:t>G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uts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were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extracted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, DNA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was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obtained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s-ES" sz="4000" dirty="0">
              <a:latin typeface="Palatino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22692646" y="21982485"/>
            <a:ext cx="6724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latin typeface="Palatino"/>
              </a:rPr>
              <a:t>4. 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DNA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was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obtained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and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subjected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to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16S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rRNA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gene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sequencing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to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evaluate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the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gut</a:t>
            </a:r>
            <a:r>
              <a:rPr lang="es-UY" sz="400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microbiota.</a:t>
            </a:r>
            <a:endParaRPr lang="es-ES" sz="4000" dirty="0">
              <a:latin typeface="Palatino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8263802" y="21971843"/>
            <a:ext cx="9251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latin typeface="Palatino"/>
              </a:rPr>
              <a:t>2. 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After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the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microcolonies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were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developed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, at 5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days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,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queens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and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workers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from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both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groups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were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s-UY" sz="40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sampled</a:t>
            </a:r>
            <a:r>
              <a:rPr lang="es-UY" sz="40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</a:t>
            </a:r>
            <a:endParaRPr lang="es-ES" sz="4000" b="1" dirty="0">
              <a:latin typeface="Palatino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E904139D-D38D-C1B0-7FB8-D7BE9AA2A337}"/>
              </a:ext>
            </a:extLst>
          </p:cNvPr>
          <p:cNvSpPr txBox="1"/>
          <p:nvPr/>
        </p:nvSpPr>
        <p:spPr>
          <a:xfrm>
            <a:off x="1680090" y="40207781"/>
            <a:ext cx="60926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s-UY" sz="4800" b="1" dirty="0" err="1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References</a:t>
            </a:r>
            <a:endParaRPr lang="es-UY" sz="48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DC8EB8-7424-AAC2-0C52-A981D4D9D4AF}"/>
              </a:ext>
            </a:extLst>
          </p:cNvPr>
          <p:cNvSpPr txBox="1"/>
          <p:nvPr/>
        </p:nvSpPr>
        <p:spPr>
          <a:xfrm>
            <a:off x="1804739" y="41245831"/>
            <a:ext cx="2800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1.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Velthuis</a:t>
            </a:r>
            <a:r>
              <a:rPr lang="en-US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Van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Doorn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. 2006. A century of advances in bumblebee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domesticationand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the economic and environmental aspects of its commercialization for pollination.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Apidologie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, 37: 421-451. </a:t>
            </a:r>
            <a:endParaRPr lang="es-UY" sz="2400" b="0" i="0" u="none" strike="noStrike" dirty="0">
              <a:solidFill>
                <a:srgbClr val="000000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UY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2.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Goulson</a:t>
            </a:r>
            <a:r>
              <a:rPr lang="en-US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 et al.,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2015. Bee declines driven by combined stress from parasites, pesticides, and lack of flowers. Science, 347:10.1126/science.1255957</a:t>
            </a:r>
            <a:endParaRPr lang="es-UY" sz="2400" dirty="0">
              <a:solidFill>
                <a:srgbClr val="000000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UY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3.</a:t>
            </a:r>
            <a:r>
              <a:rPr lang="en-US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 Engel, P., Martinson, V. G., Moran, N. A., 2012. Functional diversity within the simple gut microbiota of the honey bee. Proc Natl </a:t>
            </a:r>
            <a:r>
              <a:rPr lang="en-US" sz="2400" dirty="0" err="1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Acad</a:t>
            </a:r>
            <a:r>
              <a:rPr lang="en-US" sz="2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 Sci U S A, 109, 11002-11007</a:t>
            </a:r>
            <a:endParaRPr lang="es-UY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195B2C58-57A0-B82D-F0AD-C346516CEF3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2076" t="21156" r="32430" b="17597"/>
          <a:stretch/>
        </p:blipFill>
        <p:spPr>
          <a:xfrm>
            <a:off x="484307" y="148067"/>
            <a:ext cx="3590240" cy="2382277"/>
          </a:xfrm>
          <a:prstGeom prst="rect">
            <a:avLst/>
          </a:prstGeom>
        </p:spPr>
      </p:pic>
      <p:pic>
        <p:nvPicPr>
          <p:cNvPr id="30" name="Picture 4" descr="Estructura Académica">
            <a:extLst>
              <a:ext uri="{FF2B5EF4-FFF2-40B4-BE49-F238E27FC236}">
                <a16:creationId xmlns:a16="http://schemas.microsoft.com/office/drawing/2014/main" id="{72142554-8A0A-A678-4D7D-2D28DB83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005" y="480846"/>
            <a:ext cx="2447991" cy="36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AC6206F0-3180-E0C5-747A-C54C205FE45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7707" t="33551" r="4335" b="17597"/>
          <a:stretch/>
        </p:blipFill>
        <p:spPr>
          <a:xfrm>
            <a:off x="370435" y="2119471"/>
            <a:ext cx="4105587" cy="1981361"/>
          </a:xfrm>
          <a:prstGeom prst="rect">
            <a:avLst/>
          </a:prstGeom>
        </p:spPr>
      </p:pic>
      <p:sp>
        <p:nvSpPr>
          <p:cNvPr id="1099" name="Hexágono 1098">
            <a:extLst>
              <a:ext uri="{FF2B5EF4-FFF2-40B4-BE49-F238E27FC236}">
                <a16:creationId xmlns:a16="http://schemas.microsoft.com/office/drawing/2014/main" id="{BD522DC2-6CA5-4A32-9C72-4865BA726B1C}"/>
              </a:ext>
            </a:extLst>
          </p:cNvPr>
          <p:cNvSpPr/>
          <p:nvPr/>
        </p:nvSpPr>
        <p:spPr>
          <a:xfrm>
            <a:off x="28963333" y="36259690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2" name="Hexágono 1101">
            <a:extLst>
              <a:ext uri="{FF2B5EF4-FFF2-40B4-BE49-F238E27FC236}">
                <a16:creationId xmlns:a16="http://schemas.microsoft.com/office/drawing/2014/main" id="{D8641C58-EB71-89A6-E006-B678778F46C5}"/>
              </a:ext>
            </a:extLst>
          </p:cNvPr>
          <p:cNvSpPr/>
          <p:nvPr/>
        </p:nvSpPr>
        <p:spPr>
          <a:xfrm>
            <a:off x="28952448" y="38436832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3" name="Hexágono 1102">
            <a:extLst>
              <a:ext uri="{FF2B5EF4-FFF2-40B4-BE49-F238E27FC236}">
                <a16:creationId xmlns:a16="http://schemas.microsoft.com/office/drawing/2014/main" id="{23278A79-0890-E1F9-24D4-45229EFBABC8}"/>
              </a:ext>
            </a:extLst>
          </p:cNvPr>
          <p:cNvSpPr/>
          <p:nvPr/>
        </p:nvSpPr>
        <p:spPr>
          <a:xfrm>
            <a:off x="28941563" y="40646634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4" name="Hexágono 1103">
            <a:extLst>
              <a:ext uri="{FF2B5EF4-FFF2-40B4-BE49-F238E27FC236}">
                <a16:creationId xmlns:a16="http://schemas.microsoft.com/office/drawing/2014/main" id="{1A690F8B-7C7C-6093-92F7-08810016E3A9}"/>
              </a:ext>
            </a:extLst>
          </p:cNvPr>
          <p:cNvSpPr/>
          <p:nvPr/>
        </p:nvSpPr>
        <p:spPr>
          <a:xfrm>
            <a:off x="-866774" y="36115365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5" name="Hexágono 1104">
            <a:extLst>
              <a:ext uri="{FF2B5EF4-FFF2-40B4-BE49-F238E27FC236}">
                <a16:creationId xmlns:a16="http://schemas.microsoft.com/office/drawing/2014/main" id="{C4AFAA5C-0FD5-C655-955F-8D8758427758}"/>
              </a:ext>
            </a:extLst>
          </p:cNvPr>
          <p:cNvSpPr/>
          <p:nvPr/>
        </p:nvSpPr>
        <p:spPr>
          <a:xfrm>
            <a:off x="-877659" y="38292507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6" name="Hexágono 1105">
            <a:extLst>
              <a:ext uri="{FF2B5EF4-FFF2-40B4-BE49-F238E27FC236}">
                <a16:creationId xmlns:a16="http://schemas.microsoft.com/office/drawing/2014/main" id="{E7456E6B-879A-DEAF-5D30-E50522DF2A90}"/>
              </a:ext>
            </a:extLst>
          </p:cNvPr>
          <p:cNvSpPr/>
          <p:nvPr/>
        </p:nvSpPr>
        <p:spPr>
          <a:xfrm>
            <a:off x="-888544" y="40502309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7" name="Hexágono 1106">
            <a:extLst>
              <a:ext uri="{FF2B5EF4-FFF2-40B4-BE49-F238E27FC236}">
                <a16:creationId xmlns:a16="http://schemas.microsoft.com/office/drawing/2014/main" id="{238B368D-615F-6BDC-C0CC-C3EFB5F0AF6A}"/>
              </a:ext>
            </a:extLst>
          </p:cNvPr>
          <p:cNvSpPr/>
          <p:nvPr/>
        </p:nvSpPr>
        <p:spPr>
          <a:xfrm>
            <a:off x="28744847" y="6269327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8" name="Hexágono 1107">
            <a:extLst>
              <a:ext uri="{FF2B5EF4-FFF2-40B4-BE49-F238E27FC236}">
                <a16:creationId xmlns:a16="http://schemas.microsoft.com/office/drawing/2014/main" id="{B1661DF2-FC36-C78E-ACC5-F792335F69F0}"/>
              </a:ext>
            </a:extLst>
          </p:cNvPr>
          <p:cNvSpPr/>
          <p:nvPr/>
        </p:nvSpPr>
        <p:spPr>
          <a:xfrm>
            <a:off x="28733962" y="8446469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09" name="Hexágono 1108">
            <a:extLst>
              <a:ext uri="{FF2B5EF4-FFF2-40B4-BE49-F238E27FC236}">
                <a16:creationId xmlns:a16="http://schemas.microsoft.com/office/drawing/2014/main" id="{F0D08ADF-F596-C4BB-C05F-830E8BF28CC0}"/>
              </a:ext>
            </a:extLst>
          </p:cNvPr>
          <p:cNvSpPr/>
          <p:nvPr/>
        </p:nvSpPr>
        <p:spPr>
          <a:xfrm>
            <a:off x="28723077" y="10656271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10" name="Hexágono 1109">
            <a:extLst>
              <a:ext uri="{FF2B5EF4-FFF2-40B4-BE49-F238E27FC236}">
                <a16:creationId xmlns:a16="http://schemas.microsoft.com/office/drawing/2014/main" id="{1C92DFF1-D89A-0B9B-D3E7-1F37FED83A8E}"/>
              </a:ext>
            </a:extLst>
          </p:cNvPr>
          <p:cNvSpPr/>
          <p:nvPr/>
        </p:nvSpPr>
        <p:spPr>
          <a:xfrm>
            <a:off x="-931115" y="6424248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11" name="Hexágono 1110">
            <a:extLst>
              <a:ext uri="{FF2B5EF4-FFF2-40B4-BE49-F238E27FC236}">
                <a16:creationId xmlns:a16="http://schemas.microsoft.com/office/drawing/2014/main" id="{A88FC911-EFCD-4C2E-7D67-A6C6FDC6A193}"/>
              </a:ext>
            </a:extLst>
          </p:cNvPr>
          <p:cNvSpPr/>
          <p:nvPr/>
        </p:nvSpPr>
        <p:spPr>
          <a:xfrm>
            <a:off x="-942000" y="8601390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12" name="Hexágono 1111">
            <a:extLst>
              <a:ext uri="{FF2B5EF4-FFF2-40B4-BE49-F238E27FC236}">
                <a16:creationId xmlns:a16="http://schemas.microsoft.com/office/drawing/2014/main" id="{8CE8CA10-B1BB-38D2-9EA4-985397EBB7EC}"/>
              </a:ext>
            </a:extLst>
          </p:cNvPr>
          <p:cNvSpPr/>
          <p:nvPr/>
        </p:nvSpPr>
        <p:spPr>
          <a:xfrm>
            <a:off x="-952885" y="10811192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14" name="Hexágono 1113">
            <a:extLst>
              <a:ext uri="{FF2B5EF4-FFF2-40B4-BE49-F238E27FC236}">
                <a16:creationId xmlns:a16="http://schemas.microsoft.com/office/drawing/2014/main" id="{C3710D50-FA64-8DE4-59D2-4C9DEB366F4E}"/>
              </a:ext>
            </a:extLst>
          </p:cNvPr>
          <p:cNvSpPr/>
          <p:nvPr/>
        </p:nvSpPr>
        <p:spPr>
          <a:xfrm>
            <a:off x="28963333" y="24916384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15" name="Hexágono 1114">
            <a:extLst>
              <a:ext uri="{FF2B5EF4-FFF2-40B4-BE49-F238E27FC236}">
                <a16:creationId xmlns:a16="http://schemas.microsoft.com/office/drawing/2014/main" id="{B6E552F4-C2CA-3988-7F69-52BF11E0A8B1}"/>
              </a:ext>
            </a:extLst>
          </p:cNvPr>
          <p:cNvSpPr/>
          <p:nvPr/>
        </p:nvSpPr>
        <p:spPr>
          <a:xfrm>
            <a:off x="-712629" y="25071305"/>
            <a:ext cx="2224238" cy="1915274"/>
          </a:xfrm>
          <a:prstGeom prst="hexagon">
            <a:avLst/>
          </a:prstGeom>
          <a:solidFill>
            <a:srgbClr val="B47941"/>
          </a:solidFill>
          <a:ln>
            <a:solidFill>
              <a:srgbClr val="B47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117" name="Picture 8">
            <a:extLst>
              <a:ext uri="{FF2B5EF4-FFF2-40B4-BE49-F238E27FC236}">
                <a16:creationId xmlns:a16="http://schemas.microsoft.com/office/drawing/2014/main" id="{99F81820-0800-3259-EB99-309335226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 b="43527"/>
          <a:stretch/>
        </p:blipFill>
        <p:spPr bwMode="auto">
          <a:xfrm rot="560926">
            <a:off x="28447380" y="4648226"/>
            <a:ext cx="1690757" cy="14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4">
            <a:extLst>
              <a:ext uri="{FF2B5EF4-FFF2-40B4-BE49-F238E27FC236}">
                <a16:creationId xmlns:a16="http://schemas.microsoft.com/office/drawing/2014/main" id="{84406A02-8E85-4126-82B0-24550525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9855">
            <a:off x="1309336" y="5508422"/>
            <a:ext cx="1089648" cy="7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6">
            <a:extLst>
              <a:ext uri="{FF2B5EF4-FFF2-40B4-BE49-F238E27FC236}">
                <a16:creationId xmlns:a16="http://schemas.microsoft.com/office/drawing/2014/main" id="{21AD7C2D-BB5B-00DD-8E0F-A6F7244D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9451">
            <a:off x="27706397" y="4502736"/>
            <a:ext cx="1405503" cy="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6">
            <a:extLst>
              <a:ext uri="{FF2B5EF4-FFF2-40B4-BE49-F238E27FC236}">
                <a16:creationId xmlns:a16="http://schemas.microsoft.com/office/drawing/2014/main" id="{8F3332E8-7D44-93A3-76BB-AE0E40D9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0303">
            <a:off x="1342848" y="4359656"/>
            <a:ext cx="1405503" cy="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4">
            <a:extLst>
              <a:ext uri="{FF2B5EF4-FFF2-40B4-BE49-F238E27FC236}">
                <a16:creationId xmlns:a16="http://schemas.microsoft.com/office/drawing/2014/main" id="{8B3DCCB4-B878-5ADB-BD86-7BD72E26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7254">
            <a:off x="27356648" y="5365413"/>
            <a:ext cx="1089648" cy="7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8">
            <a:extLst>
              <a:ext uri="{FF2B5EF4-FFF2-40B4-BE49-F238E27FC236}">
                <a16:creationId xmlns:a16="http://schemas.microsoft.com/office/drawing/2014/main" id="{DBF59E7C-2550-4CF7-64F9-1EDA7BD7B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 b="43527"/>
          <a:stretch/>
        </p:blipFill>
        <p:spPr bwMode="auto">
          <a:xfrm rot="560926">
            <a:off x="28720618" y="34539900"/>
            <a:ext cx="1690757" cy="14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6">
            <a:extLst>
              <a:ext uri="{FF2B5EF4-FFF2-40B4-BE49-F238E27FC236}">
                <a16:creationId xmlns:a16="http://schemas.microsoft.com/office/drawing/2014/main" id="{6A077D13-61D3-2ED5-F5D6-AC466CF8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9451">
            <a:off x="27979635" y="34394410"/>
            <a:ext cx="1405503" cy="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4">
            <a:extLst>
              <a:ext uri="{FF2B5EF4-FFF2-40B4-BE49-F238E27FC236}">
                <a16:creationId xmlns:a16="http://schemas.microsoft.com/office/drawing/2014/main" id="{DFF11B26-C9B4-EAFA-FAED-08C672C8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7254">
            <a:off x="27629886" y="35257087"/>
            <a:ext cx="1089648" cy="7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" name="Conector recto 1126">
            <a:extLst>
              <a:ext uri="{FF2B5EF4-FFF2-40B4-BE49-F238E27FC236}">
                <a16:creationId xmlns:a16="http://schemas.microsoft.com/office/drawing/2014/main" id="{DF19D740-2C32-A777-FFA2-E93E3867C882}"/>
              </a:ext>
            </a:extLst>
          </p:cNvPr>
          <p:cNvCxnSpPr>
            <a:cxnSpLocks/>
          </p:cNvCxnSpPr>
          <p:nvPr/>
        </p:nvCxnSpPr>
        <p:spPr>
          <a:xfrm>
            <a:off x="1695087" y="7568912"/>
            <a:ext cx="13598259" cy="0"/>
          </a:xfrm>
          <a:prstGeom prst="line">
            <a:avLst/>
          </a:prstGeom>
          <a:ln>
            <a:solidFill>
              <a:srgbClr val="B479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9" name="Conector recto 1128">
            <a:extLst>
              <a:ext uri="{FF2B5EF4-FFF2-40B4-BE49-F238E27FC236}">
                <a16:creationId xmlns:a16="http://schemas.microsoft.com/office/drawing/2014/main" id="{A8277128-0212-F482-3DE9-065E9D96F505}"/>
              </a:ext>
            </a:extLst>
          </p:cNvPr>
          <p:cNvCxnSpPr>
            <a:cxnSpLocks/>
          </p:cNvCxnSpPr>
          <p:nvPr/>
        </p:nvCxnSpPr>
        <p:spPr>
          <a:xfrm>
            <a:off x="1666269" y="13828098"/>
            <a:ext cx="13598259" cy="0"/>
          </a:xfrm>
          <a:prstGeom prst="line">
            <a:avLst/>
          </a:prstGeom>
          <a:ln>
            <a:solidFill>
              <a:srgbClr val="B479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0" name="Conector recto 1129">
            <a:extLst>
              <a:ext uri="{FF2B5EF4-FFF2-40B4-BE49-F238E27FC236}">
                <a16:creationId xmlns:a16="http://schemas.microsoft.com/office/drawing/2014/main" id="{AD0055F9-5E72-133F-5C15-6DA47EF44F3F}"/>
              </a:ext>
            </a:extLst>
          </p:cNvPr>
          <p:cNvCxnSpPr>
            <a:cxnSpLocks/>
          </p:cNvCxnSpPr>
          <p:nvPr/>
        </p:nvCxnSpPr>
        <p:spPr>
          <a:xfrm flipV="1">
            <a:off x="1746457" y="27238540"/>
            <a:ext cx="12000699" cy="16212"/>
          </a:xfrm>
          <a:prstGeom prst="line">
            <a:avLst/>
          </a:prstGeom>
          <a:ln>
            <a:solidFill>
              <a:srgbClr val="B479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3" name="Conector recto 1132">
            <a:extLst>
              <a:ext uri="{FF2B5EF4-FFF2-40B4-BE49-F238E27FC236}">
                <a16:creationId xmlns:a16="http://schemas.microsoft.com/office/drawing/2014/main" id="{0EB3AAA9-D77E-0211-D7EF-C22A37F21403}"/>
              </a:ext>
            </a:extLst>
          </p:cNvPr>
          <p:cNvCxnSpPr>
            <a:cxnSpLocks/>
          </p:cNvCxnSpPr>
          <p:nvPr/>
        </p:nvCxnSpPr>
        <p:spPr>
          <a:xfrm>
            <a:off x="1933211" y="37441687"/>
            <a:ext cx="13598259" cy="0"/>
          </a:xfrm>
          <a:prstGeom prst="line">
            <a:avLst/>
          </a:prstGeom>
          <a:ln>
            <a:solidFill>
              <a:srgbClr val="B479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8" name="Picture 8">
            <a:extLst>
              <a:ext uri="{FF2B5EF4-FFF2-40B4-BE49-F238E27FC236}">
                <a16:creationId xmlns:a16="http://schemas.microsoft.com/office/drawing/2014/main" id="{954D6E42-5675-7E82-E448-3D898F47D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 b="43527"/>
          <a:stretch/>
        </p:blipFill>
        <p:spPr bwMode="auto">
          <a:xfrm rot="8024136">
            <a:off x="76522" y="4702327"/>
            <a:ext cx="1690757" cy="14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2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526</Words>
  <Application>Microsoft Office PowerPoint</Application>
  <PresentationFormat>Personalizado</PresentationFormat>
  <Paragraphs>28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Palatino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Loreley Castelli Norando</dc:creator>
  <cp:lastModifiedBy>dahiana castelli</cp:lastModifiedBy>
  <cp:revision>14</cp:revision>
  <dcterms:created xsi:type="dcterms:W3CDTF">2024-08-30T13:45:36Z</dcterms:created>
  <dcterms:modified xsi:type="dcterms:W3CDTF">2024-09-11T04:20:17Z</dcterms:modified>
</cp:coreProperties>
</file>