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325" r:id="rId2"/>
    <p:sldId id="412" r:id="rId3"/>
    <p:sldId id="439" r:id="rId4"/>
    <p:sldId id="381" r:id="rId5"/>
    <p:sldId id="440" r:id="rId6"/>
    <p:sldId id="441" r:id="rId7"/>
    <p:sldId id="442" r:id="rId8"/>
    <p:sldId id="443" r:id="rId9"/>
    <p:sldId id="404" r:id="rId10"/>
    <p:sldId id="444" r:id="rId11"/>
    <p:sldId id="446" r:id="rId12"/>
    <p:sldId id="433" r:id="rId13"/>
    <p:sldId id="448" r:id="rId14"/>
    <p:sldId id="447" r:id="rId15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CC00CC"/>
    <a:srgbClr val="FF5050"/>
    <a:srgbClr val="FF3399"/>
    <a:srgbClr val="66FF66"/>
    <a:srgbClr val="00CC00"/>
    <a:srgbClr val="FF6600"/>
    <a:srgbClr val="008000"/>
    <a:srgbClr val="0000FF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Estilo medio 3 - Énfasis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71" autoAdjust="0"/>
    <p:restoredTop sz="94016" autoAdjust="0"/>
  </p:normalViewPr>
  <p:slideViewPr>
    <p:cSldViewPr snapToGrid="0">
      <p:cViewPr varScale="1">
        <p:scale>
          <a:sx n="81" d="100"/>
          <a:sy n="81" d="100"/>
        </p:scale>
        <p:origin x="60" y="6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ED78E7-F50F-4C04-9339-4D633BB4B405}" type="datetimeFigureOut">
              <a:rPr lang="es-ES" smtClean="0"/>
              <a:t>03/11/2023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41D622-CB13-4E7F-844E-EF8A973CAE1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2897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dirty="0"/>
          </a:p>
        </p:txBody>
      </p:sp>
      <p:sp>
        <p:nvSpPr>
          <p:cNvPr id="2048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0991B77-1940-4BC6-83E2-BC434757FD2F}" type="slidenum">
              <a:rPr lang="es-UY"/>
              <a:pPr eaLnBrk="1" hangingPunct="1"/>
              <a:t>1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7510401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Y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95C8-9A65-42C9-9CBD-1FC124565CFC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9753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este estudio se compararon dos cultivares de soja contrastantes, Williams (susceptible) y Génesis 5601 (resistente), en respuesta a la infección con </a:t>
            </a:r>
            <a:r>
              <a:rPr lang="es-E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D. </a:t>
            </a:r>
            <a:r>
              <a:rPr lang="es-E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caulivora</a:t>
            </a:r>
            <a:r>
              <a:rPr lang="es-E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</a:t>
            </a:r>
            <a:r>
              <a:rPr lang="es-E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enfermedad se desarrolla en ambos cultivares, observándose mayor largo de las lesiones y biomasa del patógeno en el cultivar Williams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41D622-CB13-4E7F-844E-EF8A973CAE13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259470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Mediante análisis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transcriptómicos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se observaron diferentes patrones de expresión de genes entre plantas inoculadas respecto a sus controles y también entre cultivares. En condiciones basales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Genesis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5601 presenta mayor expresión de genes que codifican receptores involucrados en detectar a los patógenos y genes relacionados con la defensa vegetal. Además, se observó una activación de la respuesta de defensa más rápida en el cultivar resistente, detectándose a tiempos tempranos 1028 genes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sobreexpresados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Genesis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5601 y solo 434 genes en Williams.</a:t>
            </a:r>
            <a:endParaRPr lang="es-UY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95C8-9A65-42C9-9CBD-1FC124565CFC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031062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 patrones de expresión de genes regulados positivamente y el análisis de enriquecimiento de ontología mostraron que en la activación de defensa vegetal juegan un rol importante la percepción del patógeno, la señalización, las vías hormonales, la ruta de los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fenilpropanoides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las proteínas relacionadas con la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patogenicidad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s-UY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95C8-9A65-42C9-9CBD-1FC124565CFC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44484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419" sz="1200" dirty="0" smtClean="0">
                <a:cs typeface="Times New Roman" panose="02020603050405020304" pitchFamily="18" charset="0"/>
              </a:rPr>
              <a:t>activación más rápida de la respuesta de defensa</a:t>
            </a:r>
            <a:endParaRPr lang="es-UY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95C8-9A65-42C9-9CBD-1FC124565CFC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39227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Y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95C8-9A65-42C9-9CBD-1FC124565CFC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98013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Y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95C8-9A65-42C9-9CBD-1FC124565CFC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60203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/>
          </a:p>
        </p:txBody>
      </p:sp>
      <p:sp>
        <p:nvSpPr>
          <p:cNvPr id="2253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A5452AA-7BB1-4245-8A89-B26AAD42530F}" type="slidenum">
              <a:rPr lang="es-UY"/>
              <a:pPr eaLnBrk="1" hangingPunct="1"/>
              <a:t>9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6053798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Y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95C8-9A65-42C9-9CBD-1FC124565CFC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2181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5DA05-61B7-428F-9CE3-1265A4AA7E6A}" type="datetimeFigureOut">
              <a:rPr lang="es-ES" smtClean="0"/>
              <a:t>03/11/2023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852E5-2CA6-42B9-982E-48B6DDC0F81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3146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5DA05-61B7-428F-9CE3-1265A4AA7E6A}" type="datetimeFigureOut">
              <a:rPr lang="es-ES" smtClean="0"/>
              <a:t>03/11/2023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852E5-2CA6-42B9-982E-48B6DDC0F81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6649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5DA05-61B7-428F-9CE3-1265A4AA7E6A}" type="datetimeFigureOut">
              <a:rPr lang="es-ES" smtClean="0"/>
              <a:t>03/11/2023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852E5-2CA6-42B9-982E-48B6DDC0F81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3110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5DA05-61B7-428F-9CE3-1265A4AA7E6A}" type="datetimeFigureOut">
              <a:rPr lang="es-ES" smtClean="0"/>
              <a:t>03/11/2023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852E5-2CA6-42B9-982E-48B6DDC0F81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7450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5DA05-61B7-428F-9CE3-1265A4AA7E6A}" type="datetimeFigureOut">
              <a:rPr lang="es-ES" smtClean="0"/>
              <a:t>03/11/2023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852E5-2CA6-42B9-982E-48B6DDC0F81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8091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5DA05-61B7-428F-9CE3-1265A4AA7E6A}" type="datetimeFigureOut">
              <a:rPr lang="es-ES" smtClean="0"/>
              <a:t>03/11/2023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852E5-2CA6-42B9-982E-48B6DDC0F81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08222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5DA05-61B7-428F-9CE3-1265A4AA7E6A}" type="datetimeFigureOut">
              <a:rPr lang="es-ES" smtClean="0"/>
              <a:t>03/11/2023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852E5-2CA6-42B9-982E-48B6DDC0F81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00721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5DA05-61B7-428F-9CE3-1265A4AA7E6A}" type="datetimeFigureOut">
              <a:rPr lang="es-ES" smtClean="0"/>
              <a:t>03/11/2023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852E5-2CA6-42B9-982E-48B6DDC0F81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61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5DA05-61B7-428F-9CE3-1265A4AA7E6A}" type="datetimeFigureOut">
              <a:rPr lang="es-ES" smtClean="0"/>
              <a:t>03/11/2023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852E5-2CA6-42B9-982E-48B6DDC0F81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6971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5DA05-61B7-428F-9CE3-1265A4AA7E6A}" type="datetimeFigureOut">
              <a:rPr lang="es-ES" smtClean="0"/>
              <a:t>03/11/2023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852E5-2CA6-42B9-982E-48B6DDC0F81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1923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5DA05-61B7-428F-9CE3-1265A4AA7E6A}" type="datetimeFigureOut">
              <a:rPr lang="es-ES" smtClean="0"/>
              <a:t>03/11/2023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852E5-2CA6-42B9-982E-48B6DDC0F81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4417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25DA05-61B7-428F-9CE3-1265A4AA7E6A}" type="datetimeFigureOut">
              <a:rPr lang="es-ES" smtClean="0"/>
              <a:t>03/11/2023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4852E5-2CA6-42B9-982E-48B6DDC0F81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8294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emf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11" Type="http://schemas.openxmlformats.org/officeDocument/2006/relationships/image" Target="../media/image9.png"/><Relationship Id="rId5" Type="http://schemas.openxmlformats.org/officeDocument/2006/relationships/image" Target="../media/image3.jpe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9.png"/><Relationship Id="rId7" Type="http://schemas.openxmlformats.org/officeDocument/2006/relationships/image" Target="../media/image26.png"/><Relationship Id="rId12" Type="http://schemas.openxmlformats.org/officeDocument/2006/relationships/image" Target="../media/image3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jpg"/><Relationship Id="rId5" Type="http://schemas.openxmlformats.org/officeDocument/2006/relationships/image" Target="../media/image24.png"/><Relationship Id="rId10" Type="http://schemas.openxmlformats.org/officeDocument/2006/relationships/image" Target="../media/image29.jpeg"/><Relationship Id="rId4" Type="http://schemas.openxmlformats.org/officeDocument/2006/relationships/image" Target="../media/image10.png"/><Relationship Id="rId9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/>
          <p:cNvSpPr/>
          <p:nvPr/>
        </p:nvSpPr>
        <p:spPr>
          <a:xfrm>
            <a:off x="3123479" y="1696558"/>
            <a:ext cx="5894686" cy="125572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86000">
                <a:schemeClr val="accent3">
                  <a:lumMod val="60000"/>
                  <a:lumOff val="40000"/>
                </a:schemeClr>
              </a:gs>
              <a:gs pos="34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5400000" scaled="0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s-419" sz="2400" b="1" dirty="0" smtClean="0"/>
              <a:t>Análisis del transcriptóma </a:t>
            </a:r>
            <a:r>
              <a:rPr lang="es-419" sz="2400" b="1" dirty="0"/>
              <a:t>de </a:t>
            </a:r>
            <a:r>
              <a:rPr lang="es-419" sz="2400" b="1" dirty="0" smtClean="0"/>
              <a:t>dos cultivares de </a:t>
            </a:r>
            <a:r>
              <a:rPr lang="es-419" sz="2400" b="1" dirty="0"/>
              <a:t>soja </a:t>
            </a:r>
            <a:r>
              <a:rPr lang="es-419" sz="2400" b="1" dirty="0" smtClean="0"/>
              <a:t>en </a:t>
            </a:r>
            <a:r>
              <a:rPr lang="es-419" sz="2400" b="1" dirty="0"/>
              <a:t>respuesta a la infección con </a:t>
            </a:r>
            <a:r>
              <a:rPr lang="es-419" sz="2400" b="1" i="1" dirty="0"/>
              <a:t>Diaporthe caulivora</a:t>
            </a:r>
            <a:endParaRPr lang="es-ES" sz="2400" b="1" dirty="0">
              <a:latin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endParaRPr lang="es-419" sz="300" b="1" dirty="0">
              <a:ea typeface="Calibri"/>
              <a:cs typeface="Times New Roman"/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1342239" y="3556932"/>
            <a:ext cx="6384022" cy="1635853"/>
            <a:chOff x="741184" y="0"/>
            <a:chExt cx="5162085" cy="1151890"/>
          </a:xfrm>
        </p:grpSpPr>
        <p:pic>
          <p:nvPicPr>
            <p:cNvPr id="6" name="Picture 2">
              <a:extLst>
                <a:ext uri="{FF2B5EF4-FFF2-40B4-BE49-F238E27FC236}">
                  <a16:creationId xmlns:lc="http://schemas.openxmlformats.org/drawingml/2006/lockedCanvas" xmlns="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aink="http://schemas.microsoft.com/office/drawing/2016/ink" xmlns:am3d="http://schemas.microsoft.com/office/drawing/2017/model3d" xmlns:o="urn:schemas-microsoft-com:office:office" xmlns:v="urn:schemas-microsoft-com:vml" xmlns:w10="urn:schemas-microsoft-com:office:word" xmlns:w="http://schemas.openxmlformats.org/wordprocessingml/2006/main" xmlns:w16cex="http://schemas.microsoft.com/office/word/2018/wordml/cex" xmlns:w16cid="http://schemas.microsoft.com/office/word/2016/wordml/cid" xmlns:w16="http://schemas.microsoft.com/office/word/2018/wordml" xmlns:w16sdtdh="http://schemas.microsoft.com/office/word/2020/wordml/sdtdatahash" xmlns:w16se="http://schemas.microsoft.com/office/word/2015/wordml/symex" xmlns:a16="http://schemas.microsoft.com/office/drawing/2014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 id="{4BC9D59D-99AD-4DDE-B68F-E179C6E035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/>
            <a:srcRect/>
            <a:stretch/>
          </p:blipFill>
          <p:spPr bwMode="auto">
            <a:xfrm>
              <a:off x="741184" y="0"/>
              <a:ext cx="1057910" cy="115189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" name="Picture 2">
              <a:extLst>
                <a:ext uri="{FF2B5EF4-FFF2-40B4-BE49-F238E27FC236}">
                  <a16:creationId xmlns:lc="http://schemas.openxmlformats.org/drawingml/2006/lockedCanvas" xmlns="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aink="http://schemas.microsoft.com/office/drawing/2016/ink" xmlns:am3d="http://schemas.microsoft.com/office/drawing/2017/model3d" xmlns:o="urn:schemas-microsoft-com:office:office" xmlns:v="urn:schemas-microsoft-com:vml" xmlns:w10="urn:schemas-microsoft-com:office:word" xmlns:w="http://schemas.openxmlformats.org/wordprocessingml/2006/main" xmlns:w16cex="http://schemas.microsoft.com/office/word/2018/wordml/cex" xmlns:w16cid="http://schemas.microsoft.com/office/word/2016/wordml/cid" xmlns:w16="http://schemas.microsoft.com/office/word/2018/wordml" xmlns:w16sdtdh="http://schemas.microsoft.com/office/word/2020/wordml/sdtdatahash" xmlns:w16se="http://schemas.microsoft.com/office/word/2015/wordml/symex" xmlns:a16="http://schemas.microsoft.com/office/drawing/2014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 id="{FA678480-15BF-45B7-8947-0C25CCF63F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/>
            <a:srcRect/>
            <a:stretch/>
          </p:blipFill>
          <p:spPr bwMode="auto">
            <a:xfrm>
              <a:off x="1702792" y="0"/>
              <a:ext cx="1114425" cy="115189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2709" y="0"/>
              <a:ext cx="1082675" cy="115189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9" name="Imagen 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849" t="50437" r="4935" b="17775"/>
            <a:stretch/>
          </p:blipFill>
          <p:spPr bwMode="auto">
            <a:xfrm>
              <a:off x="4730424" y="0"/>
              <a:ext cx="1172845" cy="115189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9387" y="0"/>
              <a:ext cx="1138555" cy="115189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2" name="Rectángulo 1"/>
          <p:cNvSpPr/>
          <p:nvPr/>
        </p:nvSpPr>
        <p:spPr>
          <a:xfrm>
            <a:off x="3909698" y="5605756"/>
            <a:ext cx="531011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20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s-ES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Eilyn</a:t>
            </a:r>
            <a:r>
              <a:rPr lang="es-ES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s-E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Mena, </a:t>
            </a:r>
            <a:r>
              <a:rPr lang="es-ES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Guillermo </a:t>
            </a:r>
            <a:r>
              <a:rPr lang="es-ES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Reboledo</a:t>
            </a:r>
            <a:r>
              <a:rPr lang="es-E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, Silvina</a:t>
            </a:r>
            <a:r>
              <a:rPr lang="es-ES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Stewart, Marcos </a:t>
            </a:r>
            <a:r>
              <a:rPr lang="es-ES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Montesano</a:t>
            </a:r>
            <a:r>
              <a:rPr lang="es-E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s-ES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Inés Ponce </a:t>
            </a:r>
            <a:r>
              <a:rPr lang="es-E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de </a:t>
            </a:r>
            <a:r>
              <a:rPr lang="es-ES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León</a:t>
            </a:r>
            <a:r>
              <a:rPr lang="es-ES" sz="11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s-ES" dirty="0"/>
          </a:p>
        </p:txBody>
      </p:sp>
      <p:grpSp>
        <p:nvGrpSpPr>
          <p:cNvPr id="11" name="Grupo 10"/>
          <p:cNvGrpSpPr/>
          <p:nvPr/>
        </p:nvGrpSpPr>
        <p:grpSpPr>
          <a:xfrm>
            <a:off x="193964" y="310393"/>
            <a:ext cx="3203577" cy="2501619"/>
            <a:chOff x="150223" y="1058487"/>
            <a:chExt cx="3438525" cy="2484515"/>
          </a:xfrm>
        </p:grpSpPr>
        <p:grpSp>
          <p:nvGrpSpPr>
            <p:cNvPr id="12" name="Grupo 11"/>
            <p:cNvGrpSpPr/>
            <p:nvPr/>
          </p:nvGrpSpPr>
          <p:grpSpPr>
            <a:xfrm>
              <a:off x="150223" y="1058487"/>
              <a:ext cx="3438525" cy="2484515"/>
              <a:chOff x="106680" y="1417715"/>
              <a:chExt cx="3438525" cy="2484515"/>
            </a:xfrm>
          </p:grpSpPr>
          <p:sp>
            <p:nvSpPr>
              <p:cNvPr id="14" name="Hexágono 13"/>
              <p:cNvSpPr/>
              <p:nvPr/>
            </p:nvSpPr>
            <p:spPr>
              <a:xfrm>
                <a:off x="1647825" y="1417715"/>
                <a:ext cx="1897380" cy="1645920"/>
              </a:xfrm>
              <a:prstGeom prst="hexagon">
                <a:avLst/>
              </a:pr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Y"/>
              </a:p>
            </p:txBody>
          </p:sp>
          <p:sp>
            <p:nvSpPr>
              <p:cNvPr id="15" name="Hexágono 14"/>
              <p:cNvSpPr/>
              <p:nvPr/>
            </p:nvSpPr>
            <p:spPr>
              <a:xfrm>
                <a:off x="106680" y="2256310"/>
                <a:ext cx="1897380" cy="1645920"/>
              </a:xfrm>
              <a:prstGeom prst="hexagon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Y"/>
              </a:p>
            </p:txBody>
          </p:sp>
          <p:pic>
            <p:nvPicPr>
              <p:cNvPr id="16" name="Picture 5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80197" y="1766332"/>
                <a:ext cx="1270847" cy="9829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3" name="Imagen 12"/>
            <p:cNvPicPr>
              <a:picLocks noChangeAspect="1"/>
            </p:cNvPicPr>
            <p:nvPr/>
          </p:nvPicPr>
          <p:blipFill rotWithShape="1">
            <a:blip r:embed="rId9"/>
            <a:srcRect l="24162" t="28895" r="46996" b="19874"/>
            <a:stretch/>
          </p:blipFill>
          <p:spPr>
            <a:xfrm>
              <a:off x="579815" y="2183275"/>
              <a:ext cx="1043231" cy="1042264"/>
            </a:xfrm>
            <a:prstGeom prst="ellipse">
              <a:avLst/>
            </a:prstGeom>
          </p:spPr>
        </p:pic>
      </p:grpSp>
      <p:pic>
        <p:nvPicPr>
          <p:cNvPr id="18" name="Imagen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289" y="231108"/>
            <a:ext cx="1465564" cy="779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n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095" y="322286"/>
            <a:ext cx="1117166" cy="62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n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503" y="188252"/>
            <a:ext cx="736105" cy="1095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689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94"/>
          <a:stretch/>
        </p:blipFill>
        <p:spPr>
          <a:xfrm>
            <a:off x="900546" y="380010"/>
            <a:ext cx="7845109" cy="647799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55841" y="105680"/>
            <a:ext cx="812979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es-ES" sz="2000" b="1" dirty="0">
                <a:solidFill>
                  <a:srgbClr val="0033CC"/>
                </a:solidFill>
              </a:rPr>
              <a:t>Ruta de los </a:t>
            </a:r>
            <a:r>
              <a:rPr lang="es-ES" sz="2000" b="1" dirty="0" err="1" smtClean="0">
                <a:solidFill>
                  <a:srgbClr val="0033CC"/>
                </a:solidFill>
              </a:rPr>
              <a:t>fenilpropanoides</a:t>
            </a:r>
            <a:r>
              <a:rPr lang="es-ES" sz="2000" b="1" dirty="0" smtClean="0">
                <a:solidFill>
                  <a:srgbClr val="0033CC"/>
                </a:solidFill>
              </a:rPr>
              <a:t> y proteínas </a:t>
            </a:r>
            <a:r>
              <a:rPr lang="es-ES" sz="2000" b="1" dirty="0">
                <a:solidFill>
                  <a:srgbClr val="0033CC"/>
                </a:solidFill>
              </a:rPr>
              <a:t>relacionadas con la </a:t>
            </a:r>
            <a:r>
              <a:rPr lang="es-ES" sz="2000" b="1" dirty="0" err="1">
                <a:solidFill>
                  <a:srgbClr val="0033CC"/>
                </a:solidFill>
              </a:rPr>
              <a:t>patogenicidad</a:t>
            </a:r>
            <a:endParaRPr lang="es-ES" sz="2000" b="1" dirty="0">
              <a:solidFill>
                <a:srgbClr val="0033CC"/>
              </a:solidFill>
            </a:endParaRPr>
          </a:p>
          <a:p>
            <a:pPr>
              <a:spcAft>
                <a:spcPts val="1200"/>
              </a:spcAft>
            </a:pPr>
            <a:r>
              <a:rPr lang="es-ES" sz="2000" b="1" dirty="0" smtClean="0">
                <a:solidFill>
                  <a:srgbClr val="0033CC"/>
                </a:solidFill>
              </a:rPr>
              <a:t> </a:t>
            </a:r>
            <a:endParaRPr lang="es-ES" sz="2000" b="1" dirty="0">
              <a:solidFill>
                <a:srgbClr val="0033CC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6685808" y="5688106"/>
            <a:ext cx="2215021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s-ES" b="1" dirty="0" smtClean="0">
                <a:solidFill>
                  <a:srgbClr val="0033CC"/>
                </a:solidFill>
              </a:rPr>
              <a:t>169 genes síntesis</a:t>
            </a:r>
          </a:p>
          <a:p>
            <a:pPr>
              <a:spcAft>
                <a:spcPts val="600"/>
              </a:spcAft>
            </a:pPr>
            <a:r>
              <a:rPr lang="es-ES" b="1" dirty="0" smtClean="0">
                <a:solidFill>
                  <a:srgbClr val="0033CC"/>
                </a:solidFill>
              </a:rPr>
              <a:t>139 PR</a:t>
            </a:r>
          </a:p>
        </p:txBody>
      </p:sp>
    </p:spTree>
    <p:extLst>
      <p:ext uri="{BB962C8B-B14F-4D97-AF65-F5344CB8AC3E}">
        <p14:creationId xmlns:p14="http://schemas.microsoft.com/office/powerpoint/2010/main" val="3526971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29"/>
          <a:stretch/>
        </p:blipFill>
        <p:spPr>
          <a:xfrm>
            <a:off x="0" y="858984"/>
            <a:ext cx="9026236" cy="5292433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45276" y="176934"/>
            <a:ext cx="25955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es-ES" sz="2000" b="1" dirty="0">
                <a:solidFill>
                  <a:srgbClr val="0033CC"/>
                </a:solidFill>
              </a:rPr>
              <a:t>Señalización hormonal</a:t>
            </a:r>
          </a:p>
        </p:txBody>
      </p:sp>
      <p:sp>
        <p:nvSpPr>
          <p:cNvPr id="4" name="Rectángulo 3"/>
          <p:cNvSpPr/>
          <p:nvPr/>
        </p:nvSpPr>
        <p:spPr>
          <a:xfrm>
            <a:off x="7338951" y="5688106"/>
            <a:ext cx="11756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s-ES" b="1" dirty="0" smtClean="0">
                <a:solidFill>
                  <a:srgbClr val="0033CC"/>
                </a:solidFill>
              </a:rPr>
              <a:t>131 genes</a:t>
            </a:r>
          </a:p>
        </p:txBody>
      </p:sp>
    </p:spTree>
    <p:extLst>
      <p:ext uri="{BB962C8B-B14F-4D97-AF65-F5344CB8AC3E}">
        <p14:creationId xmlns:p14="http://schemas.microsoft.com/office/powerpoint/2010/main" val="981671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76331" y="896947"/>
            <a:ext cx="8877663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endParaRPr lang="es-ES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s-ES" sz="2000" dirty="0">
                <a:cs typeface="Times New Roman" panose="02020603050405020304" pitchFamily="18" charset="0"/>
              </a:rPr>
              <a:t>En este trabajo se presenta </a:t>
            </a:r>
            <a:r>
              <a:rPr lang="es-419" sz="2000" dirty="0">
                <a:cs typeface="Times New Roman" panose="02020603050405020304" pitchFamily="18" charset="0"/>
              </a:rPr>
              <a:t>el primer perfil transcriptómico de plantas de soja resistentes y susceptibles a la infección con </a:t>
            </a:r>
            <a:r>
              <a:rPr lang="es-419" sz="2000" i="1" dirty="0">
                <a:cs typeface="Times New Roman" panose="02020603050405020304" pitchFamily="18" charset="0"/>
              </a:rPr>
              <a:t>D. caulivora</a:t>
            </a:r>
            <a:r>
              <a:rPr lang="es-419" sz="2000" dirty="0">
                <a:cs typeface="Times New Roman" panose="02020603050405020304" pitchFamily="18" charset="0"/>
              </a:rPr>
              <a:t>. </a:t>
            </a:r>
            <a:endParaRPr lang="es-419" sz="2000" dirty="0" smtClean="0">
              <a:cs typeface="Times New Roman" panose="02020603050405020304" pitchFamily="18" charset="0"/>
            </a:endParaRP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s-ES" sz="2000" dirty="0" smtClean="0">
                <a:solidFill>
                  <a:srgbClr val="000000"/>
                </a:solidFill>
              </a:rPr>
              <a:t>Permitió generar conocimientos sobre </a:t>
            </a:r>
            <a:r>
              <a:rPr lang="es-419" sz="2000" dirty="0">
                <a:cs typeface="Times New Roman" panose="02020603050405020304" pitchFamily="18" charset="0"/>
              </a:rPr>
              <a:t>las bases moleculares y la activación de mecanismos de defensa en la interacción soja-</a:t>
            </a:r>
            <a:r>
              <a:rPr lang="es-419" sz="2000" i="1" dirty="0">
                <a:cs typeface="Times New Roman" panose="02020603050405020304" pitchFamily="18" charset="0"/>
              </a:rPr>
              <a:t>D. </a:t>
            </a:r>
            <a:r>
              <a:rPr lang="es-419" sz="2000" i="1" dirty="0" smtClean="0">
                <a:cs typeface="Times New Roman" panose="02020603050405020304" pitchFamily="18" charset="0"/>
              </a:rPr>
              <a:t>caulivora</a:t>
            </a:r>
            <a:r>
              <a:rPr lang="es-ES" sz="2000" dirty="0" smtClean="0">
                <a:solidFill>
                  <a:srgbClr val="000000"/>
                </a:solidFill>
              </a:rPr>
              <a:t>.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s-ES" sz="2000" dirty="0" smtClean="0">
                <a:solidFill>
                  <a:srgbClr val="000000"/>
                </a:solidFill>
              </a:rPr>
              <a:t>Algunos de estos genes de defensa candidatos podrán ser analizados en mayor detalle con el objetivo de incorporar resistencia a las líneas de mejoramiento genético de la soja</a:t>
            </a:r>
            <a:r>
              <a:rPr lang="es-ES" sz="2000" dirty="0">
                <a:solidFill>
                  <a:srgbClr val="000000"/>
                </a:solidFill>
              </a:rPr>
              <a:t>.</a:t>
            </a:r>
          </a:p>
          <a:p>
            <a:pPr>
              <a:spcAft>
                <a:spcPts val="1200"/>
              </a:spcAft>
            </a:pPr>
            <a:endParaRPr lang="es-E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" name="3 Rectángulo">
            <a:extLst>
              <a:ext uri="{FF2B5EF4-FFF2-40B4-BE49-F238E27FC236}"/>
            </a:extLst>
          </p:cNvPr>
          <p:cNvSpPr/>
          <p:nvPr/>
        </p:nvSpPr>
        <p:spPr bwMode="auto">
          <a:xfrm>
            <a:off x="76332" y="232458"/>
            <a:ext cx="373380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s-UY" b="1" dirty="0" smtClean="0">
                <a:latin typeface="Arial" pitchFamily="34" charset="0"/>
                <a:cs typeface="Arial" pitchFamily="34" charset="0"/>
              </a:rPr>
              <a:t>Conclusiones</a:t>
            </a:r>
            <a:endParaRPr lang="es-UY" sz="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07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107" y="773200"/>
            <a:ext cx="1465564" cy="779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709" y="1922171"/>
            <a:ext cx="1117166" cy="62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875" y="2918696"/>
            <a:ext cx="736105" cy="1095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10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54" y="5000146"/>
            <a:ext cx="1743959" cy="104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n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133" y="5200861"/>
            <a:ext cx="1296447" cy="640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n 10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243" y="4792367"/>
            <a:ext cx="1196313" cy="1288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3 Rectángulo">
            <a:extLst>
              <a:ext uri="{FF2B5EF4-FFF2-40B4-BE49-F238E27FC236}"/>
            </a:extLst>
          </p:cNvPr>
          <p:cNvSpPr/>
          <p:nvPr/>
        </p:nvSpPr>
        <p:spPr bwMode="auto">
          <a:xfrm>
            <a:off x="76332" y="807016"/>
            <a:ext cx="373380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s-UY" b="1" dirty="0" smtClean="0">
                <a:latin typeface="Arial" pitchFamily="34" charset="0"/>
                <a:cs typeface="Arial" pitchFamily="34" charset="0"/>
              </a:rPr>
              <a:t>Equipo de trabajo</a:t>
            </a:r>
            <a:endParaRPr lang="es-UY" sz="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3 Rectángulo">
            <a:extLst>
              <a:ext uri="{FF2B5EF4-FFF2-40B4-BE49-F238E27FC236}"/>
            </a:extLst>
          </p:cNvPr>
          <p:cNvSpPr/>
          <p:nvPr/>
        </p:nvSpPr>
        <p:spPr bwMode="auto">
          <a:xfrm>
            <a:off x="165985" y="4593101"/>
            <a:ext cx="373380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s-UY" b="1" dirty="0" smtClean="0">
                <a:latin typeface="Arial" pitchFamily="34" charset="0"/>
                <a:cs typeface="Arial" pitchFamily="34" charset="0"/>
              </a:rPr>
              <a:t>Instituciones financieras</a:t>
            </a:r>
            <a:endParaRPr lang="es-UY" sz="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3 Rectángulo">
            <a:extLst>
              <a:ext uri="{FF2B5EF4-FFF2-40B4-BE49-F238E27FC236}"/>
            </a:extLst>
          </p:cNvPr>
          <p:cNvSpPr/>
          <p:nvPr/>
        </p:nvSpPr>
        <p:spPr bwMode="auto">
          <a:xfrm>
            <a:off x="76332" y="232458"/>
            <a:ext cx="373380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s-UY" b="1" dirty="0" smtClean="0">
                <a:latin typeface="Arial" pitchFamily="34" charset="0"/>
                <a:cs typeface="Arial" pitchFamily="34" charset="0"/>
              </a:rPr>
              <a:t>Agradecimientos</a:t>
            </a:r>
            <a:endParaRPr lang="es-UY" sz="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484" y="1424013"/>
            <a:ext cx="1390314" cy="142674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19630" y="2925438"/>
            <a:ext cx="1359707" cy="1359707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332" y="1424013"/>
            <a:ext cx="1366838" cy="1426740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4" t="25627" r="76493" b="54979"/>
          <a:stretch/>
        </p:blipFill>
        <p:spPr>
          <a:xfrm>
            <a:off x="1252337" y="2918696"/>
            <a:ext cx="1292414" cy="1378576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23"/>
          <a:stretch/>
        </p:blipFill>
        <p:spPr>
          <a:xfrm>
            <a:off x="368539" y="1426002"/>
            <a:ext cx="1322795" cy="142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61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>
            <a:off x="3097526" y="3461853"/>
            <a:ext cx="4472248" cy="105259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86000">
                <a:schemeClr val="accent3">
                  <a:lumMod val="60000"/>
                  <a:lumOff val="40000"/>
                </a:schemeClr>
              </a:gs>
              <a:gs pos="34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5400000" scaled="0"/>
            <a:tileRect/>
          </a:gradFill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s-419" sz="4400" b="1" dirty="0">
                <a:ea typeface="Calibri"/>
                <a:cs typeface="Times New Roman"/>
              </a:rPr>
              <a:t>Gracias !</a:t>
            </a:r>
            <a:endParaRPr lang="es-ES" sz="4400" b="1" dirty="0">
              <a:ea typeface="Calibri"/>
              <a:cs typeface="Times New Roman"/>
            </a:endParaRPr>
          </a:p>
          <a:p>
            <a:pPr algn="ctr">
              <a:lnSpc>
                <a:spcPct val="120000"/>
              </a:lnSpc>
            </a:pPr>
            <a:endParaRPr lang="es-419" sz="800" b="1" dirty="0">
              <a:ea typeface="Calibri"/>
              <a:cs typeface="Times New Roman"/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1277275" y="1800298"/>
            <a:ext cx="3438525" cy="2484515"/>
            <a:chOff x="150223" y="1058487"/>
            <a:chExt cx="3438525" cy="2484515"/>
          </a:xfrm>
        </p:grpSpPr>
        <p:grpSp>
          <p:nvGrpSpPr>
            <p:cNvPr id="8" name="Grupo 7"/>
            <p:cNvGrpSpPr/>
            <p:nvPr/>
          </p:nvGrpSpPr>
          <p:grpSpPr>
            <a:xfrm>
              <a:off x="150223" y="1058487"/>
              <a:ext cx="3438525" cy="2484515"/>
              <a:chOff x="106680" y="1417715"/>
              <a:chExt cx="3438525" cy="2484515"/>
            </a:xfrm>
          </p:grpSpPr>
          <p:sp>
            <p:nvSpPr>
              <p:cNvPr id="10" name="Hexágono 9"/>
              <p:cNvSpPr/>
              <p:nvPr/>
            </p:nvSpPr>
            <p:spPr>
              <a:xfrm>
                <a:off x="1647825" y="1417715"/>
                <a:ext cx="1897380" cy="1645920"/>
              </a:xfrm>
              <a:prstGeom prst="hexagon">
                <a:avLst/>
              </a:pr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Y"/>
              </a:p>
            </p:txBody>
          </p:sp>
          <p:sp>
            <p:nvSpPr>
              <p:cNvPr id="11" name="Hexágono 10"/>
              <p:cNvSpPr/>
              <p:nvPr/>
            </p:nvSpPr>
            <p:spPr>
              <a:xfrm>
                <a:off x="106680" y="2256310"/>
                <a:ext cx="1897380" cy="1645920"/>
              </a:xfrm>
              <a:prstGeom prst="hexagon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Y"/>
              </a:p>
            </p:txBody>
          </p:sp>
          <p:pic>
            <p:nvPicPr>
              <p:cNvPr id="9" name="Picture 5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26931" y="1730012"/>
                <a:ext cx="1270847" cy="9829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6" name="Imagen 5"/>
            <p:cNvPicPr>
              <a:picLocks noChangeAspect="1"/>
            </p:cNvPicPr>
            <p:nvPr/>
          </p:nvPicPr>
          <p:blipFill rotWithShape="1">
            <a:blip r:embed="rId3"/>
            <a:srcRect l="24162" t="28895" r="46996" b="19874"/>
            <a:stretch/>
          </p:blipFill>
          <p:spPr>
            <a:xfrm>
              <a:off x="579815" y="2183275"/>
              <a:ext cx="1043231" cy="1042264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9715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572" y="31810"/>
            <a:ext cx="5046102" cy="3603051"/>
          </a:xfrm>
          <a:prstGeom prst="rect">
            <a:avLst/>
          </a:prstGeom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19" y="719694"/>
            <a:ext cx="8301038" cy="552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CuadroTexto 44"/>
          <p:cNvSpPr txBox="1">
            <a:spLocks noChangeArrowheads="1"/>
          </p:cNvSpPr>
          <p:nvPr/>
        </p:nvSpPr>
        <p:spPr bwMode="auto">
          <a:xfrm>
            <a:off x="2286000" y="6418263"/>
            <a:ext cx="457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s-UY">
                <a:latin typeface="Arial" panose="020B0604020202020204" pitchFamily="34" charset="0"/>
                <a:cs typeface="Arial" panose="020B0604020202020204" pitchFamily="34" charset="0"/>
              </a:rPr>
              <a:t>Soja </a:t>
            </a:r>
            <a:r>
              <a:rPr lang="es-UY" i="1">
                <a:latin typeface="Arial" panose="020B0604020202020204" pitchFamily="34" charset="0"/>
                <a:cs typeface="Arial" panose="020B0604020202020204" pitchFamily="34" charset="0"/>
              </a:rPr>
              <a:t>Glycine Max </a:t>
            </a:r>
            <a:r>
              <a:rPr lang="es-UY">
                <a:latin typeface="Arial" panose="020B0604020202020204" pitchFamily="34" charset="0"/>
                <a:cs typeface="Arial" panose="020B0604020202020204" pitchFamily="34" charset="0"/>
              </a:rPr>
              <a:t>(L.) </a:t>
            </a:r>
          </a:p>
        </p:txBody>
      </p:sp>
      <p:sp>
        <p:nvSpPr>
          <p:cNvPr id="49" name="3 Rectángulo">
            <a:extLst>
              <a:ext uri="{FF2B5EF4-FFF2-40B4-BE49-F238E27FC236}"/>
            </a:extLst>
          </p:cNvPr>
          <p:cNvSpPr/>
          <p:nvPr/>
        </p:nvSpPr>
        <p:spPr bwMode="auto">
          <a:xfrm>
            <a:off x="201613" y="296963"/>
            <a:ext cx="373380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s-UY" b="1" dirty="0">
                <a:latin typeface="Arial" pitchFamily="34" charset="0"/>
                <a:cs typeface="Arial" pitchFamily="34" charset="0"/>
              </a:rPr>
              <a:t>Enfermedades en </a:t>
            </a:r>
            <a:r>
              <a:rPr lang="es-UY" b="1" dirty="0" smtClean="0">
                <a:latin typeface="Arial" pitchFamily="34" charset="0"/>
                <a:cs typeface="Arial" pitchFamily="34" charset="0"/>
              </a:rPr>
              <a:t>Uruguay</a:t>
            </a:r>
            <a:endParaRPr lang="es-UY" sz="8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3" name="25 Conector angular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 rot="16200000" flipH="1">
            <a:off x="1587993" y="2018510"/>
            <a:ext cx="1324489" cy="188533"/>
          </a:xfrm>
          <a:prstGeom prst="bentConnector3">
            <a:avLst>
              <a:gd name="adj1" fmla="val 50000"/>
            </a:avLst>
          </a:prstGeom>
          <a:ln w="698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Imagen 59"/>
          <p:cNvPicPr>
            <a:picLocks noChangeAspect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16" r="21309"/>
          <a:stretch>
            <a:fillRect/>
          </a:stretch>
        </p:blipFill>
        <p:spPr bwMode="auto">
          <a:xfrm>
            <a:off x="4097898" y="31810"/>
            <a:ext cx="5046102" cy="3870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/>
          <p:cNvSpPr txBox="1">
            <a:spLocks noChangeArrowheads="1"/>
          </p:cNvSpPr>
          <p:nvPr/>
        </p:nvSpPr>
        <p:spPr bwMode="auto">
          <a:xfrm>
            <a:off x="7071614" y="2835038"/>
            <a:ext cx="2159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ES" dirty="0">
                <a:solidFill>
                  <a:schemeClr val="bg1"/>
                </a:solidFill>
              </a:rPr>
              <a:t>B</a:t>
            </a:r>
            <a:r>
              <a:rPr lang="es-419" dirty="0">
                <a:solidFill>
                  <a:schemeClr val="bg1"/>
                </a:solidFill>
              </a:rPr>
              <a:t>ajo rendimiento</a:t>
            </a:r>
          </a:p>
          <a:p>
            <a:r>
              <a:rPr lang="es-ES" dirty="0">
                <a:solidFill>
                  <a:schemeClr val="bg1"/>
                </a:solidFill>
              </a:rPr>
              <a:t>C</a:t>
            </a:r>
            <a:r>
              <a:rPr lang="es-419" dirty="0">
                <a:solidFill>
                  <a:schemeClr val="bg1"/>
                </a:solidFill>
              </a:rPr>
              <a:t>alidad de la semilla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21565" y="792209"/>
            <a:ext cx="5387043" cy="658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s-419" sz="14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Cancro del tallo </a:t>
            </a:r>
            <a:endParaRPr lang="es-419" sz="1400" b="1" kern="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s-419" sz="1200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419" sz="1200" i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Diaporthe </a:t>
            </a:r>
            <a:r>
              <a:rPr lang="es-419" sz="1200" i="1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aspalathi</a:t>
            </a:r>
            <a:r>
              <a:rPr lang="es-419" sz="1200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419" sz="1200" i="1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s-419" sz="1200" i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419" sz="1200" i="1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caulivora, D. longicolla</a:t>
            </a:r>
            <a:r>
              <a:rPr lang="es-419" sz="1200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s-ES" sz="1200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4 CuadroTexto"/>
          <p:cNvSpPr txBox="1">
            <a:spLocks noChangeArrowheads="1"/>
          </p:cNvSpPr>
          <p:nvPr/>
        </p:nvSpPr>
        <p:spPr bwMode="auto">
          <a:xfrm>
            <a:off x="190500" y="2981217"/>
            <a:ext cx="8953500" cy="92333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E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Alta incidencia en el país (83%) </a:t>
            </a:r>
          </a:p>
          <a:p>
            <a:r>
              <a:rPr lang="es-E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Escasos </a:t>
            </a:r>
            <a:r>
              <a:rPr lang="es-E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conocimiento de la interacción planta-patógeno</a:t>
            </a:r>
          </a:p>
          <a:p>
            <a:r>
              <a:rPr lang="es-E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disponibilidad en el mercado de cultivares resistentes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4373563" y="992421"/>
            <a:ext cx="45799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Y" sz="2400" b="1" dirty="0"/>
              <a:t>Área cultivada</a:t>
            </a:r>
            <a:r>
              <a:rPr lang="es-UY" sz="2400" b="1" dirty="0" smtClean="0"/>
              <a:t>: 966 </a:t>
            </a:r>
            <a:r>
              <a:rPr lang="es-UY" sz="2400" b="1" dirty="0"/>
              <a:t>miles ha</a:t>
            </a:r>
          </a:p>
          <a:p>
            <a:r>
              <a:rPr lang="es-UY" sz="2400" b="1" dirty="0"/>
              <a:t>Producción: </a:t>
            </a:r>
            <a:r>
              <a:rPr lang="es-UY" sz="2400" b="1" dirty="0" smtClean="0"/>
              <a:t>2 828 </a:t>
            </a:r>
            <a:r>
              <a:rPr lang="es-UY" sz="2400" b="1" dirty="0"/>
              <a:t>miles </a:t>
            </a:r>
            <a:r>
              <a:rPr lang="es-UY" sz="2400" b="1" dirty="0" smtClean="0"/>
              <a:t>ton</a:t>
            </a:r>
          </a:p>
          <a:p>
            <a:r>
              <a:rPr lang="es-UY" sz="2400" b="1" dirty="0" smtClean="0"/>
              <a:t>Rendimiento: 2 928 kg/ha</a:t>
            </a:r>
            <a:endParaRPr lang="es-UY" sz="2400" b="1" dirty="0"/>
          </a:p>
        </p:txBody>
      </p:sp>
      <p:sp>
        <p:nvSpPr>
          <p:cNvPr id="4" name="Rectángulo 3"/>
          <p:cNvSpPr/>
          <p:nvPr/>
        </p:nvSpPr>
        <p:spPr>
          <a:xfrm>
            <a:off x="157418" y="4824887"/>
            <a:ext cx="8631937" cy="12875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 defTabSz="3747354">
              <a:lnSpc>
                <a:spcPct val="150000"/>
              </a:lnSpc>
              <a:defRPr/>
            </a:pPr>
            <a:r>
              <a:rPr lang="es-419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Analizar </a:t>
            </a:r>
            <a:r>
              <a:rPr lang="es-419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primera vez el transcriptoma de plantas de soja contrastantes (resistente y susceptible), durante las primeras horas de la inoculación con </a:t>
            </a:r>
            <a:r>
              <a:rPr lang="es-419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D.caulivora </a:t>
            </a:r>
            <a:r>
              <a:rPr lang="es-419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identificar los genes relacionados con la resistencia vegetal.</a:t>
            </a:r>
          </a:p>
        </p:txBody>
      </p:sp>
    </p:spTree>
    <p:extLst>
      <p:ext uri="{BB962C8B-B14F-4D97-AF65-F5344CB8AC3E}">
        <p14:creationId xmlns:p14="http://schemas.microsoft.com/office/powerpoint/2010/main" val="1925174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9" grpId="0" animBg="1"/>
      <p:bldP spid="2" grpId="0"/>
      <p:bldP spid="6" grpId="0"/>
      <p:bldP spid="50" grpId="0" animBg="1"/>
      <p:bldP spid="18" grpId="0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66" y="23750"/>
            <a:ext cx="6917377" cy="5966819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0" y="6046900"/>
            <a:ext cx="914400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658184">
              <a:lnSpc>
                <a:spcPct val="80000"/>
              </a:lnSpc>
              <a:defRPr/>
            </a:pPr>
            <a:r>
              <a:rPr lang="en-US" dirty="0">
                <a:cs typeface="Times New Roman" panose="02020603050405020304" pitchFamily="18" charset="0"/>
              </a:rPr>
              <a:t>Fig.1 </a:t>
            </a:r>
            <a:r>
              <a:rPr lang="en-US" i="1" dirty="0">
                <a:cs typeface="Times New Roman" panose="02020603050405020304" pitchFamily="18" charset="0"/>
              </a:rPr>
              <a:t>D. </a:t>
            </a:r>
            <a:r>
              <a:rPr lang="en-US" i="1" dirty="0" err="1">
                <a:cs typeface="Times New Roman" panose="02020603050405020304" pitchFamily="18" charset="0"/>
              </a:rPr>
              <a:t>caulivora</a:t>
            </a:r>
            <a:r>
              <a:rPr lang="en-US" i="1" dirty="0">
                <a:cs typeface="Times New Roman" panose="02020603050405020304" pitchFamily="18" charset="0"/>
              </a:rPr>
              <a:t> </a:t>
            </a:r>
            <a:r>
              <a:rPr lang="en-US" dirty="0">
                <a:cs typeface="Times New Roman" panose="02020603050405020304" pitchFamily="18" charset="0"/>
              </a:rPr>
              <a:t>produce </a:t>
            </a:r>
            <a:r>
              <a:rPr lang="en-US" dirty="0" err="1">
                <a:cs typeface="Times New Roman" panose="02020603050405020304" pitchFamily="18" charset="0"/>
              </a:rPr>
              <a:t>síntomas</a:t>
            </a:r>
            <a:r>
              <a:rPr lang="en-US" dirty="0">
                <a:cs typeface="Times New Roman" panose="02020603050405020304" pitchFamily="18" charset="0"/>
              </a:rPr>
              <a:t> en </a:t>
            </a:r>
            <a:r>
              <a:rPr lang="en-US" dirty="0" err="1">
                <a:cs typeface="Times New Roman" panose="02020603050405020304" pitchFamily="18" charset="0"/>
              </a:rPr>
              <a:t>plantas</a:t>
            </a:r>
            <a:r>
              <a:rPr lang="en-US" dirty="0">
                <a:cs typeface="Times New Roman" panose="02020603050405020304" pitchFamily="18" charset="0"/>
              </a:rPr>
              <a:t> de </a:t>
            </a:r>
            <a:r>
              <a:rPr lang="en-US" dirty="0" err="1">
                <a:cs typeface="Times New Roman" panose="02020603050405020304" pitchFamily="18" charset="0"/>
              </a:rPr>
              <a:t>soja</a:t>
            </a:r>
            <a:r>
              <a:rPr lang="en-US" dirty="0">
                <a:cs typeface="Times New Roman" panose="02020603050405020304" pitchFamily="18" charset="0"/>
              </a:rPr>
              <a:t> Williams (susceptible)</a:t>
            </a:r>
            <a:r>
              <a:rPr lang="es-419" dirty="0">
                <a:cs typeface="Times New Roman" panose="02020603050405020304" pitchFamily="18" charset="0"/>
              </a:rPr>
              <a:t> y Génesis 5601 (resistente), observándose mayor largo de las lesiones, severidad de la enfermedad, área bajo la curva del progreso de la enfermedad (AUDPC) y biomasa del patógeno en Williams.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5171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0" b="48708"/>
          <a:stretch/>
        </p:blipFill>
        <p:spPr>
          <a:xfrm>
            <a:off x="1662051" y="147302"/>
            <a:ext cx="5829300" cy="3313215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407260" y="5367206"/>
            <a:ext cx="18410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930 </a:t>
            </a:r>
            <a:r>
              <a:rPr lang="en-US" b="1" dirty="0" err="1" smtClean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común</a:t>
            </a:r>
            <a:r>
              <a:rPr lang="en-US" b="1" dirty="0" smtClean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b="1" dirty="0" smtClean="0"/>
              <a:t>(46%)</a:t>
            </a:r>
            <a:endParaRPr lang="en-US" b="1" dirty="0" smtClean="0">
              <a:solidFill>
                <a:srgbClr val="0D0D0D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7317026" y="5367206"/>
            <a:ext cx="16069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22 </a:t>
            </a:r>
            <a:r>
              <a:rPr lang="en-US" b="1" dirty="0" err="1" smtClean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común</a:t>
            </a:r>
            <a:r>
              <a:rPr lang="en-US" b="1" dirty="0" smtClean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b="1" dirty="0" smtClean="0"/>
              <a:t>(6%)</a:t>
            </a:r>
            <a:endParaRPr lang="en-US" b="1" dirty="0" smtClean="0">
              <a:solidFill>
                <a:srgbClr val="0D0D0D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Elipse 4"/>
          <p:cNvSpPr/>
          <p:nvPr/>
        </p:nvSpPr>
        <p:spPr>
          <a:xfrm>
            <a:off x="3384468" y="415636"/>
            <a:ext cx="463137" cy="48688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Elipse 5"/>
          <p:cNvSpPr/>
          <p:nvPr/>
        </p:nvSpPr>
        <p:spPr>
          <a:xfrm>
            <a:off x="4979774" y="1465658"/>
            <a:ext cx="463137" cy="48688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/>
          <p:cNvSpPr/>
          <p:nvPr/>
        </p:nvSpPr>
        <p:spPr>
          <a:xfrm>
            <a:off x="111057" y="3392111"/>
            <a:ext cx="9009555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747354">
              <a:lnSpc>
                <a:spcPct val="80000"/>
              </a:lnSpc>
              <a:defRPr/>
            </a:pPr>
            <a:r>
              <a:rPr lang="es-419" dirty="0">
                <a:cs typeface="Times New Roman" panose="02020603050405020304" pitchFamily="18" charset="0"/>
              </a:rPr>
              <a:t>Fig.2 </a:t>
            </a:r>
            <a:r>
              <a:rPr lang="es-ES" dirty="0">
                <a:cs typeface="Times New Roman" panose="02020603050405020304" pitchFamily="18" charset="0"/>
              </a:rPr>
              <a:t>Genes diferencialmente expresados (</a:t>
            </a:r>
            <a:r>
              <a:rPr lang="es-419" dirty="0">
                <a:cs typeface="Times New Roman" panose="02020603050405020304" pitchFamily="18" charset="0"/>
              </a:rPr>
              <a:t>2384) </a:t>
            </a:r>
            <a:r>
              <a:rPr lang="es-ES" dirty="0">
                <a:cs typeface="Times New Roman" panose="02020603050405020304" pitchFamily="18" charset="0"/>
              </a:rPr>
              <a:t>en plantas de soja (</a:t>
            </a:r>
            <a:r>
              <a:rPr lang="en-US" dirty="0">
                <a:cs typeface="Times New Roman" panose="02020603050405020304" pitchFamily="18" charset="0"/>
              </a:rPr>
              <a:t>Williams </a:t>
            </a:r>
            <a:r>
              <a:rPr lang="es-419" dirty="0">
                <a:cs typeface="Times New Roman" panose="02020603050405020304" pitchFamily="18" charset="0"/>
              </a:rPr>
              <a:t>y Génesis 5601</a:t>
            </a:r>
            <a:r>
              <a:rPr lang="es-ES" dirty="0">
                <a:cs typeface="Times New Roman" panose="02020603050405020304" pitchFamily="18" charset="0"/>
              </a:rPr>
              <a:t>) inoculadas con </a:t>
            </a:r>
            <a:r>
              <a:rPr lang="es-ES" i="1" dirty="0">
                <a:cs typeface="Times New Roman" panose="02020603050405020304" pitchFamily="18" charset="0"/>
              </a:rPr>
              <a:t>D. </a:t>
            </a:r>
            <a:r>
              <a:rPr lang="es-ES" i="1" dirty="0" err="1">
                <a:cs typeface="Times New Roman" panose="02020603050405020304" pitchFamily="18" charset="0"/>
              </a:rPr>
              <a:t>caulivora</a:t>
            </a:r>
            <a:r>
              <a:rPr lang="es-ES" i="1" dirty="0">
                <a:cs typeface="Times New Roman" panose="02020603050405020304" pitchFamily="18" charset="0"/>
              </a:rPr>
              <a:t> </a:t>
            </a:r>
            <a:r>
              <a:rPr lang="es-ES" dirty="0">
                <a:cs typeface="Times New Roman" panose="02020603050405020304" pitchFamily="18" charset="0"/>
              </a:rPr>
              <a:t>respecto a sus controles</a:t>
            </a:r>
            <a:r>
              <a:rPr lang="es-419" dirty="0">
                <a:cs typeface="Times New Roman" panose="02020603050405020304" pitchFamily="18" charset="0"/>
              </a:rPr>
              <a:t>. </a:t>
            </a:r>
            <a:endParaRPr lang="es-ES" i="1" dirty="0">
              <a:cs typeface="Times New Roman" panose="02020603050405020304" pitchFamily="18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12" b="1"/>
          <a:stretch/>
        </p:blipFill>
        <p:spPr>
          <a:xfrm>
            <a:off x="2248277" y="4228759"/>
            <a:ext cx="5068749" cy="26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331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494"/>
          <a:stretch/>
        </p:blipFill>
        <p:spPr>
          <a:xfrm>
            <a:off x="116434" y="0"/>
            <a:ext cx="6559826" cy="6412675"/>
          </a:xfrm>
          <a:prstGeom prst="rect">
            <a:avLst/>
          </a:prstGeom>
        </p:spPr>
      </p:pic>
      <p:cxnSp>
        <p:nvCxnSpPr>
          <p:cNvPr id="4" name="Conector recto de flecha 3"/>
          <p:cNvCxnSpPr/>
          <p:nvPr/>
        </p:nvCxnSpPr>
        <p:spPr>
          <a:xfrm>
            <a:off x="1169009" y="939567"/>
            <a:ext cx="277019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de flecha 4"/>
          <p:cNvCxnSpPr/>
          <p:nvPr/>
        </p:nvCxnSpPr>
        <p:spPr>
          <a:xfrm>
            <a:off x="4112874" y="848686"/>
            <a:ext cx="277019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cto de flecha 5"/>
          <p:cNvCxnSpPr/>
          <p:nvPr/>
        </p:nvCxnSpPr>
        <p:spPr>
          <a:xfrm>
            <a:off x="3617089" y="2054613"/>
            <a:ext cx="277019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de flecha 7"/>
          <p:cNvCxnSpPr/>
          <p:nvPr/>
        </p:nvCxnSpPr>
        <p:spPr>
          <a:xfrm>
            <a:off x="3737983" y="2260833"/>
            <a:ext cx="277019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de flecha 8"/>
          <p:cNvCxnSpPr/>
          <p:nvPr/>
        </p:nvCxnSpPr>
        <p:spPr>
          <a:xfrm>
            <a:off x="4016218" y="2455178"/>
            <a:ext cx="277019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de flecha 9"/>
          <p:cNvCxnSpPr/>
          <p:nvPr/>
        </p:nvCxnSpPr>
        <p:spPr>
          <a:xfrm>
            <a:off x="3933726" y="2859248"/>
            <a:ext cx="277019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/>
          <p:cNvCxnSpPr/>
          <p:nvPr/>
        </p:nvCxnSpPr>
        <p:spPr>
          <a:xfrm>
            <a:off x="3728233" y="2768367"/>
            <a:ext cx="277019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de flecha 11"/>
          <p:cNvCxnSpPr/>
          <p:nvPr/>
        </p:nvCxnSpPr>
        <p:spPr>
          <a:xfrm>
            <a:off x="994817" y="2669097"/>
            <a:ext cx="277019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/>
          <p:cNvCxnSpPr/>
          <p:nvPr/>
        </p:nvCxnSpPr>
        <p:spPr>
          <a:xfrm>
            <a:off x="1043715" y="2058098"/>
            <a:ext cx="277019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3"/>
          <p:cNvCxnSpPr/>
          <p:nvPr/>
        </p:nvCxnSpPr>
        <p:spPr>
          <a:xfrm>
            <a:off x="1238060" y="1556156"/>
            <a:ext cx="277019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14"/>
          <p:cNvCxnSpPr/>
          <p:nvPr/>
        </p:nvCxnSpPr>
        <p:spPr>
          <a:xfrm>
            <a:off x="505607" y="848686"/>
            <a:ext cx="277019" cy="0"/>
          </a:xfrm>
          <a:prstGeom prst="straightConnector1">
            <a:avLst/>
          </a:prstGeom>
          <a:ln>
            <a:solidFill>
              <a:srgbClr val="00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/>
          <p:cNvCxnSpPr/>
          <p:nvPr/>
        </p:nvCxnSpPr>
        <p:spPr>
          <a:xfrm>
            <a:off x="338573" y="2368493"/>
            <a:ext cx="277019" cy="0"/>
          </a:xfrm>
          <a:prstGeom prst="straightConnector1">
            <a:avLst/>
          </a:prstGeom>
          <a:ln>
            <a:solidFill>
              <a:srgbClr val="00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16"/>
          <p:cNvCxnSpPr/>
          <p:nvPr/>
        </p:nvCxnSpPr>
        <p:spPr>
          <a:xfrm>
            <a:off x="1164162" y="2554449"/>
            <a:ext cx="277019" cy="0"/>
          </a:xfrm>
          <a:prstGeom prst="straightConnector1">
            <a:avLst/>
          </a:prstGeom>
          <a:ln>
            <a:solidFill>
              <a:srgbClr val="00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/>
          <p:cNvCxnSpPr/>
          <p:nvPr/>
        </p:nvCxnSpPr>
        <p:spPr>
          <a:xfrm>
            <a:off x="3264227" y="1758892"/>
            <a:ext cx="277019" cy="0"/>
          </a:xfrm>
          <a:prstGeom prst="straightConnector1">
            <a:avLst/>
          </a:prstGeom>
          <a:ln>
            <a:solidFill>
              <a:srgbClr val="00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/>
          <p:cNvCxnSpPr/>
          <p:nvPr/>
        </p:nvCxnSpPr>
        <p:spPr>
          <a:xfrm>
            <a:off x="3539628" y="1558954"/>
            <a:ext cx="277019" cy="0"/>
          </a:xfrm>
          <a:prstGeom prst="straightConnector1">
            <a:avLst/>
          </a:prstGeom>
          <a:ln>
            <a:solidFill>
              <a:srgbClr val="00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/>
          <p:cNvCxnSpPr/>
          <p:nvPr/>
        </p:nvCxnSpPr>
        <p:spPr>
          <a:xfrm>
            <a:off x="3629130" y="1856764"/>
            <a:ext cx="277019" cy="0"/>
          </a:xfrm>
          <a:prstGeom prst="straightConnector1">
            <a:avLst/>
          </a:prstGeom>
          <a:ln>
            <a:solidFill>
              <a:srgbClr val="CC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uadroTexto 20"/>
          <p:cNvSpPr txBox="1"/>
          <p:nvPr/>
        </p:nvSpPr>
        <p:spPr>
          <a:xfrm>
            <a:off x="6226406" y="1324724"/>
            <a:ext cx="316389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419" b="1" dirty="0" smtClean="0">
                <a:solidFill>
                  <a:srgbClr val="FF0000"/>
                </a:solidFill>
              </a:rPr>
              <a:t>Respuesta de defensa</a:t>
            </a:r>
          </a:p>
          <a:p>
            <a:pPr>
              <a:spcAft>
                <a:spcPts val="1200"/>
              </a:spcAft>
            </a:pPr>
            <a:r>
              <a:rPr lang="es-ES" b="1" dirty="0" smtClean="0">
                <a:solidFill>
                  <a:srgbClr val="0033CC"/>
                </a:solidFill>
              </a:rPr>
              <a:t>Vías hormonales</a:t>
            </a:r>
          </a:p>
          <a:p>
            <a:pPr>
              <a:spcAft>
                <a:spcPts val="1200"/>
              </a:spcAft>
            </a:pPr>
            <a:r>
              <a:rPr lang="es-ES" b="1" dirty="0" smtClean="0">
                <a:solidFill>
                  <a:srgbClr val="CC00CC"/>
                </a:solidFill>
              </a:rPr>
              <a:t>Síntesis de flavonoides y </a:t>
            </a:r>
            <a:r>
              <a:rPr lang="es-ES" b="1" dirty="0" err="1" smtClean="0">
                <a:solidFill>
                  <a:srgbClr val="CC00CC"/>
                </a:solidFill>
              </a:rPr>
              <a:t>fenilpropanoides</a:t>
            </a:r>
            <a:r>
              <a:rPr lang="es-ES" b="1" dirty="0" smtClean="0">
                <a:solidFill>
                  <a:srgbClr val="CC00CC"/>
                </a:solidFill>
              </a:rPr>
              <a:t> </a:t>
            </a:r>
          </a:p>
          <a:p>
            <a:pPr>
              <a:spcAft>
                <a:spcPts val="1200"/>
              </a:spcAft>
            </a:pPr>
            <a:r>
              <a:rPr lang="es-419" b="1" dirty="0" smtClean="0">
                <a:solidFill>
                  <a:schemeClr val="accent4">
                    <a:lumMod val="75000"/>
                  </a:schemeClr>
                </a:solidFill>
              </a:rPr>
              <a:t>Respuesta a estrés oxidativo</a:t>
            </a:r>
          </a:p>
          <a:p>
            <a:pPr>
              <a:spcAft>
                <a:spcPts val="1200"/>
              </a:spcAft>
            </a:pPr>
            <a:endParaRPr lang="es-ES" b="1" dirty="0">
              <a:solidFill>
                <a:srgbClr val="FF0000"/>
              </a:solidFill>
            </a:endParaRPr>
          </a:p>
        </p:txBody>
      </p:sp>
      <p:cxnSp>
        <p:nvCxnSpPr>
          <p:cNvPr id="22" name="Conector recto de flecha 21"/>
          <p:cNvCxnSpPr/>
          <p:nvPr/>
        </p:nvCxnSpPr>
        <p:spPr>
          <a:xfrm>
            <a:off x="1039506" y="1356021"/>
            <a:ext cx="277019" cy="0"/>
          </a:xfrm>
          <a:prstGeom prst="straightConnector1">
            <a:avLst/>
          </a:prstGeom>
          <a:ln>
            <a:solidFill>
              <a:srgbClr val="CC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/>
          <p:cNvCxnSpPr/>
          <p:nvPr/>
        </p:nvCxnSpPr>
        <p:spPr>
          <a:xfrm>
            <a:off x="817801" y="1044305"/>
            <a:ext cx="277019" cy="0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/>
          <p:cNvCxnSpPr/>
          <p:nvPr/>
        </p:nvCxnSpPr>
        <p:spPr>
          <a:xfrm>
            <a:off x="542689" y="1256080"/>
            <a:ext cx="277019" cy="0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/>
          <p:cNvCxnSpPr/>
          <p:nvPr/>
        </p:nvCxnSpPr>
        <p:spPr>
          <a:xfrm>
            <a:off x="718836" y="1954747"/>
            <a:ext cx="277019" cy="0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/>
          <p:cNvCxnSpPr/>
          <p:nvPr/>
        </p:nvCxnSpPr>
        <p:spPr>
          <a:xfrm>
            <a:off x="3424430" y="1252128"/>
            <a:ext cx="277019" cy="0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de flecha 26"/>
          <p:cNvCxnSpPr/>
          <p:nvPr/>
        </p:nvCxnSpPr>
        <p:spPr>
          <a:xfrm>
            <a:off x="3707455" y="1155148"/>
            <a:ext cx="277019" cy="0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/>
          <p:cNvSpPr/>
          <p:nvPr/>
        </p:nvSpPr>
        <p:spPr>
          <a:xfrm>
            <a:off x="116434" y="6429911"/>
            <a:ext cx="87333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419" dirty="0" smtClean="0">
                <a:cs typeface="Times New Roman" panose="02020603050405020304" pitchFamily="18" charset="0"/>
              </a:rPr>
              <a:t>Fig.3</a:t>
            </a:r>
            <a:r>
              <a:rPr lang="es-ES" dirty="0"/>
              <a:t> Los </a:t>
            </a:r>
            <a:r>
              <a:rPr lang="es-ES" dirty="0" smtClean="0"/>
              <a:t>análisis </a:t>
            </a:r>
            <a:r>
              <a:rPr lang="es-ES" dirty="0"/>
              <a:t>de enriquecimiento de </a:t>
            </a:r>
            <a:r>
              <a:rPr lang="es-ES" dirty="0" smtClean="0"/>
              <a:t>ontología evidencia la </a:t>
            </a:r>
            <a:r>
              <a:rPr lang="es-ES" dirty="0"/>
              <a:t>activación de defensa vegetal</a:t>
            </a:r>
            <a:r>
              <a:rPr lang="es-419" dirty="0" smtClean="0">
                <a:cs typeface="Times New Roman" panose="02020603050405020304" pitchFamily="18" charset="0"/>
              </a:rPr>
              <a:t>  </a:t>
            </a:r>
            <a:endParaRPr lang="es-ES" dirty="0"/>
          </a:p>
        </p:txBody>
      </p:sp>
      <p:pic>
        <p:nvPicPr>
          <p:cNvPr id="29" name="Imagen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56" t="95788" r="37743" b="-1329"/>
          <a:stretch/>
        </p:blipFill>
        <p:spPr>
          <a:xfrm>
            <a:off x="3433338" y="3367907"/>
            <a:ext cx="1626919" cy="38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459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00" y="0"/>
            <a:ext cx="3919317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208812" y="2778826"/>
            <a:ext cx="629391" cy="1211283"/>
          </a:xfrm>
          <a:prstGeom prst="rect">
            <a:avLst/>
          </a:prstGeom>
          <a:noFill/>
          <a:ln w="3810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3"/>
          <p:cNvSpPr/>
          <p:nvPr/>
        </p:nvSpPr>
        <p:spPr>
          <a:xfrm>
            <a:off x="3299363" y="4227616"/>
            <a:ext cx="629391" cy="508660"/>
          </a:xfrm>
          <a:prstGeom prst="rect">
            <a:avLst/>
          </a:prstGeom>
          <a:noFill/>
          <a:ln w="3810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/>
          <p:cNvSpPr/>
          <p:nvPr/>
        </p:nvSpPr>
        <p:spPr>
          <a:xfrm>
            <a:off x="2208812" y="5367101"/>
            <a:ext cx="1719942" cy="1045573"/>
          </a:xfrm>
          <a:prstGeom prst="rect">
            <a:avLst/>
          </a:prstGeom>
          <a:noFill/>
          <a:ln w="3810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/>
          <p:cNvSpPr txBox="1"/>
          <p:nvPr/>
        </p:nvSpPr>
        <p:spPr>
          <a:xfrm>
            <a:off x="3905385" y="3004477"/>
            <a:ext cx="1197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 smtClean="0"/>
              <a:t>400 DEGs</a:t>
            </a:r>
            <a:endParaRPr lang="es-ES" dirty="0"/>
          </a:p>
        </p:txBody>
      </p:sp>
      <p:sp>
        <p:nvSpPr>
          <p:cNvPr id="8" name="CuadroTexto 7"/>
          <p:cNvSpPr txBox="1"/>
          <p:nvPr/>
        </p:nvSpPr>
        <p:spPr>
          <a:xfrm>
            <a:off x="4195472" y="207853"/>
            <a:ext cx="4702398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" b="1" dirty="0" smtClean="0">
                <a:solidFill>
                  <a:srgbClr val="0033CC"/>
                </a:solidFill>
              </a:rPr>
              <a:t>Percepción </a:t>
            </a:r>
            <a:r>
              <a:rPr lang="es-ES" b="1" dirty="0">
                <a:solidFill>
                  <a:srgbClr val="0033CC"/>
                </a:solidFill>
              </a:rPr>
              <a:t>del </a:t>
            </a:r>
            <a:r>
              <a:rPr lang="es-ES" b="1" dirty="0" smtClean="0">
                <a:solidFill>
                  <a:srgbClr val="0033CC"/>
                </a:solidFill>
              </a:rPr>
              <a:t>patógeno</a:t>
            </a:r>
          </a:p>
          <a:p>
            <a:pPr>
              <a:spcAft>
                <a:spcPts val="1200"/>
              </a:spcAft>
            </a:pPr>
            <a:r>
              <a:rPr lang="es-ES" b="1" dirty="0">
                <a:solidFill>
                  <a:srgbClr val="0033CC"/>
                </a:solidFill>
              </a:rPr>
              <a:t>Factores de transcripción</a:t>
            </a:r>
          </a:p>
          <a:p>
            <a:pPr>
              <a:spcAft>
                <a:spcPts val="1200"/>
              </a:spcAft>
            </a:pPr>
            <a:r>
              <a:rPr lang="es-ES" b="1" dirty="0" smtClean="0">
                <a:solidFill>
                  <a:srgbClr val="0033CC"/>
                </a:solidFill>
              </a:rPr>
              <a:t>Ruta </a:t>
            </a:r>
            <a:r>
              <a:rPr lang="es-ES" b="1" dirty="0">
                <a:solidFill>
                  <a:srgbClr val="0033CC"/>
                </a:solidFill>
              </a:rPr>
              <a:t>de los </a:t>
            </a:r>
            <a:r>
              <a:rPr lang="es-ES" b="1" dirty="0" err="1" smtClean="0">
                <a:solidFill>
                  <a:srgbClr val="0033CC"/>
                </a:solidFill>
              </a:rPr>
              <a:t>fenilpropanoides</a:t>
            </a:r>
            <a:r>
              <a:rPr lang="es-ES" b="1" dirty="0" smtClean="0">
                <a:solidFill>
                  <a:srgbClr val="0033CC"/>
                </a:solidFill>
              </a:rPr>
              <a:t> </a:t>
            </a:r>
          </a:p>
          <a:p>
            <a:pPr>
              <a:spcAft>
                <a:spcPts val="1200"/>
              </a:spcAft>
            </a:pPr>
            <a:r>
              <a:rPr lang="es-ES" b="1" dirty="0" smtClean="0">
                <a:solidFill>
                  <a:srgbClr val="0033CC"/>
                </a:solidFill>
              </a:rPr>
              <a:t>Proteínas </a:t>
            </a:r>
            <a:r>
              <a:rPr lang="es-ES" b="1" dirty="0">
                <a:solidFill>
                  <a:srgbClr val="0033CC"/>
                </a:solidFill>
              </a:rPr>
              <a:t>relacionadas con la </a:t>
            </a:r>
            <a:r>
              <a:rPr lang="es-ES" b="1" dirty="0" err="1" smtClean="0">
                <a:solidFill>
                  <a:srgbClr val="0033CC"/>
                </a:solidFill>
              </a:rPr>
              <a:t>patogenicidad</a:t>
            </a:r>
            <a:endParaRPr lang="es-ES" b="1" dirty="0" smtClean="0">
              <a:solidFill>
                <a:srgbClr val="0033CC"/>
              </a:solidFill>
            </a:endParaRPr>
          </a:p>
          <a:p>
            <a:pPr>
              <a:spcAft>
                <a:spcPts val="1200"/>
              </a:spcAft>
            </a:pPr>
            <a:r>
              <a:rPr lang="es-ES" b="1" dirty="0" smtClean="0">
                <a:solidFill>
                  <a:srgbClr val="0033CC"/>
                </a:solidFill>
              </a:rPr>
              <a:t>Señalización </a:t>
            </a:r>
            <a:r>
              <a:rPr lang="es-ES" b="1" dirty="0">
                <a:solidFill>
                  <a:srgbClr val="0033CC"/>
                </a:solidFill>
              </a:rPr>
              <a:t>hormonal</a:t>
            </a:r>
          </a:p>
          <a:p>
            <a:pPr>
              <a:spcAft>
                <a:spcPts val="1200"/>
              </a:spcAft>
            </a:pPr>
            <a:endParaRPr lang="es-ES" b="1" dirty="0">
              <a:solidFill>
                <a:srgbClr val="0033CC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3905385" y="4285121"/>
            <a:ext cx="1197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 smtClean="0"/>
              <a:t>191 DEGs</a:t>
            </a:r>
            <a:endParaRPr lang="es-ES" dirty="0"/>
          </a:p>
        </p:txBody>
      </p:sp>
      <p:sp>
        <p:nvSpPr>
          <p:cNvPr id="10" name="CuadroTexto 9"/>
          <p:cNvSpPr txBox="1"/>
          <p:nvPr/>
        </p:nvSpPr>
        <p:spPr>
          <a:xfrm>
            <a:off x="3905385" y="5784925"/>
            <a:ext cx="1197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 smtClean="0"/>
              <a:t>280 DEGs</a:t>
            </a:r>
            <a:endParaRPr lang="es-ES" dirty="0"/>
          </a:p>
        </p:txBody>
      </p:sp>
      <p:sp>
        <p:nvSpPr>
          <p:cNvPr id="11" name="CuadroTexto 10"/>
          <p:cNvSpPr txBox="1"/>
          <p:nvPr/>
        </p:nvSpPr>
        <p:spPr>
          <a:xfrm>
            <a:off x="3905385" y="4867022"/>
            <a:ext cx="1197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 smtClean="0"/>
              <a:t>255 DEGs</a:t>
            </a:r>
            <a:endParaRPr lang="es-ES" dirty="0"/>
          </a:p>
        </p:txBody>
      </p:sp>
      <p:sp>
        <p:nvSpPr>
          <p:cNvPr id="12" name="Rectángulo 11"/>
          <p:cNvSpPr/>
          <p:nvPr/>
        </p:nvSpPr>
        <p:spPr>
          <a:xfrm>
            <a:off x="2778825" y="4769318"/>
            <a:ext cx="1150310" cy="574033"/>
          </a:xfrm>
          <a:prstGeom prst="rect">
            <a:avLst/>
          </a:prstGeom>
          <a:noFill/>
          <a:ln w="3810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/>
          <p:cNvSpPr/>
          <p:nvPr/>
        </p:nvSpPr>
        <p:spPr>
          <a:xfrm>
            <a:off x="5402368" y="5236354"/>
            <a:ext cx="3628371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747354">
              <a:lnSpc>
                <a:spcPct val="80000"/>
              </a:lnSpc>
              <a:defRPr/>
            </a:pPr>
            <a:r>
              <a:rPr lang="es-419" dirty="0">
                <a:cs typeface="Times New Roman" panose="02020603050405020304" pitchFamily="18" charset="0"/>
              </a:rPr>
              <a:t>Fig.4 El perfil transcripcional durante la infección de plantas de soja con </a:t>
            </a:r>
            <a:r>
              <a:rPr lang="es-419" i="1" dirty="0">
                <a:cs typeface="Times New Roman" panose="02020603050405020304" pitchFamily="18" charset="0"/>
              </a:rPr>
              <a:t>D. caulivora </a:t>
            </a:r>
            <a:r>
              <a:rPr lang="es-419" dirty="0">
                <a:cs typeface="Times New Roman" panose="02020603050405020304" pitchFamily="18" charset="0"/>
              </a:rPr>
              <a:t>mostró  seis clusters con genes expresados diferencialmente e involucrados en la activación de defensa </a:t>
            </a:r>
            <a:r>
              <a:rPr lang="es-419" dirty="0" smtClean="0">
                <a:cs typeface="Times New Roman" panose="02020603050405020304" pitchFamily="18" charset="0"/>
              </a:rPr>
              <a:t>vegetal.</a:t>
            </a:r>
            <a:endParaRPr lang="es-419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104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7" grpId="0"/>
      <p:bldP spid="8" grpId="0"/>
      <p:bldP spid="9" grpId="0"/>
      <p:bldP spid="10" grpId="0"/>
      <p:bldP spid="11" grpId="0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631"/>
            <a:ext cx="9144000" cy="6539693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91439" y="40965"/>
            <a:ext cx="80500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s-ES" sz="2000" b="1" dirty="0">
                <a:solidFill>
                  <a:srgbClr val="0033CC"/>
                </a:solidFill>
              </a:rPr>
              <a:t>Percepción del </a:t>
            </a:r>
            <a:r>
              <a:rPr lang="es-ES" sz="2000" b="1" dirty="0" smtClean="0">
                <a:solidFill>
                  <a:srgbClr val="0033CC"/>
                </a:solidFill>
              </a:rPr>
              <a:t>patógeno, señalización y transcripción</a:t>
            </a:r>
            <a:endParaRPr lang="es-ES" sz="2000" b="1" dirty="0">
              <a:solidFill>
                <a:srgbClr val="0033CC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7202112" y="5688106"/>
            <a:ext cx="15087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s-ES" b="1" dirty="0" smtClean="0">
                <a:solidFill>
                  <a:srgbClr val="0033CC"/>
                </a:solidFill>
              </a:rPr>
              <a:t>166 PRR</a:t>
            </a:r>
          </a:p>
          <a:p>
            <a:pPr>
              <a:spcAft>
                <a:spcPts val="600"/>
              </a:spcAft>
            </a:pPr>
            <a:r>
              <a:rPr lang="es-419" b="1" dirty="0" smtClean="0">
                <a:solidFill>
                  <a:srgbClr val="0033CC"/>
                </a:solidFill>
              </a:rPr>
              <a:t>19 NBS-LRR</a:t>
            </a:r>
            <a:endParaRPr lang="es-ES" b="1" dirty="0" smtClean="0">
              <a:solidFill>
                <a:srgbClr val="0033CC"/>
              </a:solidFill>
            </a:endParaRPr>
          </a:p>
          <a:p>
            <a:pPr>
              <a:spcAft>
                <a:spcPts val="600"/>
              </a:spcAft>
            </a:pPr>
            <a:r>
              <a:rPr lang="es-419" b="1" dirty="0" smtClean="0">
                <a:solidFill>
                  <a:srgbClr val="0033CC"/>
                </a:solidFill>
              </a:rPr>
              <a:t>30 MAPK, STK</a:t>
            </a:r>
            <a:endParaRPr lang="es-ES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74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1" y="261256"/>
            <a:ext cx="8945217" cy="6234547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99391" y="0"/>
            <a:ext cx="37125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s-ES" sz="2000" b="1" dirty="0">
                <a:solidFill>
                  <a:srgbClr val="0033CC"/>
                </a:solidFill>
              </a:rPr>
              <a:t>Factores de transcripción</a:t>
            </a:r>
          </a:p>
        </p:txBody>
      </p:sp>
      <p:sp>
        <p:nvSpPr>
          <p:cNvPr id="4" name="Rectángulo 3"/>
          <p:cNvSpPr/>
          <p:nvPr/>
        </p:nvSpPr>
        <p:spPr>
          <a:xfrm>
            <a:off x="7635288" y="6356949"/>
            <a:ext cx="15087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s-419" sz="2000" b="1" dirty="0" smtClean="0">
                <a:solidFill>
                  <a:srgbClr val="0033CC"/>
                </a:solidFill>
              </a:rPr>
              <a:t>219 </a:t>
            </a:r>
            <a:r>
              <a:rPr lang="es-ES" sz="2000" b="1" dirty="0" smtClean="0">
                <a:solidFill>
                  <a:srgbClr val="0033CC"/>
                </a:solidFill>
              </a:rPr>
              <a:t>genes</a:t>
            </a:r>
            <a:endParaRPr lang="es-ES" sz="20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719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90" b="59511"/>
          <a:stretch/>
        </p:blipFill>
        <p:spPr>
          <a:xfrm>
            <a:off x="155841" y="475012"/>
            <a:ext cx="8736489" cy="6382987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55841" y="105680"/>
            <a:ext cx="32875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es-ES" sz="2000" b="1" dirty="0">
                <a:solidFill>
                  <a:srgbClr val="0033CC"/>
                </a:solidFill>
              </a:rPr>
              <a:t>Ruta de los </a:t>
            </a:r>
            <a:r>
              <a:rPr lang="es-ES" sz="2000" b="1" dirty="0" err="1">
                <a:solidFill>
                  <a:srgbClr val="0033CC"/>
                </a:solidFill>
              </a:rPr>
              <a:t>fenilpropanoides</a:t>
            </a:r>
            <a:r>
              <a:rPr lang="es-ES" sz="2000" b="1" dirty="0">
                <a:solidFill>
                  <a:srgbClr val="0033CC"/>
                </a:solidFill>
              </a:rPr>
              <a:t> </a:t>
            </a:r>
          </a:p>
        </p:txBody>
      </p:sp>
      <p:sp>
        <p:nvSpPr>
          <p:cNvPr id="5" name="Rectángulo 28"/>
          <p:cNvSpPr>
            <a:spLocks noChangeArrowheads="1"/>
          </p:cNvSpPr>
          <p:nvPr/>
        </p:nvSpPr>
        <p:spPr bwMode="auto">
          <a:xfrm>
            <a:off x="5023262" y="5794611"/>
            <a:ext cx="3869068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defTabSz="3747354">
              <a:lnSpc>
                <a:spcPct val="80000"/>
              </a:lnSpc>
              <a:defRPr/>
            </a:pPr>
            <a:r>
              <a:rPr lang="es-419" dirty="0" smtClean="0">
                <a:latin typeface="+mn-lt"/>
                <a:cs typeface="Times New Roman" panose="02020603050405020304" pitchFamily="18" charset="0"/>
              </a:rPr>
              <a:t>Fig.5 </a:t>
            </a:r>
            <a:r>
              <a:rPr lang="es-419" dirty="0">
                <a:latin typeface="+mn-lt"/>
                <a:cs typeface="Times New Roman" panose="02020603050405020304" pitchFamily="18" charset="0"/>
              </a:rPr>
              <a:t>En plantas de soja se sobreexpresan 169 genes de la ruta de síntesis de los fenilpropanoides durante la infección con </a:t>
            </a:r>
            <a:r>
              <a:rPr lang="es-419" i="1" dirty="0">
                <a:latin typeface="+mn-lt"/>
                <a:cs typeface="Times New Roman" panose="02020603050405020304" pitchFamily="18" charset="0"/>
              </a:rPr>
              <a:t>D. caulivora</a:t>
            </a:r>
            <a:r>
              <a:rPr lang="es-419" dirty="0">
                <a:latin typeface="+mn-lt"/>
                <a:cs typeface="Times New Roman" panose="02020603050405020304" pitchFamily="18" charset="0"/>
              </a:rPr>
              <a:t>. </a:t>
            </a:r>
            <a:endParaRPr lang="es-ES" i="1" dirty="0"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36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4094</TotalTime>
  <Words>670</Words>
  <Application>Microsoft Office PowerPoint</Application>
  <PresentationFormat>Presentación en pantalla (4:3)</PresentationFormat>
  <Paragraphs>72</Paragraphs>
  <Slides>14</Slides>
  <Notes>10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Eilyn Mena</dc:creator>
  <cp:lastModifiedBy>Eilyn Mena</cp:lastModifiedBy>
  <cp:revision>183</cp:revision>
  <dcterms:created xsi:type="dcterms:W3CDTF">2018-11-01T20:19:19Z</dcterms:created>
  <dcterms:modified xsi:type="dcterms:W3CDTF">2023-11-03T16:07:09Z</dcterms:modified>
</cp:coreProperties>
</file>