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72" r:id="rId10"/>
    <p:sldId id="273" r:id="rId11"/>
    <p:sldId id="274" r:id="rId12"/>
    <p:sldId id="275" r:id="rId13"/>
    <p:sldId id="267" r:id="rId14"/>
    <p:sldId id="268" r:id="rId15"/>
    <p:sldId id="269" r:id="rId16"/>
    <p:sldId id="270" r:id="rId17"/>
    <p:sldId id="266" r:id="rId18"/>
    <p:sldId id="277" r:id="rId19"/>
    <p:sldId id="278" r:id="rId20"/>
    <p:sldId id="276" r:id="rId21"/>
    <p:sldId id="279" r:id="rId22"/>
    <p:sldId id="264" r:id="rId23"/>
    <p:sldId id="265" r:id="rId24"/>
  </p:sldIdLst>
  <p:sldSz cx="18288000" cy="10287000"/>
  <p:notesSz cx="6858000" cy="9144000"/>
  <p:embeddedFontLst>
    <p:embeddedFont>
      <p:font typeface="Alice" panose="020B0604020202020204" charset="0"/>
      <p:regular r:id="rId26"/>
    </p:embeddedFont>
    <p:embeddedFont>
      <p:font typeface="TT Chocolates Bold" panose="020B0604020202020204" charset="0"/>
      <p:regular r:id="rId27"/>
    </p:embeddedFont>
    <p:embeddedFont>
      <p:font typeface="TT Chocolates Bold Italics" panose="020B0604020202020204" charset="0"/>
      <p:regular r:id="rId28"/>
    </p:embeddedFont>
    <p:embeddedFont>
      <p:font typeface="Alice Italics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T Chocolates Ultra-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732" y="1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C847A-E26E-45E6-AA8E-13799CBF9A8B}" type="datetimeFigureOut">
              <a:rPr lang="es-ES" smtClean="0"/>
              <a:t>21/11/2023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F49-AE3D-4E3B-A4A6-5E8195FEDD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00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95C8-9A65-42C9-9CBD-1FC124565CF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7385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95C8-9A65-42C9-9CBD-1FC124565CFC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670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95C8-9A65-42C9-9CBD-1FC124565CF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889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95C8-9A65-42C9-9CBD-1FC124565CF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108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86C74-AE6C-4D88-A6D3-6C0292132A9B}" type="slidenum">
              <a:rPr lang="es-UY" smtClean="0"/>
              <a:t>21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50552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5.jpe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.png"/><Relationship Id="rId5" Type="http://schemas.openxmlformats.org/officeDocument/2006/relationships/image" Target="../media/image20.png"/><Relationship Id="rId10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8437" y="3421904"/>
            <a:ext cx="3409563" cy="4645372"/>
          </a:xfrm>
          <a:custGeom>
            <a:avLst/>
            <a:gdLst/>
            <a:ahLst/>
            <a:cxnLst/>
            <a:rect l="l" t="t" r="r" b="b"/>
            <a:pathLst>
              <a:path w="3409563" h="4645372">
                <a:moveTo>
                  <a:pt x="0" y="0"/>
                </a:moveTo>
                <a:lnTo>
                  <a:pt x="3409563" y="0"/>
                </a:lnTo>
                <a:lnTo>
                  <a:pt x="3409563" y="4645372"/>
                </a:lnTo>
                <a:lnTo>
                  <a:pt x="0" y="4645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0" y="8720939"/>
            <a:ext cx="6012035" cy="1074722"/>
            <a:chOff x="0" y="0"/>
            <a:chExt cx="1583417" cy="2830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83417" cy="283054"/>
            </a:xfrm>
            <a:custGeom>
              <a:avLst/>
              <a:gdLst/>
              <a:ahLst/>
              <a:cxnLst/>
              <a:rect l="l" t="t" r="r" b="b"/>
              <a:pathLst>
                <a:path w="1583417" h="283054">
                  <a:moveTo>
                    <a:pt x="0" y="0"/>
                  </a:moveTo>
                  <a:lnTo>
                    <a:pt x="1583417" y="0"/>
                  </a:lnTo>
                  <a:lnTo>
                    <a:pt x="1583417" y="283054"/>
                  </a:lnTo>
                  <a:lnTo>
                    <a:pt x="0" y="2830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583417" cy="283054"/>
            </a:xfrm>
            <a:prstGeom prst="rect">
              <a:avLst/>
            </a:prstGeom>
          </p:spPr>
          <p:txBody>
            <a:bodyPr lIns="165100" tIns="165100" rIns="165100" bIns="165100" rtlCol="0" anchor="ctr"/>
            <a:lstStyle/>
            <a:p>
              <a:pPr algn="ctr">
                <a:lnSpc>
                  <a:spcPts val="4955"/>
                </a:lnSpc>
              </a:pPr>
              <a:r>
                <a:rPr lang="en-US" sz="4199">
                  <a:solidFill>
                    <a:srgbClr val="00BF63"/>
                  </a:solidFill>
                  <a:latin typeface="TT Chocolates Bold"/>
                </a:rPr>
                <a:t>Eilyn Mena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05650" y="1171575"/>
            <a:ext cx="13838107" cy="395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48"/>
              </a:lnSpc>
            </a:pPr>
            <a:r>
              <a:rPr lang="en-US" sz="7748">
                <a:solidFill>
                  <a:srgbClr val="000000"/>
                </a:solidFill>
                <a:latin typeface="TT Chocolates Ultra-Bold"/>
              </a:rPr>
              <a:t>DEL CAMPO AL LABORATORIO</a:t>
            </a:r>
          </a:p>
          <a:p>
            <a:pPr>
              <a:lnSpc>
                <a:spcPts val="7748"/>
              </a:lnSpc>
            </a:pPr>
            <a:r>
              <a:rPr lang="en-US" sz="7748">
                <a:solidFill>
                  <a:srgbClr val="000000"/>
                </a:solidFill>
                <a:latin typeface="TT Chocolates Ultra-Bold"/>
              </a:rPr>
              <a:t>      Y LA BIOINFORMÁTICA</a:t>
            </a:r>
          </a:p>
          <a:p>
            <a:pPr>
              <a:lnSpc>
                <a:spcPts val="7748"/>
              </a:lnSpc>
            </a:pPr>
            <a:endParaRPr lang="en-US" sz="7748">
              <a:solidFill>
                <a:srgbClr val="000000"/>
              </a:solidFill>
              <a:latin typeface="TT Chocolates Ultra-Bold"/>
            </a:endParaRPr>
          </a:p>
          <a:p>
            <a:pPr marL="0" lvl="0" indent="0">
              <a:lnSpc>
                <a:spcPts val="7748"/>
              </a:lnSpc>
            </a:pPr>
            <a:r>
              <a:rPr lang="en-US" sz="7748">
                <a:solidFill>
                  <a:srgbClr val="000000"/>
                </a:solidFill>
                <a:latin typeface="TT Chocolates Ultra-Bold"/>
              </a:rPr>
              <a:t>       Y DESPUÉS,  QUE SIGUE?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3942816"/>
            <a:ext cx="4611300" cy="9803412"/>
          </a:xfrm>
          <a:custGeom>
            <a:avLst/>
            <a:gdLst/>
            <a:ahLst/>
            <a:cxnLst/>
            <a:rect l="l" t="t" r="r" b="b"/>
            <a:pathLst>
              <a:path w="4611300" h="9803412">
                <a:moveTo>
                  <a:pt x="0" y="0"/>
                </a:moveTo>
                <a:lnTo>
                  <a:pt x="4611300" y="0"/>
                </a:lnTo>
                <a:lnTo>
                  <a:pt x="4611300" y="9803412"/>
                </a:lnTo>
                <a:lnTo>
                  <a:pt x="0" y="9803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3" name="Grupo 2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5" name="Hexágono 4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6" name="Hexágono 5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sp>
        <p:nvSpPr>
          <p:cNvPr id="8" name="Rectángulo 7"/>
          <p:cNvSpPr/>
          <p:nvPr/>
        </p:nvSpPr>
        <p:spPr>
          <a:xfrm>
            <a:off x="2590800" y="433571"/>
            <a:ext cx="7994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Sintenia</a:t>
            </a:r>
            <a:r>
              <a:rPr lang="es-UY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y relación filogenética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7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3" name="Grupo 2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5" name="Hexágono 4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6" name="Hexágono 5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sp>
        <p:nvSpPr>
          <p:cNvPr id="8" name="Rectángulo 7"/>
          <p:cNvSpPr/>
          <p:nvPr/>
        </p:nvSpPr>
        <p:spPr>
          <a:xfrm>
            <a:off x="2590800" y="433571"/>
            <a:ext cx="10496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Identificación de genes de </a:t>
            </a:r>
            <a:r>
              <a:rPr lang="es-UY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patogenicidad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3" name="Grupo 2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5" name="Hexágono 4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6" name="Hexágono 5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sp>
        <p:nvSpPr>
          <p:cNvPr id="8" name="Rectángulo 7"/>
          <p:cNvSpPr/>
          <p:nvPr/>
        </p:nvSpPr>
        <p:spPr>
          <a:xfrm>
            <a:off x="2590800" y="433571"/>
            <a:ext cx="10496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Identificación de genes de </a:t>
            </a:r>
            <a:r>
              <a:rPr lang="es-UY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patogenicidad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5833" t="18889" r="63333" b="55185"/>
          <a:stretch/>
        </p:blipFill>
        <p:spPr>
          <a:xfrm>
            <a:off x="117231" y="1001921"/>
            <a:ext cx="17998120" cy="8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61D9C37E-CA7C-E0B1-AB60-3EB3F8126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88" y="910809"/>
            <a:ext cx="11454158" cy="927458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BE43384B-B64A-7417-8FD1-3730E797BE16}"/>
              </a:ext>
            </a:extLst>
          </p:cNvPr>
          <p:cNvSpPr txBox="1"/>
          <p:nvPr/>
        </p:nvSpPr>
        <p:spPr>
          <a:xfrm>
            <a:off x="-338410" y="4211168"/>
            <a:ext cx="33128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100" b="1" dirty="0">
                <a:latin typeface="Arial" panose="020B0604020202020204" pitchFamily="34" charset="0"/>
                <a:cs typeface="Arial" panose="020B0604020202020204" pitchFamily="34" charset="0"/>
              </a:rPr>
              <a:t>Sin tratamiento</a:t>
            </a:r>
          </a:p>
          <a:p>
            <a:pPr algn="ctr"/>
            <a:r>
              <a:rPr lang="es-419" sz="2100" b="1" dirty="0">
                <a:latin typeface="Arial" panose="020B0604020202020204" pitchFamily="34" charset="0"/>
                <a:cs typeface="Arial" panose="020B0604020202020204" pitchFamily="34" charset="0"/>
              </a:rPr>
              <a:t>8 y 48 </a:t>
            </a:r>
            <a:r>
              <a:rPr lang="es-419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hpi</a:t>
            </a:r>
            <a:endParaRPr lang="es-419" sz="2100" b="1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5D1E8D0B-7931-3289-B7FA-5F57A2EFFF7D}"/>
              </a:ext>
            </a:extLst>
          </p:cNvPr>
          <p:cNvSpPr txBox="1"/>
          <p:nvPr/>
        </p:nvSpPr>
        <p:spPr>
          <a:xfrm>
            <a:off x="5644676" y="1177695"/>
            <a:ext cx="63577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2100" b="1" dirty="0">
                <a:latin typeface="Arial" panose="020B0604020202020204" pitchFamily="34" charset="0"/>
                <a:cs typeface="Arial" panose="020B0604020202020204" pitchFamily="34" charset="0"/>
              </a:rPr>
              <a:t>3 réplicas por tratamiento (Pool 3 plantas)</a:t>
            </a:r>
            <a:endParaRPr lang="es-419" sz="2100" b="1" dirty="0"/>
          </a:p>
        </p:txBody>
      </p:sp>
      <p:pic>
        <p:nvPicPr>
          <p:cNvPr id="30" name="Imagen 1">
            <a:extLst>
              <a:ext uri="{FF2B5EF4-FFF2-40B4-BE49-F238E27FC236}">
                <a16:creationId xmlns:a16="http://schemas.microsoft.com/office/drawing/2014/main" xmlns="" id="{E623BE2A-B387-F446-E9A5-63DA5FDCD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6" r="27202" b="50794"/>
          <a:stretch/>
        </p:blipFill>
        <p:spPr bwMode="auto">
          <a:xfrm>
            <a:off x="816915" y="1138589"/>
            <a:ext cx="2075729" cy="296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upo 56">
            <a:extLst>
              <a:ext uri="{FF2B5EF4-FFF2-40B4-BE49-F238E27FC236}">
                <a16:creationId xmlns:a16="http://schemas.microsoft.com/office/drawing/2014/main" xmlns="" id="{C228F5E5-4114-E30D-BC28-1E4D3552E6F3}"/>
              </a:ext>
            </a:extLst>
          </p:cNvPr>
          <p:cNvGrpSpPr/>
          <p:nvPr/>
        </p:nvGrpSpPr>
        <p:grpSpPr>
          <a:xfrm>
            <a:off x="13544734" y="1023518"/>
            <a:ext cx="3578211" cy="4637292"/>
            <a:chOff x="2330244" y="1813419"/>
            <a:chExt cx="5520159" cy="4733891"/>
          </a:xfrm>
        </p:grpSpPr>
        <p:cxnSp>
          <p:nvCxnSpPr>
            <p:cNvPr id="58" name="Conector recto de flecha 57">
              <a:extLst>
                <a:ext uri="{FF2B5EF4-FFF2-40B4-BE49-F238E27FC236}">
                  <a16:creationId xmlns:a16="http://schemas.microsoft.com/office/drawing/2014/main" xmlns="" id="{BA3AD735-841F-14F4-E457-5A24405765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168" y="3009435"/>
              <a:ext cx="9979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34 Conector recto">
              <a:extLst>
                <a:ext uri="{FF2B5EF4-FFF2-40B4-BE49-F238E27FC236}">
                  <a16:creationId xmlns:a16="http://schemas.microsoft.com/office/drawing/2014/main" xmlns="" id="{825FB428-4A0A-C665-6CE6-CAA4D8E86F97}"/>
                </a:ext>
              </a:extLst>
            </p:cNvPr>
            <p:cNvCxnSpPr/>
            <p:nvPr/>
          </p:nvCxnSpPr>
          <p:spPr>
            <a:xfrm flipH="1" flipV="1">
              <a:off x="6012160" y="3519485"/>
              <a:ext cx="178371" cy="282204"/>
            </a:xfrm>
            <a:prstGeom prst="line">
              <a:avLst/>
            </a:prstGeom>
            <a:ln w="31750">
              <a:solidFill>
                <a:schemeClr val="bg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mbo 60">
              <a:extLst>
                <a:ext uri="{FF2B5EF4-FFF2-40B4-BE49-F238E27FC236}">
                  <a16:creationId xmlns:a16="http://schemas.microsoft.com/office/drawing/2014/main" xmlns="" id="{746E44A2-067E-C15E-AB7B-8CEFBE0AE771}"/>
                </a:ext>
              </a:extLst>
            </p:cNvPr>
            <p:cNvSpPr/>
            <p:nvPr/>
          </p:nvSpPr>
          <p:spPr>
            <a:xfrm>
              <a:off x="6441006" y="2556553"/>
              <a:ext cx="1339256" cy="896722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600" b="1">
                <a:solidFill>
                  <a:schemeClr val="tx1"/>
                </a:solidFill>
              </a:endParaRPr>
            </a:p>
          </p:txBody>
        </p:sp>
        <p:sp>
          <p:nvSpPr>
            <p:cNvPr id="62" name="Rombo 61">
              <a:extLst>
                <a:ext uri="{FF2B5EF4-FFF2-40B4-BE49-F238E27FC236}">
                  <a16:creationId xmlns:a16="http://schemas.microsoft.com/office/drawing/2014/main" xmlns="" id="{AD998B3C-E060-C7F4-2373-4578C83779FA}"/>
                </a:ext>
              </a:extLst>
            </p:cNvPr>
            <p:cNvSpPr/>
            <p:nvPr/>
          </p:nvSpPr>
          <p:spPr>
            <a:xfrm>
              <a:off x="6511147" y="4650949"/>
              <a:ext cx="1339256" cy="896722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600" b="1">
                <a:solidFill>
                  <a:schemeClr val="tx1"/>
                </a:solidFill>
              </a:endParaRPr>
            </a:p>
          </p:txBody>
        </p:sp>
        <p:sp>
          <p:nvSpPr>
            <p:cNvPr id="63" name="Rectángulo: esquinas redondeadas 62">
              <a:extLst>
                <a:ext uri="{FF2B5EF4-FFF2-40B4-BE49-F238E27FC236}">
                  <a16:creationId xmlns:a16="http://schemas.microsoft.com/office/drawing/2014/main" xmlns="" id="{2321669D-4A5B-CEBE-8642-74BE30C2092C}"/>
                </a:ext>
              </a:extLst>
            </p:cNvPr>
            <p:cNvSpPr/>
            <p:nvPr/>
          </p:nvSpPr>
          <p:spPr>
            <a:xfrm>
              <a:off x="2330244" y="1813419"/>
              <a:ext cx="4478455" cy="61851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600" b="1">
                <a:solidFill>
                  <a:schemeClr val="tx1"/>
                </a:solidFill>
              </a:endParaRPr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xmlns="" id="{F7343F42-A439-FD45-A166-B795F353C088}"/>
                </a:ext>
              </a:extLst>
            </p:cNvPr>
            <p:cNvSpPr/>
            <p:nvPr/>
          </p:nvSpPr>
          <p:spPr>
            <a:xfrm>
              <a:off x="2533679" y="1897426"/>
              <a:ext cx="4478455" cy="282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UY" sz="1200" b="1" dirty="0" err="1">
                  <a:latin typeface="Arial" pitchFamily="34" charset="0"/>
                  <a:cs typeface="Arial" pitchFamily="34" charset="0"/>
                </a:rPr>
                <a:t>FastqQC</a:t>
              </a:r>
              <a:r>
                <a:rPr lang="es-UY" sz="1200" b="1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s-UY" sz="1200" b="1" dirty="0" err="1">
                  <a:latin typeface="Arial" pitchFamily="34" charset="0"/>
                  <a:cs typeface="Arial" pitchFamily="34" charset="0"/>
                </a:rPr>
                <a:t>Trimming</a:t>
              </a:r>
              <a:endParaRPr lang="es-419" sz="1200" b="1" dirty="0"/>
            </a:p>
          </p:txBody>
        </p: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xmlns="" id="{3E2F436E-037C-C8BE-850B-CB46D945994B}"/>
                </a:ext>
              </a:extLst>
            </p:cNvPr>
            <p:cNvGrpSpPr/>
            <p:nvPr/>
          </p:nvGrpSpPr>
          <p:grpSpPr>
            <a:xfrm>
              <a:off x="3044753" y="2756010"/>
              <a:ext cx="3176188" cy="3791300"/>
              <a:chOff x="1995143" y="2742707"/>
              <a:chExt cx="3176188" cy="3791300"/>
            </a:xfrm>
          </p:grpSpPr>
          <p:cxnSp>
            <p:nvCxnSpPr>
              <p:cNvPr id="74" name="34 Conector recto">
                <a:extLst>
                  <a:ext uri="{FF2B5EF4-FFF2-40B4-BE49-F238E27FC236}">
                    <a16:creationId xmlns:a16="http://schemas.microsoft.com/office/drawing/2014/main" xmlns="" id="{9DAF4210-6AD2-DD72-D49A-A25B3E72A863}"/>
                  </a:ext>
                </a:extLst>
              </p:cNvPr>
              <p:cNvCxnSpPr/>
              <p:nvPr/>
            </p:nvCxnSpPr>
            <p:spPr>
              <a:xfrm flipV="1">
                <a:off x="3059832" y="3140968"/>
                <a:ext cx="463550" cy="211137"/>
              </a:xfrm>
              <a:prstGeom prst="line">
                <a:avLst/>
              </a:prstGeom>
              <a:ln w="31750">
                <a:solidFill>
                  <a:schemeClr val="bg1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ángulo: esquinas redondeadas 74">
                <a:extLst>
                  <a:ext uri="{FF2B5EF4-FFF2-40B4-BE49-F238E27FC236}">
                    <a16:creationId xmlns:a16="http://schemas.microsoft.com/office/drawing/2014/main" xmlns="" id="{75F1F373-2F56-8FC4-CE0C-12F029FD12BC}"/>
                  </a:ext>
                </a:extLst>
              </p:cNvPr>
              <p:cNvSpPr/>
              <p:nvPr/>
            </p:nvSpPr>
            <p:spPr>
              <a:xfrm>
                <a:off x="2726129" y="2742707"/>
                <a:ext cx="1594505" cy="505585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419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Rectángulo: esquinas redondeadas 75">
                <a:extLst>
                  <a:ext uri="{FF2B5EF4-FFF2-40B4-BE49-F238E27FC236}">
                    <a16:creationId xmlns:a16="http://schemas.microsoft.com/office/drawing/2014/main" xmlns="" id="{A3DCD913-2A97-E935-7741-F2909B16C49C}"/>
                  </a:ext>
                </a:extLst>
              </p:cNvPr>
              <p:cNvSpPr/>
              <p:nvPr/>
            </p:nvSpPr>
            <p:spPr>
              <a:xfrm>
                <a:off x="2722608" y="4695392"/>
                <a:ext cx="1594505" cy="573998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419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Octágono 76">
                <a:extLst>
                  <a:ext uri="{FF2B5EF4-FFF2-40B4-BE49-F238E27FC236}">
                    <a16:creationId xmlns:a16="http://schemas.microsoft.com/office/drawing/2014/main" xmlns="" id="{7E640B04-5049-F9B2-2F1A-EF414F8A79E6}"/>
                  </a:ext>
                </a:extLst>
              </p:cNvPr>
              <p:cNvSpPr/>
              <p:nvPr/>
            </p:nvSpPr>
            <p:spPr>
              <a:xfrm>
                <a:off x="2005308" y="3578862"/>
                <a:ext cx="3039177" cy="726330"/>
              </a:xfrm>
              <a:prstGeom prst="octagon">
                <a:avLst/>
              </a:prstGeom>
              <a:solidFill>
                <a:srgbClr val="FF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419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Octágono 77">
                <a:extLst>
                  <a:ext uri="{FF2B5EF4-FFF2-40B4-BE49-F238E27FC236}">
                    <a16:creationId xmlns:a16="http://schemas.microsoft.com/office/drawing/2014/main" xmlns="" id="{E106766F-AFC7-2A4D-F91F-9CB6CCE2C81D}"/>
                  </a:ext>
                </a:extLst>
              </p:cNvPr>
              <p:cNvSpPr/>
              <p:nvPr/>
            </p:nvSpPr>
            <p:spPr>
              <a:xfrm>
                <a:off x="2666370" y="5659590"/>
                <a:ext cx="1670076" cy="874417"/>
              </a:xfrm>
              <a:prstGeom prst="octagon">
                <a:avLst/>
              </a:prstGeom>
              <a:solidFill>
                <a:srgbClr val="FF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419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Rectángulo 78">
                <a:extLst>
                  <a:ext uri="{FF2B5EF4-FFF2-40B4-BE49-F238E27FC236}">
                    <a16:creationId xmlns:a16="http://schemas.microsoft.com/office/drawing/2014/main" xmlns="" id="{B2912F9E-2F31-C180-C476-35547121D152}"/>
                  </a:ext>
                </a:extLst>
              </p:cNvPr>
              <p:cNvSpPr/>
              <p:nvPr/>
            </p:nvSpPr>
            <p:spPr>
              <a:xfrm>
                <a:off x="2837478" y="2831429"/>
                <a:ext cx="994632" cy="282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UY" sz="1200" b="1" dirty="0">
                    <a:latin typeface="Arial" pitchFamily="34" charset="0"/>
                    <a:cs typeface="Arial" pitchFamily="34" charset="0"/>
                  </a:rPr>
                  <a:t>Hisat2</a:t>
                </a:r>
                <a:endParaRPr lang="es-419" sz="1200" b="1" dirty="0"/>
              </a:p>
            </p:txBody>
          </p:sp>
          <p:sp>
            <p:nvSpPr>
              <p:cNvPr id="80" name="Rectángulo 79">
                <a:extLst>
                  <a:ext uri="{FF2B5EF4-FFF2-40B4-BE49-F238E27FC236}">
                    <a16:creationId xmlns:a16="http://schemas.microsoft.com/office/drawing/2014/main" xmlns="" id="{8D5D7AAC-7E1A-3960-C097-BE38D5525AE5}"/>
                  </a:ext>
                </a:extLst>
              </p:cNvPr>
              <p:cNvSpPr/>
              <p:nvPr/>
            </p:nvSpPr>
            <p:spPr>
              <a:xfrm>
                <a:off x="1995143" y="3663567"/>
                <a:ext cx="3176188" cy="282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UY" sz="1200" b="1" dirty="0">
                    <a:latin typeface="Arial" pitchFamily="34" charset="0"/>
                    <a:cs typeface="Arial" pitchFamily="34" charset="0"/>
                  </a:rPr>
                  <a:t>Alineamiento de </a:t>
                </a:r>
                <a:r>
                  <a:rPr lang="es-UY" sz="1200" b="1" dirty="0" err="1">
                    <a:latin typeface="Arial" pitchFamily="34" charset="0"/>
                    <a:cs typeface="Arial" pitchFamily="34" charset="0"/>
                  </a:rPr>
                  <a:t>reads</a:t>
                </a:r>
                <a:endParaRPr lang="es-419" sz="1200" b="1" dirty="0"/>
              </a:p>
            </p:txBody>
          </p:sp>
          <p:sp>
            <p:nvSpPr>
              <p:cNvPr id="81" name="Rectángulo 80">
                <a:extLst>
                  <a:ext uri="{FF2B5EF4-FFF2-40B4-BE49-F238E27FC236}">
                    <a16:creationId xmlns:a16="http://schemas.microsoft.com/office/drawing/2014/main" xmlns="" id="{F1F18D7B-9496-659C-4D0B-3058B7964DBE}"/>
                  </a:ext>
                </a:extLst>
              </p:cNvPr>
              <p:cNvSpPr/>
              <p:nvPr/>
            </p:nvSpPr>
            <p:spPr>
              <a:xfrm>
                <a:off x="2949681" y="4785552"/>
                <a:ext cx="1103442" cy="282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UY" sz="1200" b="1" dirty="0" err="1">
                    <a:latin typeface="Arial" pitchFamily="34" charset="0"/>
                    <a:cs typeface="Arial" pitchFamily="34" charset="0"/>
                  </a:rPr>
                  <a:t>Counts</a:t>
                </a:r>
                <a:endParaRPr lang="es-419" sz="1200" b="1" dirty="0"/>
              </a:p>
            </p:txBody>
          </p:sp>
          <p:sp>
            <p:nvSpPr>
              <p:cNvPr id="82" name="Rectángulo 81">
                <a:extLst>
                  <a:ext uri="{FF2B5EF4-FFF2-40B4-BE49-F238E27FC236}">
                    <a16:creationId xmlns:a16="http://schemas.microsoft.com/office/drawing/2014/main" xmlns="" id="{DCED4EB5-FA6F-CAD3-7BD4-60689A99E9FF}"/>
                  </a:ext>
                </a:extLst>
              </p:cNvPr>
              <p:cNvSpPr/>
              <p:nvPr/>
            </p:nvSpPr>
            <p:spPr>
              <a:xfrm>
                <a:off x="2983073" y="5873559"/>
                <a:ext cx="1036672" cy="471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UY" sz="1200" b="1" dirty="0" err="1">
                    <a:latin typeface="Arial" pitchFamily="34" charset="0"/>
                    <a:cs typeface="Arial" pitchFamily="34" charset="0"/>
                  </a:rPr>
                  <a:t>EdgeR</a:t>
                </a:r>
                <a:endParaRPr lang="es-UY" sz="12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es-419" sz="1200" b="1" dirty="0"/>
              </a:p>
            </p:txBody>
          </p:sp>
        </p:grpSp>
        <p:sp>
          <p:nvSpPr>
            <p:cNvPr id="67" name="Rectángulo 66">
              <a:extLst>
                <a:ext uri="{FF2B5EF4-FFF2-40B4-BE49-F238E27FC236}">
                  <a16:creationId xmlns:a16="http://schemas.microsoft.com/office/drawing/2014/main" xmlns="" id="{64938DD9-6149-0DDC-3822-48051DEB9609}"/>
                </a:ext>
              </a:extLst>
            </p:cNvPr>
            <p:cNvSpPr/>
            <p:nvPr/>
          </p:nvSpPr>
          <p:spPr>
            <a:xfrm>
              <a:off x="6552728" y="2821403"/>
              <a:ext cx="1115807" cy="259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UY" sz="1050" b="1" dirty="0">
                  <a:latin typeface="Arial" pitchFamily="34" charset="0"/>
                  <a:cs typeface="Arial" pitchFamily="34" charset="0"/>
                </a:rPr>
                <a:t>Genoma</a:t>
              </a:r>
            </a:p>
          </p:txBody>
        </p:sp>
        <p:sp>
          <p:nvSpPr>
            <p:cNvPr id="68" name="Rectángulo 67">
              <a:extLst>
                <a:ext uri="{FF2B5EF4-FFF2-40B4-BE49-F238E27FC236}">
                  <a16:creationId xmlns:a16="http://schemas.microsoft.com/office/drawing/2014/main" xmlns="" id="{D7BA4569-BEDB-BEAE-13A3-5F746A23F0E5}"/>
                </a:ext>
              </a:extLst>
            </p:cNvPr>
            <p:cNvSpPr/>
            <p:nvPr/>
          </p:nvSpPr>
          <p:spPr>
            <a:xfrm>
              <a:off x="6653386" y="4891876"/>
              <a:ext cx="1105915" cy="282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UY" sz="1200" b="1" dirty="0" err="1">
                  <a:latin typeface="Arial" pitchFamily="34" charset="0"/>
                  <a:cs typeface="Arial" pitchFamily="34" charset="0"/>
                </a:rPr>
                <a:t>Gft</a:t>
              </a:r>
              <a:r>
                <a:rPr lang="es-UY" sz="1200" b="1" dirty="0">
                  <a:latin typeface="Arial" pitchFamily="34" charset="0"/>
                  <a:cs typeface="Arial" pitchFamily="34" charset="0"/>
                </a:rPr>
                <a:t>/ </a:t>
              </a:r>
              <a:r>
                <a:rPr lang="es-UY" sz="1200" b="1" dirty="0" err="1">
                  <a:latin typeface="Arial" pitchFamily="34" charset="0"/>
                  <a:cs typeface="Arial" pitchFamily="34" charset="0"/>
                </a:rPr>
                <a:t>Gff</a:t>
              </a:r>
              <a:endParaRPr lang="es-419" sz="1200" b="1" dirty="0"/>
            </a:p>
          </p:txBody>
        </p:sp>
        <p:cxnSp>
          <p:nvCxnSpPr>
            <p:cNvPr id="69" name="Conector recto de flecha 68">
              <a:extLst>
                <a:ext uri="{FF2B5EF4-FFF2-40B4-BE49-F238E27FC236}">
                  <a16:creationId xmlns:a16="http://schemas.microsoft.com/office/drawing/2014/main" xmlns="" id="{5EE4910D-DB14-093C-4757-38A1B542659F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37016"/>
              <a:ext cx="0" cy="3237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de flecha 69">
              <a:extLst>
                <a:ext uri="{FF2B5EF4-FFF2-40B4-BE49-F238E27FC236}">
                  <a16:creationId xmlns:a16="http://schemas.microsoft.com/office/drawing/2014/main" xmlns="" id="{24EBF9F7-A74B-0AB7-75BA-328E84B18DE4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252381"/>
              <a:ext cx="0" cy="3237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de flecha 70">
              <a:extLst>
                <a:ext uri="{FF2B5EF4-FFF2-40B4-BE49-F238E27FC236}">
                  <a16:creationId xmlns:a16="http://schemas.microsoft.com/office/drawing/2014/main" xmlns="" id="{B332EC3E-D399-B794-F7AA-5AC1352C85F1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347991"/>
              <a:ext cx="0" cy="3237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de flecha 71">
              <a:extLst>
                <a:ext uri="{FF2B5EF4-FFF2-40B4-BE49-F238E27FC236}">
                  <a16:creationId xmlns:a16="http://schemas.microsoft.com/office/drawing/2014/main" xmlns="" id="{1808B0ED-B6A3-7E1F-0733-3C4FE940E6AD}"/>
                </a:ext>
              </a:extLst>
            </p:cNvPr>
            <p:cNvCxnSpPr>
              <a:cxnSpLocks/>
            </p:cNvCxnSpPr>
            <p:nvPr/>
          </p:nvCxnSpPr>
          <p:spPr>
            <a:xfrm>
              <a:off x="4570683" y="5339132"/>
              <a:ext cx="0" cy="3237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de flecha 72">
              <a:extLst>
                <a:ext uri="{FF2B5EF4-FFF2-40B4-BE49-F238E27FC236}">
                  <a16:creationId xmlns:a16="http://schemas.microsoft.com/office/drawing/2014/main" xmlns="" id="{A15AFA06-2A5C-EC11-9A22-5EB7B47C4E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3173" y="5099310"/>
              <a:ext cx="9979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Imagen 82">
            <a:extLst>
              <a:ext uri="{FF2B5EF4-FFF2-40B4-BE49-F238E27FC236}">
                <a16:creationId xmlns:a16="http://schemas.microsoft.com/office/drawing/2014/main" xmlns="" id="{F124892F-DA47-CA1D-FADC-EC2CE321B2C1}"/>
              </a:ext>
            </a:extLst>
          </p:cNvPr>
          <p:cNvPicPr/>
          <p:nvPr/>
        </p:nvPicPr>
        <p:blipFill rotWithShape="1">
          <a:blip r:embed="rId5"/>
          <a:srcRect l="30868" t="65217" r="46076" b="18792"/>
          <a:stretch/>
        </p:blipFill>
        <p:spPr bwMode="auto">
          <a:xfrm>
            <a:off x="12314175" y="6627519"/>
            <a:ext cx="5627823" cy="2094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xmlns="" id="{453FBB24-73D1-A5AF-02E0-CDC5B3B90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1558" y="6401616"/>
            <a:ext cx="1533176" cy="451805"/>
          </a:xfrm>
          <a:prstGeom prst="rect">
            <a:avLst/>
          </a:prstGeom>
        </p:spPr>
      </p:pic>
      <p:grpSp>
        <p:nvGrpSpPr>
          <p:cNvPr id="41" name="Grupo 40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42" name="Grupo 41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44" name="Hexágono 43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45" name="Hexágono 44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46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3" name="Imagen 42"/>
            <p:cNvPicPr>
              <a:picLocks noChangeAspect="1"/>
            </p:cNvPicPr>
            <p:nvPr/>
          </p:nvPicPr>
          <p:blipFill rotWithShape="1">
            <a:blip r:embed="rId8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sp>
        <p:nvSpPr>
          <p:cNvPr id="47" name="Rectángulo 46"/>
          <p:cNvSpPr/>
          <p:nvPr/>
        </p:nvSpPr>
        <p:spPr>
          <a:xfrm>
            <a:off x="3255514" y="249025"/>
            <a:ext cx="99854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Expresión de genes de defensa </a:t>
            </a:r>
            <a:r>
              <a:rPr lang="es-UY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RNAseq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21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54"/>
          <a:stretch/>
        </p:blipFill>
        <p:spPr>
          <a:xfrm>
            <a:off x="552956" y="756736"/>
            <a:ext cx="7294742" cy="426506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2645490" y="1245019"/>
            <a:ext cx="694706" cy="73033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6" name="Elipse 5"/>
          <p:cNvSpPr/>
          <p:nvPr/>
        </p:nvSpPr>
        <p:spPr>
          <a:xfrm>
            <a:off x="4688260" y="2524102"/>
            <a:ext cx="694706" cy="73033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27" y="122124"/>
            <a:ext cx="5809182" cy="10164876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11713149" y="4285431"/>
            <a:ext cx="893280" cy="1584062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13359474" y="6406164"/>
            <a:ext cx="893280" cy="796534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11749725" y="8039101"/>
            <a:ext cx="2441076" cy="1480076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/>
          <p:cNvSpPr/>
          <p:nvPr/>
        </p:nvSpPr>
        <p:spPr>
          <a:xfrm>
            <a:off x="12620145" y="7202697"/>
            <a:ext cx="1632609" cy="836403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9" r="48754"/>
          <a:stretch/>
        </p:blipFill>
        <p:spPr>
          <a:xfrm>
            <a:off x="1676400" y="5158065"/>
            <a:ext cx="5066025" cy="4809676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266700" y="9519176"/>
            <a:ext cx="2765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930 </a:t>
            </a:r>
            <a:r>
              <a:rPr lang="en-US" sz="2800" b="1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común</a:t>
            </a:r>
            <a:r>
              <a:rPr lang="en-US" sz="2800" b="1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2800" b="1" dirty="0"/>
              <a:t>(46%)</a:t>
            </a:r>
            <a:endParaRPr lang="en-US" sz="2800" b="1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4408737" y="4874308"/>
            <a:ext cx="11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400 DEGs</a:t>
            </a:r>
            <a:endParaRPr lang="es-ES" dirty="0"/>
          </a:p>
        </p:txBody>
      </p:sp>
      <p:sp>
        <p:nvSpPr>
          <p:cNvPr id="31" name="CuadroTexto 30"/>
          <p:cNvSpPr txBox="1"/>
          <p:nvPr/>
        </p:nvSpPr>
        <p:spPr>
          <a:xfrm>
            <a:off x="14423959" y="6652744"/>
            <a:ext cx="11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191 DEGs</a:t>
            </a:r>
            <a:endParaRPr lang="es-ES" dirty="0"/>
          </a:p>
        </p:txBody>
      </p:sp>
      <p:sp>
        <p:nvSpPr>
          <p:cNvPr id="32" name="CuadroTexto 31"/>
          <p:cNvSpPr txBox="1"/>
          <p:nvPr/>
        </p:nvSpPr>
        <p:spPr>
          <a:xfrm>
            <a:off x="14354046" y="8576156"/>
            <a:ext cx="11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280 DEGs</a:t>
            </a:r>
            <a:endParaRPr lang="es-ES" dirty="0"/>
          </a:p>
        </p:txBody>
      </p:sp>
      <p:sp>
        <p:nvSpPr>
          <p:cNvPr id="33" name="CuadroTexto 32"/>
          <p:cNvSpPr txBox="1"/>
          <p:nvPr/>
        </p:nvSpPr>
        <p:spPr>
          <a:xfrm>
            <a:off x="14408737" y="7436232"/>
            <a:ext cx="11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255 DEGs</a:t>
            </a:r>
            <a:endParaRPr lang="es-ES" dirty="0"/>
          </a:p>
        </p:txBody>
      </p:sp>
      <p:grpSp>
        <p:nvGrpSpPr>
          <p:cNvPr id="34" name="Grupo 33"/>
          <p:cNvGrpSpPr/>
          <p:nvPr/>
        </p:nvGrpSpPr>
        <p:grpSpPr>
          <a:xfrm>
            <a:off x="171018" y="80684"/>
            <a:ext cx="1896987" cy="1334904"/>
            <a:chOff x="150223" y="1058487"/>
            <a:chExt cx="3438525" cy="2484515"/>
          </a:xfrm>
        </p:grpSpPr>
        <p:grpSp>
          <p:nvGrpSpPr>
            <p:cNvPr id="35" name="Grupo 34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37" name="Hexágono 36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38" name="Hexágono 37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39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6" name="Imagen 35"/>
            <p:cNvPicPr>
              <a:picLocks noChangeAspect="1"/>
            </p:cNvPicPr>
            <p:nvPr/>
          </p:nvPicPr>
          <p:blipFill rotWithShape="1">
            <a:blip r:embed="rId6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sp>
        <p:nvSpPr>
          <p:cNvPr id="40" name="Rectángulo 39"/>
          <p:cNvSpPr/>
          <p:nvPr/>
        </p:nvSpPr>
        <p:spPr>
          <a:xfrm>
            <a:off x="3255514" y="249025"/>
            <a:ext cx="77364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Expresión diferencial de genes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3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0" grpId="0" animBg="1"/>
      <p:bldP spid="21" grpId="0" animBg="1"/>
      <p:bldP spid="22" grpId="0" animBg="1"/>
      <p:bldP spid="27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494"/>
          <a:stretch/>
        </p:blipFill>
        <p:spPr>
          <a:xfrm>
            <a:off x="2460651" y="1"/>
            <a:ext cx="9839739" cy="9619013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>
            <a:off x="4039514" y="1409351"/>
            <a:ext cx="41552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>
            <a:off x="8455312" y="1273029"/>
            <a:ext cx="41552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>
            <a:off x="7711634" y="3081920"/>
            <a:ext cx="41552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7892975" y="3391250"/>
            <a:ext cx="41552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8310328" y="3682767"/>
            <a:ext cx="41552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8186590" y="4288872"/>
            <a:ext cx="41552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7878350" y="4152551"/>
            <a:ext cx="41552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3778226" y="4003646"/>
            <a:ext cx="41552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3851573" y="3087147"/>
            <a:ext cx="41552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4143091" y="2334234"/>
            <a:ext cx="41552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3044411" y="1273029"/>
            <a:ext cx="415529" cy="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2793860" y="3552740"/>
            <a:ext cx="415529" cy="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4032244" y="3831674"/>
            <a:ext cx="415529" cy="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7182341" y="2638338"/>
            <a:ext cx="415529" cy="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7595443" y="2338431"/>
            <a:ext cx="415529" cy="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7729696" y="2785146"/>
            <a:ext cx="415529" cy="0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12494670" y="2259725"/>
            <a:ext cx="564542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419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Respuesta de defensa</a:t>
            </a:r>
          </a:p>
          <a:p>
            <a:pPr algn="ctr">
              <a:spcAft>
                <a:spcPts val="1800"/>
              </a:spcAft>
            </a:pPr>
            <a:r>
              <a:rPr lang="es-ES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Vías hormonales</a:t>
            </a:r>
          </a:p>
          <a:p>
            <a:pPr algn="ctr">
              <a:spcAft>
                <a:spcPts val="1800"/>
              </a:spcAft>
            </a:pPr>
            <a:r>
              <a:rPr lang="es-ES" sz="32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Síntesis de flavonoides y </a:t>
            </a:r>
            <a:r>
              <a:rPr lang="es-ES" sz="3200" b="1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fenilpropanoides</a:t>
            </a:r>
            <a:r>
              <a:rPr lang="es-ES" sz="32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s-419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Respuesta a estrés oxidativo</a:t>
            </a:r>
          </a:p>
          <a:p>
            <a:pPr algn="ctr">
              <a:spcAft>
                <a:spcPts val="1800"/>
              </a:spcAft>
            </a:pPr>
            <a:endParaRPr lang="es-E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3845260" y="2034032"/>
            <a:ext cx="415529" cy="0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3512702" y="1566458"/>
            <a:ext cx="415529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3100034" y="1884120"/>
            <a:ext cx="415529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3364255" y="2932121"/>
            <a:ext cx="415529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7422646" y="1878192"/>
            <a:ext cx="415529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7847183" y="1732722"/>
            <a:ext cx="415529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6" t="95788" r="37743" b="-1329"/>
          <a:stretch/>
        </p:blipFill>
        <p:spPr>
          <a:xfrm>
            <a:off x="7436008" y="5051861"/>
            <a:ext cx="2440379" cy="570017"/>
          </a:xfrm>
          <a:prstGeom prst="rect">
            <a:avLst/>
          </a:prstGeom>
        </p:spPr>
      </p:pic>
      <p:grpSp>
        <p:nvGrpSpPr>
          <p:cNvPr id="38" name="Grupo 37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39" name="Grupo 38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41" name="Hexágono 40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42" name="Hexágono 41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0" name="Imagen 39"/>
            <p:cNvPicPr>
              <a:picLocks noChangeAspect="1"/>
            </p:cNvPicPr>
            <p:nvPr/>
          </p:nvPicPr>
          <p:blipFill rotWithShape="1">
            <a:blip r:embed="rId5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498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19772" y="413289"/>
            <a:ext cx="155570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E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Fenilpropanoides</a:t>
            </a:r>
            <a:r>
              <a:rPr lang="es-ES" sz="4000" b="1" dirty="0">
                <a:latin typeface="Arial" panose="020B0604020202020204" pitchFamily="34" charset="0"/>
                <a:cs typeface="Arial" panose="020B0604020202020204" pitchFamily="34" charset="0"/>
              </a:rPr>
              <a:t>, flavonoides y proteínas </a:t>
            </a:r>
            <a:r>
              <a:rPr lang="es-E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1732" r="1661" b="55671"/>
          <a:stretch/>
        </p:blipFill>
        <p:spPr>
          <a:xfrm>
            <a:off x="369997" y="1941813"/>
            <a:ext cx="10964038" cy="762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4" r="35181"/>
          <a:stretch/>
        </p:blipFill>
        <p:spPr>
          <a:xfrm>
            <a:off x="11529815" y="1948382"/>
            <a:ext cx="6511192" cy="7166741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17" name="Grupo 16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19" name="Hexágono 18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20" name="Hexágono 19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6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5192" t="18148" r="29391" b="50741"/>
          <a:stretch/>
        </p:blipFill>
        <p:spPr>
          <a:xfrm>
            <a:off x="391017" y="602968"/>
            <a:ext cx="17649990" cy="92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0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54231" y="3996884"/>
            <a:ext cx="2618210" cy="2316631"/>
          </a:xfrm>
          <a:custGeom>
            <a:avLst/>
            <a:gdLst/>
            <a:ahLst/>
            <a:cxnLst/>
            <a:rect l="l" t="t" r="r" b="b"/>
            <a:pathLst>
              <a:path w="4429093" h="3742263">
                <a:moveTo>
                  <a:pt x="0" y="0"/>
                </a:moveTo>
                <a:lnTo>
                  <a:pt x="4429093" y="0"/>
                </a:lnTo>
                <a:lnTo>
                  <a:pt x="4429093" y="3742263"/>
                </a:lnTo>
                <a:lnTo>
                  <a:pt x="0" y="374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38098" y="3996885"/>
            <a:ext cx="2423903" cy="2362476"/>
          </a:xfrm>
          <a:custGeom>
            <a:avLst/>
            <a:gdLst/>
            <a:ahLst/>
            <a:cxnLst/>
            <a:rect l="l" t="t" r="r" b="b"/>
            <a:pathLst>
              <a:path w="4519303" h="3742263">
                <a:moveTo>
                  <a:pt x="0" y="0"/>
                </a:moveTo>
                <a:lnTo>
                  <a:pt x="4519303" y="0"/>
                </a:lnTo>
                <a:lnTo>
                  <a:pt x="4519303" y="3742263"/>
                </a:lnTo>
                <a:lnTo>
                  <a:pt x="0" y="3742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29" r="-162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27658" y="3996884"/>
            <a:ext cx="3149942" cy="2362477"/>
          </a:xfrm>
          <a:custGeom>
            <a:avLst/>
            <a:gdLst/>
            <a:ahLst/>
            <a:cxnLst/>
            <a:rect l="l" t="t" r="r" b="b"/>
            <a:pathLst>
              <a:path w="5123500" h="3559232">
                <a:moveTo>
                  <a:pt x="0" y="0"/>
                </a:moveTo>
                <a:lnTo>
                  <a:pt x="5123500" y="0"/>
                </a:lnTo>
                <a:lnTo>
                  <a:pt x="5123500" y="3559232"/>
                </a:lnTo>
                <a:lnTo>
                  <a:pt x="0" y="3559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575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43727" y="2999931"/>
            <a:ext cx="2714505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dirty="0">
                <a:solidFill>
                  <a:srgbClr val="0E0340"/>
                </a:solidFill>
                <a:latin typeface="TT Chocolates Bold Italics"/>
              </a:rPr>
              <a:t>Campo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87444" y="2999930"/>
            <a:ext cx="5174632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dirty="0" err="1">
                <a:solidFill>
                  <a:srgbClr val="0E0340"/>
                </a:solidFill>
                <a:latin typeface="TT Chocolates Bold Italics"/>
              </a:rPr>
              <a:t>Laboratorio</a:t>
            </a:r>
            <a:endParaRPr lang="en-US" sz="4400" dirty="0">
              <a:solidFill>
                <a:srgbClr val="0E0340"/>
              </a:solidFill>
              <a:latin typeface="TT Chocolates Bold Itali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127658" y="2999930"/>
            <a:ext cx="518540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dirty="0" err="1">
                <a:solidFill>
                  <a:srgbClr val="0E0340"/>
                </a:solidFill>
                <a:latin typeface="TT Chocolates Bold Italics"/>
              </a:rPr>
              <a:t>Bioinformática</a:t>
            </a:r>
            <a:endParaRPr lang="en-US" sz="4400" dirty="0">
              <a:solidFill>
                <a:srgbClr val="0E0340"/>
              </a:solidFill>
              <a:latin typeface="TT Chocolates Bold Italics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19" name="Grupo 18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21" name="Hexágono 20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22" name="Hexágono 21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6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sp>
        <p:nvSpPr>
          <p:cNvPr id="24" name="Flecha derecha 23"/>
          <p:cNvSpPr/>
          <p:nvPr/>
        </p:nvSpPr>
        <p:spPr>
          <a:xfrm>
            <a:off x="3173044" y="4823558"/>
            <a:ext cx="914400" cy="6858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 derecha 24"/>
          <p:cNvSpPr/>
          <p:nvPr/>
        </p:nvSpPr>
        <p:spPr>
          <a:xfrm>
            <a:off x="7050348" y="4823558"/>
            <a:ext cx="914400" cy="6858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Flecha derecha 26"/>
          <p:cNvSpPr/>
          <p:nvPr/>
        </p:nvSpPr>
        <p:spPr>
          <a:xfrm>
            <a:off x="11460018" y="4823558"/>
            <a:ext cx="914400" cy="6858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TextBox 17"/>
          <p:cNvSpPr txBox="1"/>
          <p:nvPr/>
        </p:nvSpPr>
        <p:spPr>
          <a:xfrm>
            <a:off x="13102600" y="2999930"/>
            <a:ext cx="495680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dirty="0" err="1" smtClean="0">
                <a:solidFill>
                  <a:srgbClr val="0E0340"/>
                </a:solidFill>
                <a:latin typeface="TT Chocolates Bold Italics"/>
              </a:rPr>
              <a:t>Nuevos</a:t>
            </a:r>
            <a:r>
              <a:rPr lang="en-US" sz="4400" dirty="0" smtClean="0">
                <a:solidFill>
                  <a:srgbClr val="0E0340"/>
                </a:solidFill>
                <a:latin typeface="TT Chocolates Bold Italics"/>
              </a:rPr>
              <a:t> </a:t>
            </a:r>
            <a:r>
              <a:rPr lang="en-US" sz="4400" dirty="0" err="1" smtClean="0">
                <a:solidFill>
                  <a:srgbClr val="0E0340"/>
                </a:solidFill>
                <a:latin typeface="TT Chocolates Bold Italics"/>
              </a:rPr>
              <a:t>proyectos</a:t>
            </a:r>
            <a:endParaRPr lang="en-US" sz="4400" dirty="0">
              <a:solidFill>
                <a:srgbClr val="0E0340"/>
              </a:solidFill>
              <a:latin typeface="TT Chocolates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04001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8999" t="32354" r="9831" b="55925"/>
          <a:stretch/>
        </p:blipFill>
        <p:spPr>
          <a:xfrm>
            <a:off x="394411" y="723900"/>
            <a:ext cx="17893589" cy="37846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38200" y="5753100"/>
            <a:ext cx="1607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419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Especies de </a:t>
            </a:r>
            <a:r>
              <a:rPr lang="es-419" sz="3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Diaporthe</a:t>
            </a:r>
            <a:r>
              <a:rPr lang="es-419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asociadas al cancro del tallo de la soja</a:t>
            </a:r>
            <a:endParaRPr lang="es-419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Secuenciación de genoma de otra especie de </a:t>
            </a:r>
            <a:r>
              <a:rPr lang="es-ES" sz="36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Diaporthe</a:t>
            </a:r>
            <a:endParaRPr lang="es-ES" sz="3600" b="1" i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3600" b="1" dirty="0" err="1" smtClean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Comparción</a:t>
            </a:r>
            <a:r>
              <a:rPr lang="es-ES" sz="3600" b="1" dirty="0" smtClean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genomas de especies de </a:t>
            </a:r>
            <a:r>
              <a:rPr lang="es-ES" sz="3600" b="1" i="1" dirty="0" err="1" smtClean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Diaporthe</a:t>
            </a:r>
            <a:r>
              <a:rPr lang="es-ES" sz="3600" b="1" i="1" dirty="0" smtClean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36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Expresión diferencial de </a:t>
            </a: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 de </a:t>
            </a:r>
            <a:r>
              <a:rPr lang="es-ES" sz="36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patogenicidad</a:t>
            </a:r>
            <a:endParaRPr lang="es-E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800"/>
              </a:spcAft>
            </a:pPr>
            <a:endParaRPr lang="es-E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28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3109"/>
            <a:ext cx="15925800" cy="97809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166" t="14444" r="69167" b="67037"/>
          <a:stretch/>
        </p:blipFill>
        <p:spPr>
          <a:xfrm>
            <a:off x="304800" y="1333500"/>
            <a:ext cx="179832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2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930740" y="1538916"/>
            <a:ext cx="6357260" cy="5682861"/>
          </a:xfrm>
          <a:custGeom>
            <a:avLst/>
            <a:gdLst/>
            <a:ahLst/>
            <a:cxnLst/>
            <a:rect l="l" t="t" r="r" b="b"/>
            <a:pathLst>
              <a:path w="6357260" h="5682861">
                <a:moveTo>
                  <a:pt x="0" y="0"/>
                </a:moveTo>
                <a:lnTo>
                  <a:pt x="6357260" y="0"/>
                </a:lnTo>
                <a:lnTo>
                  <a:pt x="6357260" y="5682861"/>
                </a:lnTo>
                <a:lnTo>
                  <a:pt x="0" y="5682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07" b="-634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30061" y="394660"/>
            <a:ext cx="10043297" cy="114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80"/>
              </a:lnSpc>
            </a:pPr>
            <a:r>
              <a:rPr lang="en-US" sz="6700" dirty="0" err="1">
                <a:solidFill>
                  <a:srgbClr val="00BF63"/>
                </a:solidFill>
                <a:latin typeface="TT Chocolates Bold"/>
              </a:rPr>
              <a:t>Cancro</a:t>
            </a:r>
            <a:r>
              <a:rPr lang="en-US" sz="6700" dirty="0">
                <a:solidFill>
                  <a:srgbClr val="00BF63"/>
                </a:solidFill>
                <a:latin typeface="TT Chocolates Bold"/>
              </a:rPr>
              <a:t> del </a:t>
            </a:r>
            <a:r>
              <a:rPr lang="en-US" sz="6700" dirty="0" err="1">
                <a:solidFill>
                  <a:srgbClr val="00BF63"/>
                </a:solidFill>
                <a:latin typeface="TT Chocolates Bold"/>
              </a:rPr>
              <a:t>tallo</a:t>
            </a:r>
            <a:r>
              <a:rPr lang="en-US" sz="6700" dirty="0">
                <a:solidFill>
                  <a:srgbClr val="00BF63"/>
                </a:solidFill>
                <a:latin typeface="TT Chocolates Bold"/>
              </a:rPr>
              <a:t> de la </a:t>
            </a:r>
            <a:r>
              <a:rPr lang="en-US" sz="6700" dirty="0" err="1">
                <a:solidFill>
                  <a:srgbClr val="00BF63"/>
                </a:solidFill>
                <a:latin typeface="TT Chocolates Bold"/>
              </a:rPr>
              <a:t>soja</a:t>
            </a:r>
            <a:endParaRPr lang="en-US" sz="6700" dirty="0">
              <a:solidFill>
                <a:srgbClr val="00BF63"/>
              </a:solidFill>
              <a:latin typeface="TT Chocolate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4231" y="2460991"/>
            <a:ext cx="15134610" cy="769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5039"/>
              </a:lnSpc>
              <a:buFont typeface="Arial" panose="020B0604020202020204" pitchFamily="34" charset="0"/>
              <a:buChar char="•"/>
            </a:pPr>
            <a:r>
              <a:rPr lang="en-US" sz="3599" dirty="0" err="1">
                <a:solidFill>
                  <a:srgbClr val="0E0340"/>
                </a:solidFill>
                <a:latin typeface="Alice"/>
              </a:rPr>
              <a:t>Causado</a:t>
            </a:r>
            <a:r>
              <a:rPr lang="en-US" sz="3599" dirty="0">
                <a:solidFill>
                  <a:srgbClr val="0E0340"/>
                </a:solidFill>
                <a:latin typeface="Alice"/>
              </a:rPr>
              <a:t> </a:t>
            </a:r>
            <a:r>
              <a:rPr lang="en-US" sz="3599" dirty="0" err="1">
                <a:solidFill>
                  <a:srgbClr val="0E0340"/>
                </a:solidFill>
                <a:latin typeface="Alice"/>
              </a:rPr>
              <a:t>por</a:t>
            </a:r>
            <a:r>
              <a:rPr lang="en-US" sz="3599" dirty="0">
                <a:solidFill>
                  <a:srgbClr val="0E0340"/>
                </a:solidFill>
                <a:latin typeface="Alice"/>
              </a:rPr>
              <a:t> </a:t>
            </a:r>
            <a:r>
              <a:rPr lang="en-US" sz="3599" dirty="0" err="1">
                <a:solidFill>
                  <a:srgbClr val="0E0340"/>
                </a:solidFill>
                <a:latin typeface="Alice Italics"/>
              </a:rPr>
              <a:t>D.aspalathi</a:t>
            </a:r>
            <a:r>
              <a:rPr lang="en-US" sz="3599" dirty="0" smtClean="0">
                <a:solidFill>
                  <a:srgbClr val="0E0340"/>
                </a:solidFill>
                <a:latin typeface="Alice Italics"/>
              </a:rPr>
              <a:t>, </a:t>
            </a:r>
            <a:r>
              <a:rPr lang="en-US" sz="3599" dirty="0" err="1" smtClean="0">
                <a:solidFill>
                  <a:srgbClr val="0E0340"/>
                </a:solidFill>
                <a:latin typeface="Alice Italics"/>
              </a:rPr>
              <a:t>D.longicolla</a:t>
            </a:r>
            <a:r>
              <a:rPr lang="en-US" sz="3599" dirty="0">
                <a:solidFill>
                  <a:srgbClr val="0E0340"/>
                </a:solidFill>
                <a:latin typeface="Alice Italics"/>
              </a:rPr>
              <a:t>, </a:t>
            </a:r>
            <a:r>
              <a:rPr lang="en-US" sz="3599" dirty="0" err="1">
                <a:solidFill>
                  <a:srgbClr val="0E0340"/>
                </a:solidFill>
                <a:latin typeface="Alice Italics"/>
              </a:rPr>
              <a:t>D.caulivora</a:t>
            </a:r>
            <a:endParaRPr lang="en-US" sz="3599" dirty="0">
              <a:solidFill>
                <a:srgbClr val="0E0340"/>
              </a:solidFill>
              <a:latin typeface="Alice Italics"/>
            </a:endParaRPr>
          </a:p>
          <a:p>
            <a:pPr marL="571500" indent="-571500">
              <a:lnSpc>
                <a:spcPts val="5039"/>
              </a:lnSpc>
              <a:buFont typeface="Arial" panose="020B0604020202020204" pitchFamily="34" charset="0"/>
              <a:buChar char="•"/>
            </a:pPr>
            <a:endParaRPr lang="en-US" sz="3599" dirty="0">
              <a:solidFill>
                <a:srgbClr val="0E0340"/>
              </a:solidFill>
              <a:latin typeface="Alice Italics"/>
            </a:endParaRPr>
          </a:p>
          <a:p>
            <a:pPr marL="571500" indent="-571500">
              <a:lnSpc>
                <a:spcPts val="5039"/>
              </a:lnSpc>
              <a:buFont typeface="Arial" panose="020B0604020202020204" pitchFamily="34" charset="0"/>
              <a:buChar char="•"/>
            </a:pPr>
            <a:r>
              <a:rPr lang="en-US" sz="3599" dirty="0">
                <a:solidFill>
                  <a:srgbClr val="0E0340"/>
                </a:solidFill>
                <a:latin typeface="Alice"/>
              </a:rPr>
              <a:t>Alta </a:t>
            </a:r>
            <a:r>
              <a:rPr lang="en-US" sz="3599" b="1" dirty="0" err="1">
                <a:solidFill>
                  <a:srgbClr val="FF0000"/>
                </a:solidFill>
                <a:latin typeface="Alice"/>
              </a:rPr>
              <a:t>incidencia</a:t>
            </a:r>
            <a:r>
              <a:rPr lang="en-US" sz="3599" dirty="0">
                <a:solidFill>
                  <a:srgbClr val="0E0340"/>
                </a:solidFill>
                <a:latin typeface="Alice"/>
              </a:rPr>
              <a:t> en el </a:t>
            </a:r>
            <a:r>
              <a:rPr lang="en-US" sz="3599" dirty="0" err="1">
                <a:solidFill>
                  <a:srgbClr val="0E0340"/>
                </a:solidFill>
                <a:latin typeface="Alice"/>
              </a:rPr>
              <a:t>país</a:t>
            </a:r>
            <a:r>
              <a:rPr lang="en-US" sz="3599" dirty="0">
                <a:solidFill>
                  <a:srgbClr val="0E0340"/>
                </a:solidFill>
                <a:latin typeface="Alice"/>
              </a:rPr>
              <a:t> </a:t>
            </a:r>
          </a:p>
          <a:p>
            <a:pPr marL="571500" indent="-571500">
              <a:lnSpc>
                <a:spcPts val="5039"/>
              </a:lnSpc>
              <a:buFont typeface="Arial" panose="020B0604020202020204" pitchFamily="34" charset="0"/>
              <a:buChar char="•"/>
            </a:pPr>
            <a:endParaRPr lang="en-US" sz="3599" dirty="0">
              <a:solidFill>
                <a:srgbClr val="0E0340"/>
              </a:solidFill>
              <a:latin typeface="Alice"/>
            </a:endParaRPr>
          </a:p>
          <a:p>
            <a:pPr marL="571500" indent="-571500">
              <a:lnSpc>
                <a:spcPts val="5039"/>
              </a:lnSpc>
              <a:buFont typeface="Arial" panose="020B0604020202020204" pitchFamily="34" charset="0"/>
              <a:buChar char="•"/>
            </a:pPr>
            <a:r>
              <a:rPr lang="en-US" sz="3599" dirty="0" err="1">
                <a:solidFill>
                  <a:srgbClr val="0E0340"/>
                </a:solidFill>
                <a:latin typeface="Alice"/>
              </a:rPr>
              <a:t>Pocos</a:t>
            </a:r>
            <a:r>
              <a:rPr lang="en-US" sz="3599" dirty="0">
                <a:solidFill>
                  <a:srgbClr val="0E0340"/>
                </a:solidFill>
                <a:latin typeface="Alice"/>
              </a:rPr>
              <a:t> </a:t>
            </a:r>
            <a:r>
              <a:rPr lang="en-US" sz="3599" dirty="0" err="1">
                <a:solidFill>
                  <a:srgbClr val="0E0340"/>
                </a:solidFill>
                <a:latin typeface="Alice"/>
              </a:rPr>
              <a:t>estudios</a:t>
            </a:r>
            <a:r>
              <a:rPr lang="en-US" sz="3599" dirty="0">
                <a:solidFill>
                  <a:srgbClr val="0E0340"/>
                </a:solidFill>
                <a:latin typeface="Alice"/>
              </a:rPr>
              <a:t> de </a:t>
            </a:r>
            <a:r>
              <a:rPr lang="en-US" sz="3599" b="1" dirty="0" err="1">
                <a:solidFill>
                  <a:srgbClr val="FF0000"/>
                </a:solidFill>
                <a:latin typeface="Alice"/>
              </a:rPr>
              <a:t>variabilidad</a:t>
            </a:r>
            <a:r>
              <a:rPr lang="en-US" sz="3599" b="1" dirty="0">
                <a:solidFill>
                  <a:srgbClr val="FF0000"/>
                </a:solidFill>
                <a:latin typeface="Alice"/>
              </a:rPr>
              <a:t> del </a:t>
            </a:r>
            <a:r>
              <a:rPr lang="en-US" sz="3599" b="1" dirty="0" err="1">
                <a:solidFill>
                  <a:srgbClr val="FF0000"/>
                </a:solidFill>
                <a:latin typeface="Alice"/>
              </a:rPr>
              <a:t>hongo</a:t>
            </a:r>
            <a:r>
              <a:rPr lang="en-US" sz="3599" b="1" dirty="0">
                <a:solidFill>
                  <a:srgbClr val="FF0000"/>
                </a:solidFill>
                <a:latin typeface="Alice"/>
              </a:rPr>
              <a:t> </a:t>
            </a:r>
          </a:p>
          <a:p>
            <a:pPr marL="571500" indent="-571500">
              <a:lnSpc>
                <a:spcPts val="5039"/>
              </a:lnSpc>
              <a:buFont typeface="Arial" panose="020B0604020202020204" pitchFamily="34" charset="0"/>
              <a:buChar char="•"/>
            </a:pPr>
            <a:endParaRPr lang="en-US" sz="3599" dirty="0">
              <a:solidFill>
                <a:srgbClr val="0E0340"/>
              </a:solidFill>
              <a:latin typeface="Alice"/>
            </a:endParaRPr>
          </a:p>
          <a:p>
            <a:pPr marL="571500" indent="-571500">
              <a:lnSpc>
                <a:spcPts val="5039"/>
              </a:lnSpc>
              <a:buFont typeface="Arial" panose="020B0604020202020204" pitchFamily="34" charset="0"/>
              <a:buChar char="•"/>
            </a:pPr>
            <a:r>
              <a:rPr lang="en-US" sz="3599" dirty="0" err="1" smtClean="0">
                <a:solidFill>
                  <a:srgbClr val="0E0340"/>
                </a:solidFill>
                <a:latin typeface="Alice"/>
              </a:rPr>
              <a:t>Pocos</a:t>
            </a:r>
            <a:r>
              <a:rPr lang="en-US" sz="3599" dirty="0" smtClean="0">
                <a:solidFill>
                  <a:srgbClr val="0E0340"/>
                </a:solidFill>
                <a:latin typeface="Alice"/>
              </a:rPr>
              <a:t> </a:t>
            </a:r>
            <a:r>
              <a:rPr lang="en-US" sz="3599" dirty="0" err="1">
                <a:solidFill>
                  <a:srgbClr val="0E0340"/>
                </a:solidFill>
                <a:latin typeface="Alice"/>
              </a:rPr>
              <a:t>estudios</a:t>
            </a:r>
            <a:r>
              <a:rPr lang="en-US" sz="3599" dirty="0">
                <a:solidFill>
                  <a:srgbClr val="0E0340"/>
                </a:solidFill>
                <a:latin typeface="Alice"/>
              </a:rPr>
              <a:t> </a:t>
            </a:r>
            <a:r>
              <a:rPr lang="en-US" sz="3599" dirty="0" smtClean="0">
                <a:solidFill>
                  <a:srgbClr val="0E0340"/>
                </a:solidFill>
                <a:latin typeface="Alice"/>
              </a:rPr>
              <a:t>del </a:t>
            </a:r>
            <a:r>
              <a:rPr lang="en-US" sz="3599" b="1" dirty="0" err="1" smtClean="0">
                <a:solidFill>
                  <a:srgbClr val="FF0000"/>
                </a:solidFill>
                <a:latin typeface="Alice"/>
              </a:rPr>
              <a:t>genoma</a:t>
            </a:r>
            <a:r>
              <a:rPr lang="en-US" sz="3599" dirty="0" smtClean="0">
                <a:solidFill>
                  <a:srgbClr val="0E0340"/>
                </a:solidFill>
                <a:latin typeface="Alice"/>
              </a:rPr>
              <a:t> y </a:t>
            </a:r>
            <a:r>
              <a:rPr lang="en-US" sz="3599" b="1" dirty="0" err="1" smtClean="0">
                <a:solidFill>
                  <a:srgbClr val="FF0000"/>
                </a:solidFill>
                <a:latin typeface="Alice"/>
              </a:rPr>
              <a:t>patogenicidad</a:t>
            </a:r>
            <a:r>
              <a:rPr lang="en-US" sz="3599" b="1" dirty="0" smtClean="0">
                <a:solidFill>
                  <a:srgbClr val="FF0000"/>
                </a:solidFill>
                <a:latin typeface="Alice"/>
              </a:rPr>
              <a:t> </a:t>
            </a:r>
            <a:endParaRPr lang="en-US" sz="3599" b="1" dirty="0">
              <a:solidFill>
                <a:srgbClr val="FF0000"/>
              </a:solidFill>
              <a:latin typeface="Alice"/>
            </a:endParaRPr>
          </a:p>
          <a:p>
            <a:pPr marL="571500" indent="-571500">
              <a:lnSpc>
                <a:spcPts val="5039"/>
              </a:lnSpc>
              <a:buFont typeface="Arial" panose="020B0604020202020204" pitchFamily="34" charset="0"/>
              <a:buChar char="•"/>
            </a:pPr>
            <a:endParaRPr lang="en-US" sz="3599" dirty="0">
              <a:solidFill>
                <a:srgbClr val="0E0340"/>
              </a:solidFill>
              <a:latin typeface="Alice"/>
            </a:endParaRPr>
          </a:p>
          <a:p>
            <a:pPr marL="571500" indent="-571500">
              <a:lnSpc>
                <a:spcPts val="5039"/>
              </a:lnSpc>
              <a:buFont typeface="Arial" panose="020B0604020202020204" pitchFamily="34" charset="0"/>
              <a:buChar char="•"/>
            </a:pPr>
            <a:r>
              <a:rPr lang="en-US" sz="3599" dirty="0" err="1">
                <a:solidFill>
                  <a:srgbClr val="0E0340"/>
                </a:solidFill>
                <a:latin typeface="Alice"/>
              </a:rPr>
              <a:t>Escasos</a:t>
            </a:r>
            <a:r>
              <a:rPr lang="en-US" sz="3599" dirty="0">
                <a:solidFill>
                  <a:srgbClr val="0E0340"/>
                </a:solidFill>
                <a:latin typeface="Alice"/>
              </a:rPr>
              <a:t> </a:t>
            </a:r>
            <a:r>
              <a:rPr lang="en-US" sz="3599" b="1" dirty="0" err="1" smtClean="0">
                <a:solidFill>
                  <a:srgbClr val="FF0000"/>
                </a:solidFill>
                <a:latin typeface="Alice"/>
              </a:rPr>
              <a:t>conocimientos</a:t>
            </a:r>
            <a:r>
              <a:rPr lang="en-US" sz="3599" b="1" dirty="0" smtClean="0">
                <a:solidFill>
                  <a:srgbClr val="FF0000"/>
                </a:solidFill>
                <a:latin typeface="Alice"/>
              </a:rPr>
              <a:t> </a:t>
            </a:r>
            <a:r>
              <a:rPr lang="en-US" sz="3599" b="1" dirty="0" err="1" smtClean="0">
                <a:solidFill>
                  <a:srgbClr val="FF0000"/>
                </a:solidFill>
                <a:latin typeface="Alice"/>
              </a:rPr>
              <a:t>moleculares</a:t>
            </a:r>
            <a:r>
              <a:rPr lang="en-US" sz="3599" b="1" dirty="0" smtClean="0">
                <a:solidFill>
                  <a:srgbClr val="FF0000"/>
                </a:solidFill>
                <a:latin typeface="Alice"/>
              </a:rPr>
              <a:t> </a:t>
            </a:r>
            <a:r>
              <a:rPr lang="en-US" sz="3599" dirty="0" smtClean="0">
                <a:solidFill>
                  <a:srgbClr val="0E0340"/>
                </a:solidFill>
                <a:latin typeface="Alice"/>
              </a:rPr>
              <a:t>de </a:t>
            </a:r>
            <a:r>
              <a:rPr lang="en-US" sz="3599" dirty="0">
                <a:solidFill>
                  <a:srgbClr val="0E0340"/>
                </a:solidFill>
                <a:latin typeface="Alice"/>
              </a:rPr>
              <a:t>la </a:t>
            </a:r>
            <a:r>
              <a:rPr lang="en-US" sz="3599" dirty="0" err="1">
                <a:solidFill>
                  <a:srgbClr val="0E0340"/>
                </a:solidFill>
                <a:latin typeface="Alice"/>
              </a:rPr>
              <a:t>interacción</a:t>
            </a:r>
            <a:r>
              <a:rPr lang="en-US" sz="3599" dirty="0">
                <a:solidFill>
                  <a:srgbClr val="0E0340"/>
                </a:solidFill>
                <a:latin typeface="Alice"/>
              </a:rPr>
              <a:t> </a:t>
            </a:r>
            <a:r>
              <a:rPr lang="en-US" sz="3599" dirty="0" err="1">
                <a:solidFill>
                  <a:srgbClr val="0E0340"/>
                </a:solidFill>
                <a:latin typeface="Alice"/>
              </a:rPr>
              <a:t>planta-patógeno</a:t>
            </a:r>
            <a:endParaRPr lang="en-US" sz="3599" dirty="0">
              <a:solidFill>
                <a:srgbClr val="0E0340"/>
              </a:solidFill>
              <a:latin typeface="Alice"/>
            </a:endParaRPr>
          </a:p>
          <a:p>
            <a:pPr marL="571500" indent="-571500">
              <a:lnSpc>
                <a:spcPts val="5039"/>
              </a:lnSpc>
              <a:buFont typeface="Arial" panose="020B0604020202020204" pitchFamily="34" charset="0"/>
              <a:buChar char="•"/>
            </a:pPr>
            <a:endParaRPr lang="en-US" sz="3599" dirty="0">
              <a:solidFill>
                <a:srgbClr val="0E0340"/>
              </a:solidFill>
              <a:latin typeface="Alice"/>
            </a:endParaRPr>
          </a:p>
          <a:p>
            <a:pPr marL="571500" indent="-571500">
              <a:lnSpc>
                <a:spcPts val="5039"/>
              </a:lnSpc>
              <a:buFont typeface="Arial" panose="020B0604020202020204" pitchFamily="34" charset="0"/>
              <a:buChar char="•"/>
            </a:pPr>
            <a:r>
              <a:rPr lang="en-US" sz="3599" dirty="0" err="1" smtClean="0">
                <a:solidFill>
                  <a:srgbClr val="0E0340"/>
                </a:solidFill>
                <a:latin typeface="Alice"/>
              </a:rPr>
              <a:t>Escasos</a:t>
            </a:r>
            <a:r>
              <a:rPr lang="en-US" sz="3599" dirty="0" smtClean="0">
                <a:solidFill>
                  <a:srgbClr val="0E0340"/>
                </a:solidFill>
                <a:latin typeface="Alice"/>
              </a:rPr>
              <a:t> </a:t>
            </a:r>
            <a:r>
              <a:rPr lang="en-US" sz="3599" dirty="0" err="1" smtClean="0">
                <a:solidFill>
                  <a:srgbClr val="0E0340"/>
                </a:solidFill>
                <a:latin typeface="Alice"/>
              </a:rPr>
              <a:t>conocimientos</a:t>
            </a:r>
            <a:r>
              <a:rPr lang="en-US" sz="3599" dirty="0" smtClean="0">
                <a:solidFill>
                  <a:srgbClr val="0E0340"/>
                </a:solidFill>
                <a:latin typeface="Alice"/>
              </a:rPr>
              <a:t> de la </a:t>
            </a:r>
            <a:r>
              <a:rPr lang="en-US" sz="3599" b="1" dirty="0" err="1" smtClean="0">
                <a:solidFill>
                  <a:srgbClr val="FF0000"/>
                </a:solidFill>
                <a:latin typeface="Alice"/>
              </a:rPr>
              <a:t>expresión</a:t>
            </a:r>
            <a:r>
              <a:rPr lang="en-US" sz="3599" b="1" dirty="0" smtClean="0">
                <a:solidFill>
                  <a:srgbClr val="FF0000"/>
                </a:solidFill>
                <a:latin typeface="Alice"/>
              </a:rPr>
              <a:t> de genes de </a:t>
            </a:r>
            <a:r>
              <a:rPr lang="en-US" sz="3599" b="1" dirty="0" err="1" smtClean="0">
                <a:solidFill>
                  <a:srgbClr val="FF0000"/>
                </a:solidFill>
                <a:latin typeface="Alice"/>
              </a:rPr>
              <a:t>defensa</a:t>
            </a:r>
            <a:endParaRPr lang="en-US" sz="3599" b="1" dirty="0" smtClean="0">
              <a:solidFill>
                <a:srgbClr val="FF0000"/>
              </a:solidFill>
              <a:latin typeface="Alice"/>
            </a:endParaRPr>
          </a:p>
          <a:p>
            <a:pPr marL="571500" indent="-571500">
              <a:lnSpc>
                <a:spcPts val="5039"/>
              </a:lnSpc>
              <a:buFont typeface="Arial" panose="020B0604020202020204" pitchFamily="34" charset="0"/>
              <a:buChar char="•"/>
            </a:pPr>
            <a:endParaRPr lang="en-US" sz="3599" dirty="0" smtClean="0">
              <a:solidFill>
                <a:srgbClr val="0E0340"/>
              </a:solidFill>
              <a:latin typeface="Alice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9" name="Grupo 8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11" name="Hexágono 10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2" name="Hexágono 11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38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7519903"/>
            <a:ext cx="4191000" cy="28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09600" y="266790"/>
            <a:ext cx="16764000" cy="817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3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Generación de conocimiento básico y original de las bases </a:t>
            </a:r>
            <a:r>
              <a:rPr lang="es-UY" sz="3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moleculares </a:t>
            </a:r>
            <a:r>
              <a:rPr lang="es-UY" sz="3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interacción </a:t>
            </a:r>
            <a:r>
              <a:rPr lang="es-UY" sz="3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s-UY" sz="30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caulivora</a:t>
            </a:r>
            <a:r>
              <a:rPr lang="es-UY" sz="3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UY" sz="3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s-UY" sz="30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s-UY" sz="3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UY" sz="3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800"/>
              </a:spcAft>
            </a:pPr>
            <a:endParaRPr lang="es-UY" sz="3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Conocimiento de los mecanismos de infección del </a:t>
            </a:r>
            <a:r>
              <a:rPr lang="es-UY" sz="3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patógeno en plantas de soja. </a:t>
            </a:r>
            <a:endParaRPr lang="es-UY" sz="3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Y" sz="3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Secuenciación de </a:t>
            </a:r>
            <a:r>
              <a:rPr lang="es-UY" sz="30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</a:t>
            </a:r>
            <a:r>
              <a:rPr lang="es-UY" sz="3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genoma de patógenos fúngicos</a:t>
            </a:r>
          </a:p>
          <a:p>
            <a:pPr marL="457200" indent="-4572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Y" sz="3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Obtención </a:t>
            </a: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UY" sz="3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efectores y </a:t>
            </a:r>
            <a:r>
              <a:rPr lang="es-UY" sz="30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carcaterización</a:t>
            </a:r>
            <a:endParaRPr lang="es-UY" sz="3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Disponibilidad </a:t>
            </a: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listas de genes involucrados en la respuesta de defensa </a:t>
            </a:r>
            <a:r>
              <a:rPr lang="es-UY" sz="3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vegetal</a:t>
            </a:r>
            <a:endParaRPr lang="es-UY" sz="3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</a:t>
            </a: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utilidad para los programas de mejoramiento genético en la obtención de variedades de soja resistentes a </a:t>
            </a:r>
            <a:r>
              <a:rPr lang="es-UY" sz="30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s-UY" sz="3000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caulivora</a:t>
            </a:r>
            <a:endParaRPr lang="es-UY" sz="3000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Contribución a la apropiación social del conocimiento (Campañas</a:t>
            </a:r>
            <a:r>
              <a:rPr lang="es-UY" sz="3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UY" sz="3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</a:t>
            </a: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UY" sz="3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RRHH</a:t>
            </a:r>
            <a:endParaRPr lang="es-UY" sz="3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Publicación </a:t>
            </a: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UY" sz="3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artículos científicos</a:t>
            </a:r>
            <a:endParaRPr lang="es-UY" sz="3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 </a:t>
            </a:r>
            <a:r>
              <a:rPr lang="es-UY" sz="3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Congresos nacionales e </a:t>
            </a:r>
            <a:r>
              <a:rPr lang="es-UY" sz="3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internacionales</a:t>
            </a:r>
            <a:endParaRPr lang="es-UY" sz="3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UY" sz="3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4097000" y="7490813"/>
            <a:ext cx="197041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2700" b="1" dirty="0"/>
              <a:t>Presupuesto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03" y="7998644"/>
            <a:ext cx="3399267" cy="235668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56773" y="9847501"/>
            <a:ext cx="3009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700" dirty="0" err="1"/>
              <a:t>Lab</a:t>
            </a:r>
            <a:r>
              <a:rPr lang="es-UY" sz="2700" dirty="0"/>
              <a:t>. BM, IIBCE</a:t>
            </a:r>
          </a:p>
        </p:txBody>
      </p:sp>
    </p:spTree>
    <p:extLst>
      <p:ext uri="{BB962C8B-B14F-4D97-AF65-F5344CB8AC3E}">
        <p14:creationId xmlns:p14="http://schemas.microsoft.com/office/powerpoint/2010/main" val="66249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Rectángulo"/>
          <p:cNvSpPr/>
          <p:nvPr/>
        </p:nvSpPr>
        <p:spPr bwMode="auto">
          <a:xfrm>
            <a:off x="4040766" y="536224"/>
            <a:ext cx="752273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s-UY" sz="4800" b="1" dirty="0">
                <a:latin typeface="Arial" pitchFamily="34" charset="0"/>
                <a:cs typeface="Arial" pitchFamily="34" charset="0"/>
              </a:rPr>
              <a:t>AGRADECIMIENTOS</a:t>
            </a:r>
            <a:endParaRPr lang="es-UY" sz="165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69" y="2779542"/>
            <a:ext cx="1748879" cy="18255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3"/>
          <a:stretch/>
        </p:blipFill>
        <p:spPr>
          <a:xfrm>
            <a:off x="2479280" y="1615734"/>
            <a:ext cx="1692525" cy="182297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669" y="4959859"/>
            <a:ext cx="1778916" cy="182552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1148" y="5765207"/>
            <a:ext cx="1739754" cy="173975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008" y="2118173"/>
            <a:ext cx="2198346" cy="116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3619193"/>
            <a:ext cx="1675749" cy="94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800" y="5002458"/>
            <a:ext cx="1104158" cy="164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0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83" y="8391442"/>
            <a:ext cx="2615939" cy="157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319" y="8602485"/>
            <a:ext cx="1944671" cy="9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10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984" y="7989745"/>
            <a:ext cx="1794470" cy="193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3 Rectángulo"/>
          <p:cNvSpPr/>
          <p:nvPr/>
        </p:nvSpPr>
        <p:spPr bwMode="auto">
          <a:xfrm>
            <a:off x="246751" y="7842911"/>
            <a:ext cx="4377411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s-UY" sz="2700" b="1" dirty="0">
                <a:latin typeface="Arial" pitchFamily="34" charset="0"/>
                <a:cs typeface="Arial" pitchFamily="34" charset="0"/>
              </a:rPr>
              <a:t>Instituciones financieras</a:t>
            </a:r>
            <a:endParaRPr lang="es-UY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0614" y="4046694"/>
            <a:ext cx="1821532" cy="18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7047983" y="5192780"/>
            <a:ext cx="6708372" cy="1532727"/>
          </a:xfrm>
          <a:prstGeom prst="rect">
            <a:avLst/>
          </a:prstGeom>
          <a:gradFill>
            <a:gsLst>
              <a:gs pos="72050">
                <a:schemeClr val="accent3">
                  <a:lumMod val="60000"/>
                  <a:lumOff val="40000"/>
                </a:schemeClr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419" sz="6600" b="1" dirty="0">
                <a:ea typeface="Calibri"/>
                <a:cs typeface="Times New Roman"/>
              </a:rPr>
              <a:t>Gracias !</a:t>
            </a:r>
            <a:endParaRPr lang="es-ES" sz="6600" b="1" dirty="0">
              <a:ea typeface="Calibri"/>
              <a:cs typeface="Times New Roman"/>
            </a:endParaRPr>
          </a:p>
          <a:p>
            <a:pPr algn="ctr">
              <a:lnSpc>
                <a:spcPct val="120000"/>
              </a:lnSpc>
            </a:pPr>
            <a:endParaRPr lang="es-419" sz="1200" b="1" dirty="0">
              <a:ea typeface="Calibri"/>
              <a:cs typeface="Times New Roman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4201913" y="2700448"/>
            <a:ext cx="5157788" cy="3726773"/>
            <a:chOff x="150223" y="1058487"/>
            <a:chExt cx="3438525" cy="2484515"/>
          </a:xfrm>
        </p:grpSpPr>
        <p:grpSp>
          <p:nvGrpSpPr>
            <p:cNvPr id="8" name="Grupo 7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10" name="Hexágono 9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 sz="2700"/>
              </a:p>
            </p:txBody>
          </p:sp>
          <p:sp>
            <p:nvSpPr>
              <p:cNvPr id="11" name="Hexágono 10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 sz="2700"/>
              </a:p>
            </p:txBody>
          </p:sp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6931" y="173001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73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658390" y="3284069"/>
            <a:ext cx="4429093" cy="3742263"/>
          </a:xfrm>
          <a:custGeom>
            <a:avLst/>
            <a:gdLst/>
            <a:ahLst/>
            <a:cxnLst/>
            <a:rect l="l" t="t" r="r" b="b"/>
            <a:pathLst>
              <a:path w="4429093" h="3742263">
                <a:moveTo>
                  <a:pt x="0" y="0"/>
                </a:moveTo>
                <a:lnTo>
                  <a:pt x="4429093" y="0"/>
                </a:lnTo>
                <a:lnTo>
                  <a:pt x="4429093" y="3742263"/>
                </a:lnTo>
                <a:lnTo>
                  <a:pt x="0" y="37422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41564" y="3284069"/>
            <a:ext cx="4519303" cy="3742263"/>
          </a:xfrm>
          <a:custGeom>
            <a:avLst/>
            <a:gdLst/>
            <a:ahLst/>
            <a:cxnLst/>
            <a:rect l="l" t="t" r="r" b="b"/>
            <a:pathLst>
              <a:path w="4519303" h="3742263">
                <a:moveTo>
                  <a:pt x="0" y="0"/>
                </a:moveTo>
                <a:lnTo>
                  <a:pt x="4519303" y="0"/>
                </a:lnTo>
                <a:lnTo>
                  <a:pt x="4519303" y="3742263"/>
                </a:lnTo>
                <a:lnTo>
                  <a:pt x="0" y="3742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29" r="-162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877800" y="3467100"/>
            <a:ext cx="5123500" cy="3559232"/>
          </a:xfrm>
          <a:custGeom>
            <a:avLst/>
            <a:gdLst/>
            <a:ahLst/>
            <a:cxnLst/>
            <a:rect l="l" t="t" r="r" b="b"/>
            <a:pathLst>
              <a:path w="5123500" h="3559232">
                <a:moveTo>
                  <a:pt x="0" y="0"/>
                </a:moveTo>
                <a:lnTo>
                  <a:pt x="5123500" y="0"/>
                </a:lnTo>
                <a:lnTo>
                  <a:pt x="5123500" y="3559232"/>
                </a:lnTo>
                <a:lnTo>
                  <a:pt x="0" y="3559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575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49575" y="2529054"/>
            <a:ext cx="2714505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dirty="0">
                <a:solidFill>
                  <a:srgbClr val="0E0340"/>
                </a:solidFill>
                <a:latin typeface="TT Chocolates Bold Italics"/>
              </a:rPr>
              <a:t>Campo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03169" y="2550160"/>
            <a:ext cx="5174632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0E0340"/>
                </a:solidFill>
                <a:latin typeface="TT Chocolates Bold Italics"/>
              </a:rPr>
              <a:t>Laboratorio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87196" y="2529054"/>
            <a:ext cx="518540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0E0340"/>
                </a:solidFill>
                <a:latin typeface="TT Chocolates Bold Italics"/>
              </a:rPr>
              <a:t>Bioinformática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19" name="Grupo 18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21" name="Hexágono 20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22" name="Hexágono 21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6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sp>
        <p:nvSpPr>
          <p:cNvPr id="24" name="Flecha derecha 23"/>
          <p:cNvSpPr/>
          <p:nvPr/>
        </p:nvSpPr>
        <p:spPr>
          <a:xfrm>
            <a:off x="5562600" y="4610100"/>
            <a:ext cx="914400" cy="6858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 derecha 24"/>
          <p:cNvSpPr/>
          <p:nvPr/>
        </p:nvSpPr>
        <p:spPr>
          <a:xfrm>
            <a:off x="11635781" y="4610100"/>
            <a:ext cx="914400" cy="6858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117230" y="1750564"/>
            <a:ext cx="7959969" cy="8536436"/>
          </a:xfrm>
          <a:custGeom>
            <a:avLst/>
            <a:gdLst/>
            <a:ahLst/>
            <a:cxnLst/>
            <a:rect l="l" t="t" r="r" b="b"/>
            <a:pathLst>
              <a:path w="2704076" h="2446022">
                <a:moveTo>
                  <a:pt x="0" y="0"/>
                </a:moveTo>
                <a:lnTo>
                  <a:pt x="2704076" y="0"/>
                </a:lnTo>
                <a:lnTo>
                  <a:pt x="2704076" y="2446022"/>
                </a:lnTo>
                <a:lnTo>
                  <a:pt x="0" y="2446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8"/>
          <p:cNvSpPr/>
          <p:nvPr/>
        </p:nvSpPr>
        <p:spPr>
          <a:xfrm>
            <a:off x="11430000" y="1750564"/>
            <a:ext cx="2292842" cy="3178358"/>
          </a:xfrm>
          <a:custGeom>
            <a:avLst/>
            <a:gdLst/>
            <a:ahLst/>
            <a:cxnLst/>
            <a:rect l="l" t="t" r="r" b="b"/>
            <a:pathLst>
              <a:path w="2076710" h="2721669">
                <a:moveTo>
                  <a:pt x="0" y="0"/>
                </a:moveTo>
                <a:lnTo>
                  <a:pt x="2076710" y="0"/>
                </a:lnTo>
                <a:lnTo>
                  <a:pt x="2076710" y="2721668"/>
                </a:lnTo>
                <a:lnTo>
                  <a:pt x="0" y="2721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34"/>
            </a:stretch>
          </a:blipFill>
        </p:spPr>
      </p:sp>
      <p:grpSp>
        <p:nvGrpSpPr>
          <p:cNvPr id="5" name="Grupo 4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6" name="Grupo 5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8" name="Hexágono 7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9" name="Hexágono 8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5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sp>
        <p:nvSpPr>
          <p:cNvPr id="11" name="Rectángulo 10"/>
          <p:cNvSpPr/>
          <p:nvPr/>
        </p:nvSpPr>
        <p:spPr>
          <a:xfrm>
            <a:off x="2590800" y="433571"/>
            <a:ext cx="146405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Relevamiento para cuantificar las enfermedades del cultivo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La soja madura con rindes 'por encima de los promedios' (pero hay  incertidumbre climática) - Noticias AgroPecuari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9" r="16552"/>
          <a:stretch/>
        </p:blipFill>
        <p:spPr bwMode="auto">
          <a:xfrm>
            <a:off x="8443411" y="3363412"/>
            <a:ext cx="2200712" cy="406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79233" r="80662" b="3520"/>
          <a:stretch/>
        </p:blipFill>
        <p:spPr>
          <a:xfrm>
            <a:off x="13824147" y="2589745"/>
            <a:ext cx="2654322" cy="2654322"/>
          </a:xfrm>
          <a:prstGeom prst="ellipse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/>
          <a:srcRect t="7999" r="51752" b="52941"/>
          <a:stretch/>
        </p:blipFill>
        <p:spPr>
          <a:xfrm>
            <a:off x="15621000" y="5245666"/>
            <a:ext cx="2485962" cy="2062331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066" y="7399312"/>
            <a:ext cx="2553789" cy="2525629"/>
          </a:xfrm>
          <a:prstGeom prst="rect">
            <a:avLst/>
          </a:prstGeom>
          <a:noFill/>
        </p:spPr>
      </p:pic>
      <p:pic>
        <p:nvPicPr>
          <p:cNvPr id="17" name="Imagen 16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r="24731"/>
          <a:stretch/>
        </p:blipFill>
        <p:spPr bwMode="auto">
          <a:xfrm rot="16200000">
            <a:off x="15448206" y="7602103"/>
            <a:ext cx="1339285" cy="3306390"/>
          </a:xfrm>
          <a:prstGeom prst="rect">
            <a:avLst/>
          </a:prstGeom>
          <a:noFill/>
        </p:spPr>
      </p:pic>
      <p:sp>
        <p:nvSpPr>
          <p:cNvPr id="18" name="Rectángulo 17"/>
          <p:cNvSpPr/>
          <p:nvPr/>
        </p:nvSpPr>
        <p:spPr>
          <a:xfrm>
            <a:off x="11703333" y="6814871"/>
            <a:ext cx="2563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Conservación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93868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9662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upo 2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4" name="Grupo 3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6" name="Hexágono 5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7" name="Hexágono 6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2943" y="393871"/>
            <a:ext cx="6117761" cy="9499257"/>
          </a:xfrm>
          <a:custGeom>
            <a:avLst/>
            <a:gdLst/>
            <a:ahLst/>
            <a:cxnLst/>
            <a:rect l="l" t="t" r="r" b="b"/>
            <a:pathLst>
              <a:path w="6117761" h="9499257">
                <a:moveTo>
                  <a:pt x="0" y="0"/>
                </a:moveTo>
                <a:lnTo>
                  <a:pt x="6117761" y="0"/>
                </a:lnTo>
                <a:lnTo>
                  <a:pt x="6117761" y="9499258"/>
                </a:lnTo>
                <a:lnTo>
                  <a:pt x="0" y="949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769269"/>
            <a:ext cx="6714781" cy="3698925"/>
          </a:xfrm>
          <a:custGeom>
            <a:avLst/>
            <a:gdLst/>
            <a:ahLst/>
            <a:cxnLst/>
            <a:rect l="l" t="t" r="r" b="b"/>
            <a:pathLst>
              <a:path w="6714781" h="3698925">
                <a:moveTo>
                  <a:pt x="0" y="0"/>
                </a:moveTo>
                <a:lnTo>
                  <a:pt x="6714781" y="0"/>
                </a:lnTo>
                <a:lnTo>
                  <a:pt x="6714781" y="3698925"/>
                </a:lnTo>
                <a:lnTo>
                  <a:pt x="0" y="36989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4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7381" y="6629098"/>
            <a:ext cx="2290061" cy="1979267"/>
          </a:xfrm>
          <a:custGeom>
            <a:avLst/>
            <a:gdLst/>
            <a:ahLst/>
            <a:cxnLst/>
            <a:rect l="l" t="t" r="r" b="b"/>
            <a:pathLst>
              <a:path w="2290061" h="1979267">
                <a:moveTo>
                  <a:pt x="0" y="0"/>
                </a:moveTo>
                <a:lnTo>
                  <a:pt x="2290062" y="0"/>
                </a:lnTo>
                <a:lnTo>
                  <a:pt x="2290062" y="1979267"/>
                </a:lnTo>
                <a:lnTo>
                  <a:pt x="0" y="197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16154" y="1247032"/>
            <a:ext cx="4888481" cy="4114800"/>
          </a:xfrm>
          <a:custGeom>
            <a:avLst/>
            <a:gdLst/>
            <a:ahLst/>
            <a:cxnLst/>
            <a:rect l="l" t="t" r="r" b="b"/>
            <a:pathLst>
              <a:path w="4888481" h="4114800">
                <a:moveTo>
                  <a:pt x="0" y="0"/>
                </a:moveTo>
                <a:lnTo>
                  <a:pt x="4888481" y="0"/>
                </a:lnTo>
                <a:lnTo>
                  <a:pt x="48884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37443" y="55073"/>
            <a:ext cx="12851872" cy="973627"/>
          </a:xfrm>
          <a:custGeom>
            <a:avLst/>
            <a:gdLst/>
            <a:ahLst/>
            <a:cxnLst/>
            <a:rect l="l" t="t" r="r" b="b"/>
            <a:pathLst>
              <a:path w="12851872" h="973627">
                <a:moveTo>
                  <a:pt x="0" y="0"/>
                </a:moveTo>
                <a:lnTo>
                  <a:pt x="12851871" y="0"/>
                </a:lnTo>
                <a:lnTo>
                  <a:pt x="12851871" y="973627"/>
                </a:lnTo>
                <a:lnTo>
                  <a:pt x="0" y="9736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58061" y="1028700"/>
            <a:ext cx="2813700" cy="4362605"/>
          </a:xfrm>
          <a:custGeom>
            <a:avLst/>
            <a:gdLst/>
            <a:ahLst/>
            <a:cxnLst/>
            <a:rect l="l" t="t" r="r" b="b"/>
            <a:pathLst>
              <a:path w="2813700" h="4362605">
                <a:moveTo>
                  <a:pt x="0" y="0"/>
                </a:moveTo>
                <a:lnTo>
                  <a:pt x="2813700" y="0"/>
                </a:lnTo>
                <a:lnTo>
                  <a:pt x="2813700" y="4362605"/>
                </a:lnTo>
                <a:lnTo>
                  <a:pt x="0" y="43626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15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16154" y="5391305"/>
            <a:ext cx="7027761" cy="4706837"/>
          </a:xfrm>
          <a:custGeom>
            <a:avLst/>
            <a:gdLst/>
            <a:ahLst/>
            <a:cxnLst/>
            <a:rect l="l" t="t" r="r" b="b"/>
            <a:pathLst>
              <a:path w="7027761" h="4706837">
                <a:moveTo>
                  <a:pt x="0" y="0"/>
                </a:moveTo>
                <a:lnTo>
                  <a:pt x="7027761" y="0"/>
                </a:lnTo>
                <a:lnTo>
                  <a:pt x="7027761" y="4706836"/>
                </a:lnTo>
                <a:lnTo>
                  <a:pt x="0" y="47068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121" b="-1883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416193" y="5391305"/>
            <a:ext cx="1843107" cy="4925168"/>
          </a:xfrm>
          <a:custGeom>
            <a:avLst/>
            <a:gdLst/>
            <a:ahLst/>
            <a:cxnLst/>
            <a:rect l="l" t="t" r="r" b="b"/>
            <a:pathLst>
              <a:path w="1843107" h="4925168">
                <a:moveTo>
                  <a:pt x="0" y="0"/>
                </a:moveTo>
                <a:lnTo>
                  <a:pt x="1843107" y="0"/>
                </a:lnTo>
                <a:lnTo>
                  <a:pt x="1843107" y="4925168"/>
                </a:lnTo>
                <a:lnTo>
                  <a:pt x="0" y="4925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0" name="Grupo 9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11" name="Grupo 10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13" name="Hexágono 12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4" name="Hexágono 13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11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1574435"/>
            <a:ext cx="6587606" cy="8333411"/>
          </a:xfrm>
          <a:custGeom>
            <a:avLst/>
            <a:gdLst/>
            <a:ahLst/>
            <a:cxnLst/>
            <a:rect l="l" t="t" r="r" b="b"/>
            <a:pathLst>
              <a:path w="6587606" h="8333411">
                <a:moveTo>
                  <a:pt x="0" y="0"/>
                </a:moveTo>
                <a:lnTo>
                  <a:pt x="6587606" y="0"/>
                </a:lnTo>
                <a:lnTo>
                  <a:pt x="6587606" y="8333411"/>
                </a:lnTo>
                <a:lnTo>
                  <a:pt x="0" y="83334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3" r="-220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12444" y="1690054"/>
            <a:ext cx="5775556" cy="8217792"/>
          </a:xfrm>
          <a:custGeom>
            <a:avLst/>
            <a:gdLst/>
            <a:ahLst/>
            <a:cxnLst/>
            <a:rect l="l" t="t" r="r" b="b"/>
            <a:pathLst>
              <a:path w="5775556" h="8217792">
                <a:moveTo>
                  <a:pt x="0" y="0"/>
                </a:moveTo>
                <a:lnTo>
                  <a:pt x="5775556" y="0"/>
                </a:lnTo>
                <a:lnTo>
                  <a:pt x="5775556" y="8217792"/>
                </a:lnTo>
                <a:lnTo>
                  <a:pt x="0" y="8217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02727" y="1574435"/>
            <a:ext cx="4982361" cy="5922095"/>
          </a:xfrm>
          <a:custGeom>
            <a:avLst/>
            <a:gdLst/>
            <a:ahLst/>
            <a:cxnLst/>
            <a:rect l="l" t="t" r="r" b="b"/>
            <a:pathLst>
              <a:path w="4982361" h="5922095">
                <a:moveTo>
                  <a:pt x="0" y="0"/>
                </a:moveTo>
                <a:lnTo>
                  <a:pt x="4982360" y="0"/>
                </a:lnTo>
                <a:lnTo>
                  <a:pt x="4982360" y="5922095"/>
                </a:lnTo>
                <a:lnTo>
                  <a:pt x="0" y="5922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170" r="-1117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63932" y="7956369"/>
            <a:ext cx="4721156" cy="2180077"/>
          </a:xfrm>
          <a:custGeom>
            <a:avLst/>
            <a:gdLst/>
            <a:ahLst/>
            <a:cxnLst/>
            <a:rect l="l" t="t" r="r" b="b"/>
            <a:pathLst>
              <a:path w="4721156" h="2180077">
                <a:moveTo>
                  <a:pt x="0" y="0"/>
                </a:moveTo>
                <a:lnTo>
                  <a:pt x="4721156" y="0"/>
                </a:lnTo>
                <a:lnTo>
                  <a:pt x="4721156" y="2180077"/>
                </a:lnTo>
                <a:lnTo>
                  <a:pt x="0" y="21800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217" r="-12770"/>
            </a:stretch>
          </a:blipFill>
        </p:spPr>
      </p:sp>
      <p:grpSp>
        <p:nvGrpSpPr>
          <p:cNvPr id="8" name="Grupo 7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9" name="Grupo 8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11" name="Hexágono 10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2" name="Hexágono 11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7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sp>
        <p:nvSpPr>
          <p:cNvPr id="14" name="Rectángulo 13"/>
          <p:cNvSpPr/>
          <p:nvPr/>
        </p:nvSpPr>
        <p:spPr>
          <a:xfrm>
            <a:off x="2590800" y="433571"/>
            <a:ext cx="14804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Colonización del tejido y Fortalecimiento de la pared celular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7" name="Grupo 6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9" name="Hexágono 8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0" name="Hexágono 9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sp>
        <p:nvSpPr>
          <p:cNvPr id="2" name="Freeform 2"/>
          <p:cNvSpPr/>
          <p:nvPr/>
        </p:nvSpPr>
        <p:spPr>
          <a:xfrm>
            <a:off x="2949348" y="1545008"/>
            <a:ext cx="12077870" cy="7958984"/>
          </a:xfrm>
          <a:custGeom>
            <a:avLst/>
            <a:gdLst/>
            <a:ahLst/>
            <a:cxnLst/>
            <a:rect l="l" t="t" r="r" b="b"/>
            <a:pathLst>
              <a:path w="12077870" h="7958984">
                <a:moveTo>
                  <a:pt x="0" y="0"/>
                </a:moveTo>
                <a:lnTo>
                  <a:pt x="12077870" y="0"/>
                </a:lnTo>
                <a:lnTo>
                  <a:pt x="12077870" y="7958984"/>
                </a:lnTo>
                <a:lnTo>
                  <a:pt x="0" y="7958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Rectángulo 4"/>
          <p:cNvSpPr/>
          <p:nvPr/>
        </p:nvSpPr>
        <p:spPr>
          <a:xfrm>
            <a:off x="2590800" y="433571"/>
            <a:ext cx="12436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Expresión de genes de defensa en plantas de soja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1B3A3BF-0986-4CB5-A75B-446D6CE6DA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81" t="23177" r="24193" b="31150"/>
          <a:stretch/>
        </p:blipFill>
        <p:spPr>
          <a:xfrm>
            <a:off x="1143000" y="456431"/>
            <a:ext cx="16082231" cy="9119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7231" y="152400"/>
            <a:ext cx="1896987" cy="1334904"/>
            <a:chOff x="150223" y="1058487"/>
            <a:chExt cx="3438525" cy="2484515"/>
          </a:xfrm>
        </p:grpSpPr>
        <p:grpSp>
          <p:nvGrpSpPr>
            <p:cNvPr id="3" name="Grupo 2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5" name="Hexágono 4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6" name="Hexágono 5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sp>
        <p:nvSpPr>
          <p:cNvPr id="8" name="Rectángulo 7"/>
          <p:cNvSpPr/>
          <p:nvPr/>
        </p:nvSpPr>
        <p:spPr>
          <a:xfrm>
            <a:off x="2590800" y="433571"/>
            <a:ext cx="6965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Secuenciación del genoma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076112" y="4686300"/>
            <a:ext cx="11974431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4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ES" sz="4000" dirty="0">
              <a:latin typeface="Arial" panose="020B0604020202020204" pitchFamily="34" charset="0"/>
            </a:endParaRPr>
          </a:p>
          <a:p>
            <a:r>
              <a:rPr lang="es-ES" sz="3600" b="1" dirty="0" err="1">
                <a:solidFill>
                  <a:srgbClr val="0D0D0D"/>
                </a:solidFill>
                <a:latin typeface="Arial" panose="020B0604020202020204" pitchFamily="34" charset="0"/>
              </a:rPr>
              <a:t>SecuenciaciónyEnsamblado</a:t>
            </a:r>
            <a:r>
              <a:rPr lang="es-ES" sz="3600" dirty="0" err="1">
                <a:solidFill>
                  <a:srgbClr val="0D0D0D"/>
                </a:solidFill>
                <a:latin typeface="Arial" panose="020B0604020202020204" pitchFamily="34" charset="0"/>
              </a:rPr>
              <a:t>:PacBio</a:t>
            </a:r>
            <a:r>
              <a:rPr lang="es-ES" sz="3600" dirty="0">
                <a:solidFill>
                  <a:srgbClr val="0D0D0D"/>
                </a:solidFill>
                <a:latin typeface="Arial" panose="020B0604020202020204" pitchFamily="34" charset="0"/>
              </a:rPr>
              <a:t>–</a:t>
            </a:r>
            <a:r>
              <a:rPr lang="es-ES" sz="3600" dirty="0" err="1">
                <a:solidFill>
                  <a:srgbClr val="0D0D0D"/>
                </a:solidFill>
                <a:latin typeface="Arial" panose="020B0604020202020204" pitchFamily="34" charset="0"/>
              </a:rPr>
              <a:t>FlyE</a:t>
            </a:r>
            <a:r>
              <a:rPr lang="es-ES" sz="3600" dirty="0">
                <a:solidFill>
                  <a:srgbClr val="0D0D0D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s-ES" sz="3600" b="1" dirty="0">
                <a:solidFill>
                  <a:srgbClr val="0D0D0D"/>
                </a:solidFill>
                <a:latin typeface="Arial" panose="020B0604020202020204" pitchFamily="34" charset="0"/>
              </a:rPr>
              <a:t>Anotación:</a:t>
            </a:r>
            <a:endParaRPr lang="es-ES" sz="3600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r>
              <a:rPr lang="es-ES" sz="3600" dirty="0" err="1">
                <a:solidFill>
                  <a:srgbClr val="0D0D0D"/>
                </a:solidFill>
                <a:latin typeface="Arial" panose="020B0604020202020204" pitchFamily="34" charset="0"/>
              </a:rPr>
              <a:t>Fungapincluyendodatostranscriptómicos,BlastP-NCBInrdatabase</a:t>
            </a:r>
            <a:r>
              <a:rPr lang="es-ES" sz="3600" dirty="0">
                <a:solidFill>
                  <a:srgbClr val="0D0D0D"/>
                </a:solidFill>
                <a:latin typeface="Arial" panose="020B0604020202020204" pitchFamily="34" charset="0"/>
              </a:rPr>
              <a:t>(</a:t>
            </a:r>
            <a:r>
              <a:rPr lang="es-ES" sz="3600" dirty="0" err="1">
                <a:solidFill>
                  <a:srgbClr val="0D0D0D"/>
                </a:solidFill>
                <a:latin typeface="Arial" panose="020B0604020202020204" pitchFamily="34" charset="0"/>
              </a:rPr>
              <a:t>TaxId:Fungi</a:t>
            </a:r>
            <a:r>
              <a:rPr lang="es-ES" sz="3600" dirty="0">
                <a:solidFill>
                  <a:srgbClr val="0D0D0D"/>
                </a:solidFill>
                <a:latin typeface="Arial" panose="020B0604020202020204" pitchFamily="34" charset="0"/>
              </a:rPr>
              <a:t>).</a:t>
            </a:r>
          </a:p>
          <a:p>
            <a:r>
              <a:rPr lang="es-ES" sz="3600" dirty="0">
                <a:solidFill>
                  <a:srgbClr val="0D0D0D"/>
                </a:solidFill>
                <a:latin typeface="Arial" panose="020B0604020202020204" pitchFamily="34" charset="0"/>
              </a:rPr>
              <a:t>ClasificaciónporInterProScanv.5.19.,Pfamproteinfamilies,InterProdomains,</a:t>
            </a:r>
          </a:p>
          <a:p>
            <a:r>
              <a:rPr lang="es-ES" sz="3600" dirty="0" err="1">
                <a:solidFill>
                  <a:srgbClr val="0D0D0D"/>
                </a:solidFill>
                <a:latin typeface="Arial" panose="020B0604020202020204" pitchFamily="34" charset="0"/>
              </a:rPr>
              <a:t>GeneOntologyClassification</a:t>
            </a:r>
            <a:r>
              <a:rPr lang="es-ES" sz="3600" dirty="0">
                <a:solidFill>
                  <a:srgbClr val="0D0D0D"/>
                </a:solidFill>
                <a:latin typeface="Arial" panose="020B0604020202020204" pitchFamily="34" charset="0"/>
              </a:rPr>
              <a:t>(GO),víasmetabólicasB2Go.CAZymes,PHI-Base.</a:t>
            </a:r>
          </a:p>
          <a:p>
            <a:r>
              <a:rPr lang="es-ES" sz="3600" b="1" dirty="0" err="1">
                <a:solidFill>
                  <a:srgbClr val="0D0D0D"/>
                </a:solidFill>
                <a:latin typeface="Arial" panose="020B0604020202020204" pitchFamily="34" charset="0"/>
              </a:rPr>
              <a:t>Calidaddelensamblado</a:t>
            </a:r>
            <a:r>
              <a:rPr lang="es-ES" sz="3600" dirty="0">
                <a:solidFill>
                  <a:srgbClr val="0D0D0D"/>
                </a:solidFill>
                <a:latin typeface="Arial" panose="020B0604020202020204" pitchFamily="34" charset="0"/>
              </a:rPr>
              <a:t>:</a:t>
            </a:r>
          </a:p>
          <a:p>
            <a:endParaRPr lang="es-ES" sz="3600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r>
              <a:rPr lang="es-ES" sz="2400" dirty="0">
                <a:solidFill>
                  <a:srgbClr val="0D0D0D"/>
                </a:solidFill>
                <a:latin typeface="Arial" panose="020B0604020202020204" pitchFamily="34" charset="0"/>
              </a:rPr>
              <a:t>Busco–fungidb_odb_10.2019_11_20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01738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353</Words>
  <Application>Microsoft Office PowerPoint</Application>
  <PresentationFormat>Personalizado</PresentationFormat>
  <Paragraphs>89</Paragraphs>
  <Slides>23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Alice</vt:lpstr>
      <vt:lpstr>TT Chocolates Bold</vt:lpstr>
      <vt:lpstr>TT Chocolates Bold Italics</vt:lpstr>
      <vt:lpstr>Alice Italics</vt:lpstr>
      <vt:lpstr>Calibri</vt:lpstr>
      <vt:lpstr>Times New Roman</vt:lpstr>
      <vt:lpstr>TT Chocolates Ultra-Bold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Proyecto Científico Bioquímica Profesional Violeta y Blanco</dc:title>
  <dc:creator>Eilyn Mena</dc:creator>
  <cp:lastModifiedBy>Eilyn Mena</cp:lastModifiedBy>
  <cp:revision>10</cp:revision>
  <dcterms:created xsi:type="dcterms:W3CDTF">2006-08-16T00:00:00Z</dcterms:created>
  <dcterms:modified xsi:type="dcterms:W3CDTF">2023-11-21T20:00:47Z</dcterms:modified>
  <dc:identifier>DAFzIpQqxTE</dc:identifier>
</cp:coreProperties>
</file>