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329" r:id="rId6"/>
    <p:sldId id="287" r:id="rId7"/>
    <p:sldId id="319" r:id="rId8"/>
    <p:sldId id="286" r:id="rId9"/>
    <p:sldId id="316" r:id="rId10"/>
    <p:sldId id="291" r:id="rId11"/>
    <p:sldId id="336" r:id="rId12"/>
    <p:sldId id="293" r:id="rId13"/>
    <p:sldId id="305" r:id="rId14"/>
    <p:sldId id="306" r:id="rId15"/>
    <p:sldId id="294" r:id="rId16"/>
    <p:sldId id="334" r:id="rId17"/>
    <p:sldId id="307" r:id="rId18"/>
    <p:sldId id="331" r:id="rId19"/>
    <p:sldId id="335" r:id="rId20"/>
    <p:sldId id="3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680"/>
    <a:srgbClr val="0070C0"/>
    <a:srgbClr val="404040"/>
    <a:srgbClr val="7030A0"/>
    <a:srgbClr val="00B0F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88415" autoAdjust="0"/>
  </p:normalViewPr>
  <p:slideViewPr>
    <p:cSldViewPr snapToGrid="0" showGuides="1">
      <p:cViewPr varScale="1">
        <p:scale>
          <a:sx n="74" d="100"/>
          <a:sy n="74" d="100"/>
        </p:scale>
        <p:origin x="3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AE036-5FC9-4EBA-B95A-FDD4052F681F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418B062-9AED-4574-B3F7-D28A4ACCABE1}">
      <dgm:prSet custT="1"/>
      <dgm:spPr/>
      <dgm:t>
        <a:bodyPr/>
        <a:lstStyle/>
        <a:p>
          <a:r>
            <a:rPr lang="en-US" sz="2000" dirty="0"/>
            <a:t>Well-established </a:t>
          </a:r>
          <a:r>
            <a:rPr lang="en-US" sz="2000" dirty="0" err="1"/>
            <a:t>cathecolaminergic</a:t>
          </a:r>
          <a:r>
            <a:rPr lang="en-US" sz="2000" dirty="0"/>
            <a:t> </a:t>
          </a:r>
          <a:r>
            <a:rPr lang="en-US" sz="2000" b="1" dirty="0"/>
            <a:t>cell line </a:t>
          </a:r>
          <a:r>
            <a:rPr lang="en-US" sz="2000" dirty="0"/>
            <a:t>obtained from a rat </a:t>
          </a:r>
          <a:r>
            <a:rPr lang="en-US" sz="2000" b="1" dirty="0" err="1"/>
            <a:t>pheochromocytoma</a:t>
          </a:r>
          <a:endParaRPr lang="es-419" sz="2000" b="1" dirty="0"/>
        </a:p>
      </dgm:t>
    </dgm:pt>
    <dgm:pt modelId="{B449CEFA-F0E6-4A71-AF1F-4408CC46A2B3}" type="parTrans" cxnId="{C3BCD6DA-6E55-40D8-87BF-3F32B24E2132}">
      <dgm:prSet/>
      <dgm:spPr/>
      <dgm:t>
        <a:bodyPr/>
        <a:lstStyle/>
        <a:p>
          <a:endParaRPr lang="en-US" sz="2400"/>
        </a:p>
      </dgm:t>
    </dgm:pt>
    <dgm:pt modelId="{6A9A6BC8-F479-49F4-B6E3-B1AC9F46D5F3}" type="sibTrans" cxnId="{C3BCD6DA-6E55-40D8-87BF-3F32B24E2132}">
      <dgm:prSet/>
      <dgm:spPr/>
      <dgm:t>
        <a:bodyPr/>
        <a:lstStyle/>
        <a:p>
          <a:endParaRPr lang="en-US" sz="2400"/>
        </a:p>
      </dgm:t>
    </dgm:pt>
    <dgm:pt modelId="{6D192BE2-1F40-47CF-9318-29FBF0495B8E}">
      <dgm:prSet custT="1"/>
      <dgm:spPr/>
      <dgm:t>
        <a:bodyPr/>
        <a:lstStyle/>
        <a:p>
          <a:r>
            <a:rPr lang="en-US" sz="2000" dirty="0"/>
            <a:t>Able to </a:t>
          </a:r>
          <a:r>
            <a:rPr lang="en-US" sz="2000" b="1" dirty="0"/>
            <a:t>synthesize, take up, store and release </a:t>
          </a:r>
          <a:r>
            <a:rPr lang="en-US" sz="2000" b="1" dirty="0" err="1"/>
            <a:t>catecholamines</a:t>
          </a:r>
          <a:r>
            <a:rPr lang="en-US" sz="2000" b="1" dirty="0"/>
            <a:t> </a:t>
          </a:r>
          <a:r>
            <a:rPr lang="en-US" sz="2000" dirty="0"/>
            <a:t>(mainly dopamine and epinephrine).</a:t>
          </a:r>
          <a:endParaRPr lang="es-419" sz="2000" dirty="0"/>
        </a:p>
      </dgm:t>
    </dgm:pt>
    <dgm:pt modelId="{C4956470-3D73-459C-9879-E93F4A8FA871}" type="parTrans" cxnId="{10D5AB6A-546E-4FE3-815F-2C76168130CD}">
      <dgm:prSet/>
      <dgm:spPr/>
      <dgm:t>
        <a:bodyPr/>
        <a:lstStyle/>
        <a:p>
          <a:endParaRPr lang="en-US" sz="2400"/>
        </a:p>
      </dgm:t>
    </dgm:pt>
    <dgm:pt modelId="{3B117362-AAA2-46CF-84A9-D037EEBB657E}" type="sibTrans" cxnId="{10D5AB6A-546E-4FE3-815F-2C76168130CD}">
      <dgm:prSet/>
      <dgm:spPr/>
      <dgm:t>
        <a:bodyPr/>
        <a:lstStyle/>
        <a:p>
          <a:endParaRPr lang="en-US" sz="2400"/>
        </a:p>
      </dgm:t>
    </dgm:pt>
    <dgm:pt modelId="{4DB17CA6-3EC2-4082-B22B-06067F8A63BB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/>
            <a:t>When stimulated with Nerve Growth Factor (</a:t>
          </a:r>
          <a:r>
            <a:rPr lang="en-US" sz="2000" b="1" dirty="0"/>
            <a:t>NGF</a:t>
          </a:r>
          <a:r>
            <a:rPr lang="en-US" sz="2000" dirty="0"/>
            <a:t>), they differentiate to </a:t>
          </a:r>
          <a:r>
            <a:rPr lang="en-US" sz="2000" b="1" dirty="0"/>
            <a:t>neuron-like cells </a:t>
          </a:r>
          <a:r>
            <a:rPr lang="en-US" sz="2000" dirty="0"/>
            <a:t>(dPC12): </a:t>
          </a:r>
          <a:endParaRPr lang="es-419" sz="2000" dirty="0"/>
        </a:p>
      </dgm:t>
    </dgm:pt>
    <dgm:pt modelId="{68EA6D27-9C2E-48C7-92FA-5F575031AE32}" type="parTrans" cxnId="{167ADC3B-33EF-4A04-BD37-9190E9BF17C3}">
      <dgm:prSet/>
      <dgm:spPr/>
      <dgm:t>
        <a:bodyPr/>
        <a:lstStyle/>
        <a:p>
          <a:endParaRPr lang="en-US" sz="2400"/>
        </a:p>
      </dgm:t>
    </dgm:pt>
    <dgm:pt modelId="{7144CE16-5976-4464-8BF2-DD506B523D3F}" type="sibTrans" cxnId="{167ADC3B-33EF-4A04-BD37-9190E9BF17C3}">
      <dgm:prSet/>
      <dgm:spPr/>
      <dgm:t>
        <a:bodyPr/>
        <a:lstStyle/>
        <a:p>
          <a:endParaRPr lang="en-US" sz="2400"/>
        </a:p>
      </dgm:t>
    </dgm:pt>
    <dgm:pt modelId="{6CDF4D19-39C2-4F2B-962A-A5FC135BFEAB}">
      <dgm:prSet custT="1"/>
      <dgm:spPr/>
      <dgm:t>
        <a:bodyPr/>
        <a:lstStyle/>
        <a:p>
          <a:r>
            <a:rPr lang="en-US" sz="1800" dirty="0"/>
            <a:t>cease division </a:t>
          </a:r>
          <a:endParaRPr lang="es-419" sz="1800" dirty="0"/>
        </a:p>
      </dgm:t>
    </dgm:pt>
    <dgm:pt modelId="{761112E6-1AC4-4204-9E64-0B0384E7DA3C}" type="parTrans" cxnId="{DAE7F14C-9E74-4F53-B0AE-8F9ED7968B47}">
      <dgm:prSet/>
      <dgm:spPr/>
      <dgm:t>
        <a:bodyPr/>
        <a:lstStyle/>
        <a:p>
          <a:endParaRPr lang="en-US" sz="2400"/>
        </a:p>
      </dgm:t>
    </dgm:pt>
    <dgm:pt modelId="{4DBDC0A2-9FD4-461A-97BF-08DAB5AF45B3}" type="sibTrans" cxnId="{DAE7F14C-9E74-4F53-B0AE-8F9ED7968B47}">
      <dgm:prSet/>
      <dgm:spPr/>
      <dgm:t>
        <a:bodyPr/>
        <a:lstStyle/>
        <a:p>
          <a:endParaRPr lang="en-US" sz="2400"/>
        </a:p>
      </dgm:t>
    </dgm:pt>
    <dgm:pt modelId="{B7901E1E-BBF5-4B45-88F1-DBAECB38DD2F}">
      <dgm:prSet custT="1"/>
      <dgm:spPr/>
      <dgm:t>
        <a:bodyPr/>
        <a:lstStyle/>
        <a:p>
          <a:r>
            <a:rPr lang="en-US" sz="1800" dirty="0"/>
            <a:t>extend neurites</a:t>
          </a:r>
          <a:endParaRPr lang="es-419" sz="1800" dirty="0"/>
        </a:p>
      </dgm:t>
    </dgm:pt>
    <dgm:pt modelId="{5B6062B7-B61F-44ED-B206-D88DF5CD63E1}" type="parTrans" cxnId="{4BD650E1-5E69-4A53-9EF8-97E787A18F6E}">
      <dgm:prSet/>
      <dgm:spPr/>
      <dgm:t>
        <a:bodyPr/>
        <a:lstStyle/>
        <a:p>
          <a:endParaRPr lang="en-US" sz="2400"/>
        </a:p>
      </dgm:t>
    </dgm:pt>
    <dgm:pt modelId="{4F5A038B-0E5A-4294-873D-BB97902F8B66}" type="sibTrans" cxnId="{4BD650E1-5E69-4A53-9EF8-97E787A18F6E}">
      <dgm:prSet/>
      <dgm:spPr/>
      <dgm:t>
        <a:bodyPr/>
        <a:lstStyle/>
        <a:p>
          <a:endParaRPr lang="en-US" sz="2400"/>
        </a:p>
      </dgm:t>
    </dgm:pt>
    <dgm:pt modelId="{19799A29-C565-4614-9CE1-A41B89B2615A}">
      <dgm:prSet custT="1"/>
      <dgm:spPr/>
      <dgm:t>
        <a:bodyPr/>
        <a:lstStyle/>
        <a:p>
          <a:r>
            <a:rPr lang="en-US" sz="1800" dirty="0"/>
            <a:t>form synapse-like structures</a:t>
          </a:r>
          <a:endParaRPr lang="es-419" sz="1800" dirty="0"/>
        </a:p>
      </dgm:t>
    </dgm:pt>
    <dgm:pt modelId="{1C1192F5-7F11-4448-AF66-9F143A565EFC}" type="parTrans" cxnId="{99A28F3D-B639-4E46-9DD9-76D8F93A60DD}">
      <dgm:prSet/>
      <dgm:spPr/>
      <dgm:t>
        <a:bodyPr/>
        <a:lstStyle/>
        <a:p>
          <a:endParaRPr lang="en-US" sz="2400"/>
        </a:p>
      </dgm:t>
    </dgm:pt>
    <dgm:pt modelId="{B21E1078-2067-42DE-A0F8-A8919B8981CB}" type="sibTrans" cxnId="{99A28F3D-B639-4E46-9DD9-76D8F93A60DD}">
      <dgm:prSet/>
      <dgm:spPr/>
      <dgm:t>
        <a:bodyPr/>
        <a:lstStyle/>
        <a:p>
          <a:endParaRPr lang="en-US" sz="2400"/>
        </a:p>
      </dgm:t>
    </dgm:pt>
    <dgm:pt modelId="{420D2981-D1A1-4CC5-8AFC-E2EB76FDEDA0}">
      <dgm:prSet custT="1"/>
      <dgm:spPr/>
      <dgm:t>
        <a:bodyPr/>
        <a:lstStyle/>
        <a:p>
          <a:r>
            <a:rPr lang="en-US" sz="1800" dirty="0"/>
            <a:t>show electrical excitability properties</a:t>
          </a:r>
          <a:endParaRPr lang="es-419" sz="1600" dirty="0"/>
        </a:p>
      </dgm:t>
    </dgm:pt>
    <dgm:pt modelId="{7BDE9038-2713-46BD-8B0F-44B6ABE692AC}" type="parTrans" cxnId="{E1A483FA-7368-4D28-93CA-0A5C38EBBBC4}">
      <dgm:prSet/>
      <dgm:spPr/>
      <dgm:t>
        <a:bodyPr/>
        <a:lstStyle/>
        <a:p>
          <a:endParaRPr lang="en-US" sz="2400"/>
        </a:p>
      </dgm:t>
    </dgm:pt>
    <dgm:pt modelId="{90A0EF87-E803-4670-8466-C9E96BE7A4C4}" type="sibTrans" cxnId="{E1A483FA-7368-4D28-93CA-0A5C38EBBBC4}">
      <dgm:prSet/>
      <dgm:spPr/>
      <dgm:t>
        <a:bodyPr/>
        <a:lstStyle/>
        <a:p>
          <a:endParaRPr lang="en-US" sz="2400"/>
        </a:p>
      </dgm:t>
    </dgm:pt>
    <dgm:pt modelId="{1E16C290-05DC-4B0C-BD06-02B388234911}" type="pres">
      <dgm:prSet presAssocID="{9D3AE036-5FC9-4EBA-B95A-FDD4052F681F}" presName="linear" presStyleCnt="0">
        <dgm:presLayoutVars>
          <dgm:dir/>
          <dgm:animLvl val="lvl"/>
          <dgm:resizeHandles val="exact"/>
        </dgm:presLayoutVars>
      </dgm:prSet>
      <dgm:spPr/>
    </dgm:pt>
    <dgm:pt modelId="{522DC7E6-59D6-477A-8114-CF94D1D11C9C}" type="pres">
      <dgm:prSet presAssocID="{0418B062-9AED-4574-B3F7-D28A4ACCABE1}" presName="parentLin" presStyleCnt="0"/>
      <dgm:spPr/>
    </dgm:pt>
    <dgm:pt modelId="{26ED9FF5-B4AB-475C-B820-6F55F4C95EF2}" type="pres">
      <dgm:prSet presAssocID="{0418B062-9AED-4574-B3F7-D28A4ACCABE1}" presName="parentLeftMargin" presStyleLbl="node1" presStyleIdx="0" presStyleCnt="3"/>
      <dgm:spPr/>
    </dgm:pt>
    <dgm:pt modelId="{2101E6DB-F148-44F2-88B4-B1B6F9ACE899}" type="pres">
      <dgm:prSet presAssocID="{0418B062-9AED-4574-B3F7-D28A4ACCABE1}" presName="parentText" presStyleLbl="node1" presStyleIdx="0" presStyleCnt="3" custScaleX="132387" custScaleY="100681">
        <dgm:presLayoutVars>
          <dgm:chMax val="0"/>
          <dgm:bulletEnabled val="1"/>
        </dgm:presLayoutVars>
      </dgm:prSet>
      <dgm:spPr/>
    </dgm:pt>
    <dgm:pt modelId="{A891F325-283F-453B-8D13-B687213C7128}" type="pres">
      <dgm:prSet presAssocID="{0418B062-9AED-4574-B3F7-D28A4ACCABE1}" presName="negativeSpace" presStyleCnt="0"/>
      <dgm:spPr/>
    </dgm:pt>
    <dgm:pt modelId="{248F846A-D258-461A-B393-CD619C580730}" type="pres">
      <dgm:prSet presAssocID="{0418B062-9AED-4574-B3F7-D28A4ACCABE1}" presName="childText" presStyleLbl="conFgAcc1" presStyleIdx="0" presStyleCnt="3">
        <dgm:presLayoutVars>
          <dgm:bulletEnabled val="1"/>
        </dgm:presLayoutVars>
      </dgm:prSet>
      <dgm:spPr/>
    </dgm:pt>
    <dgm:pt modelId="{F2DCEAF7-5F4B-4854-9038-97233A933640}" type="pres">
      <dgm:prSet presAssocID="{6A9A6BC8-F479-49F4-B6E3-B1AC9F46D5F3}" presName="spaceBetweenRectangles" presStyleCnt="0"/>
      <dgm:spPr/>
    </dgm:pt>
    <dgm:pt modelId="{C810C4D6-8D47-48A7-8388-B42962C9F899}" type="pres">
      <dgm:prSet presAssocID="{6D192BE2-1F40-47CF-9318-29FBF0495B8E}" presName="parentLin" presStyleCnt="0"/>
      <dgm:spPr/>
    </dgm:pt>
    <dgm:pt modelId="{6DD8BF8E-907D-4C64-9A91-23597BA5409C}" type="pres">
      <dgm:prSet presAssocID="{6D192BE2-1F40-47CF-9318-29FBF0495B8E}" presName="parentLeftMargin" presStyleLbl="node1" presStyleIdx="0" presStyleCnt="3"/>
      <dgm:spPr/>
    </dgm:pt>
    <dgm:pt modelId="{969D4F08-4E81-4C1E-9B12-073A15A2EFB5}" type="pres">
      <dgm:prSet presAssocID="{6D192BE2-1F40-47CF-9318-29FBF0495B8E}" presName="parentText" presStyleLbl="node1" presStyleIdx="1" presStyleCnt="3" custScaleX="132842" custScaleY="101254">
        <dgm:presLayoutVars>
          <dgm:chMax val="0"/>
          <dgm:bulletEnabled val="1"/>
        </dgm:presLayoutVars>
      </dgm:prSet>
      <dgm:spPr/>
    </dgm:pt>
    <dgm:pt modelId="{BC4707D0-9226-49D3-9DA3-AD0E5791DB8C}" type="pres">
      <dgm:prSet presAssocID="{6D192BE2-1F40-47CF-9318-29FBF0495B8E}" presName="negativeSpace" presStyleCnt="0"/>
      <dgm:spPr/>
    </dgm:pt>
    <dgm:pt modelId="{1760F615-3FA7-44A0-BC99-8553B79EB315}" type="pres">
      <dgm:prSet presAssocID="{6D192BE2-1F40-47CF-9318-29FBF0495B8E}" presName="childText" presStyleLbl="conFgAcc1" presStyleIdx="1" presStyleCnt="3">
        <dgm:presLayoutVars>
          <dgm:bulletEnabled val="1"/>
        </dgm:presLayoutVars>
      </dgm:prSet>
      <dgm:spPr/>
    </dgm:pt>
    <dgm:pt modelId="{5CAA02FB-D39F-4377-8789-3331E1A9919D}" type="pres">
      <dgm:prSet presAssocID="{3B117362-AAA2-46CF-84A9-D037EEBB657E}" presName="spaceBetweenRectangles" presStyleCnt="0"/>
      <dgm:spPr/>
    </dgm:pt>
    <dgm:pt modelId="{7A25D2F0-3DC5-4628-B33F-7AB6455135F5}" type="pres">
      <dgm:prSet presAssocID="{4DB17CA6-3EC2-4082-B22B-06067F8A63BB}" presName="parentLin" presStyleCnt="0"/>
      <dgm:spPr/>
    </dgm:pt>
    <dgm:pt modelId="{68BE2054-BEC8-4F1D-BB81-975EE917BE08}" type="pres">
      <dgm:prSet presAssocID="{4DB17CA6-3EC2-4082-B22B-06067F8A63BB}" presName="parentLeftMargin" presStyleLbl="node1" presStyleIdx="1" presStyleCnt="3"/>
      <dgm:spPr/>
    </dgm:pt>
    <dgm:pt modelId="{690E4435-DBDC-473E-8FB9-BF7F61B87CD1}" type="pres">
      <dgm:prSet presAssocID="{4DB17CA6-3EC2-4082-B22B-06067F8A63BB}" presName="parentText" presStyleLbl="node1" presStyleIdx="2" presStyleCnt="3" custScaleX="132359">
        <dgm:presLayoutVars>
          <dgm:chMax val="0"/>
          <dgm:bulletEnabled val="1"/>
        </dgm:presLayoutVars>
      </dgm:prSet>
      <dgm:spPr/>
    </dgm:pt>
    <dgm:pt modelId="{9B6FADE2-65F9-46C6-8C9B-F7553A0CC8BF}" type="pres">
      <dgm:prSet presAssocID="{4DB17CA6-3EC2-4082-B22B-06067F8A63BB}" presName="negativeSpace" presStyleCnt="0"/>
      <dgm:spPr/>
    </dgm:pt>
    <dgm:pt modelId="{48BB5500-610B-4022-8EFF-938E6C6DD7B0}" type="pres">
      <dgm:prSet presAssocID="{4DB17CA6-3EC2-4082-B22B-06067F8A63B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211735-E86B-4577-9AD7-C9A3EFE9C31B}" type="presOf" srcId="{0418B062-9AED-4574-B3F7-D28A4ACCABE1}" destId="{2101E6DB-F148-44F2-88B4-B1B6F9ACE899}" srcOrd="1" destOrd="0" presId="urn:microsoft.com/office/officeart/2005/8/layout/list1"/>
    <dgm:cxn modelId="{DAE7F14C-9E74-4F53-B0AE-8F9ED7968B47}" srcId="{4DB17CA6-3EC2-4082-B22B-06067F8A63BB}" destId="{6CDF4D19-39C2-4F2B-962A-A5FC135BFEAB}" srcOrd="0" destOrd="0" parTransId="{761112E6-1AC4-4204-9E64-0B0384E7DA3C}" sibTransId="{4DBDC0A2-9FD4-461A-97BF-08DAB5AF45B3}"/>
    <dgm:cxn modelId="{4BD650E1-5E69-4A53-9EF8-97E787A18F6E}" srcId="{4DB17CA6-3EC2-4082-B22B-06067F8A63BB}" destId="{B7901E1E-BBF5-4B45-88F1-DBAECB38DD2F}" srcOrd="1" destOrd="0" parTransId="{5B6062B7-B61F-44ED-B206-D88DF5CD63E1}" sibTransId="{4F5A038B-0E5A-4294-873D-BB97902F8B66}"/>
    <dgm:cxn modelId="{EC6273A0-212B-47B9-B3B8-6B2B651A74FD}" type="presOf" srcId="{6CDF4D19-39C2-4F2B-962A-A5FC135BFEAB}" destId="{48BB5500-610B-4022-8EFF-938E6C6DD7B0}" srcOrd="0" destOrd="0" presId="urn:microsoft.com/office/officeart/2005/8/layout/list1"/>
    <dgm:cxn modelId="{B346E647-B7C1-4B8F-8868-236DB2197009}" type="presOf" srcId="{19799A29-C565-4614-9CE1-A41B89B2615A}" destId="{48BB5500-610B-4022-8EFF-938E6C6DD7B0}" srcOrd="0" destOrd="2" presId="urn:microsoft.com/office/officeart/2005/8/layout/list1"/>
    <dgm:cxn modelId="{2F8084F1-E3AD-4314-A803-B2D20EDB54D2}" type="presOf" srcId="{B7901E1E-BBF5-4B45-88F1-DBAECB38DD2F}" destId="{48BB5500-610B-4022-8EFF-938E6C6DD7B0}" srcOrd="0" destOrd="1" presId="urn:microsoft.com/office/officeart/2005/8/layout/list1"/>
    <dgm:cxn modelId="{E1A483FA-7368-4D28-93CA-0A5C38EBBBC4}" srcId="{4DB17CA6-3EC2-4082-B22B-06067F8A63BB}" destId="{420D2981-D1A1-4CC5-8AFC-E2EB76FDEDA0}" srcOrd="3" destOrd="0" parTransId="{7BDE9038-2713-46BD-8B0F-44B6ABE692AC}" sibTransId="{90A0EF87-E803-4670-8466-C9E96BE7A4C4}"/>
    <dgm:cxn modelId="{10D5AB6A-546E-4FE3-815F-2C76168130CD}" srcId="{9D3AE036-5FC9-4EBA-B95A-FDD4052F681F}" destId="{6D192BE2-1F40-47CF-9318-29FBF0495B8E}" srcOrd="1" destOrd="0" parTransId="{C4956470-3D73-459C-9879-E93F4A8FA871}" sibTransId="{3B117362-AAA2-46CF-84A9-D037EEBB657E}"/>
    <dgm:cxn modelId="{C8545FDC-B31F-41A8-8F66-FBFDF635B5AD}" type="presOf" srcId="{6D192BE2-1F40-47CF-9318-29FBF0495B8E}" destId="{6DD8BF8E-907D-4C64-9A91-23597BA5409C}" srcOrd="0" destOrd="0" presId="urn:microsoft.com/office/officeart/2005/8/layout/list1"/>
    <dgm:cxn modelId="{4B246B42-B7ED-48EB-9E05-44B1A50B12AD}" type="presOf" srcId="{0418B062-9AED-4574-B3F7-D28A4ACCABE1}" destId="{26ED9FF5-B4AB-475C-B820-6F55F4C95EF2}" srcOrd="0" destOrd="0" presId="urn:microsoft.com/office/officeart/2005/8/layout/list1"/>
    <dgm:cxn modelId="{167ADC3B-33EF-4A04-BD37-9190E9BF17C3}" srcId="{9D3AE036-5FC9-4EBA-B95A-FDD4052F681F}" destId="{4DB17CA6-3EC2-4082-B22B-06067F8A63BB}" srcOrd="2" destOrd="0" parTransId="{68EA6D27-9C2E-48C7-92FA-5F575031AE32}" sibTransId="{7144CE16-5976-4464-8BF2-DD506B523D3F}"/>
    <dgm:cxn modelId="{956A9264-B23B-4D82-90F3-FEA454A91700}" type="presOf" srcId="{420D2981-D1A1-4CC5-8AFC-E2EB76FDEDA0}" destId="{48BB5500-610B-4022-8EFF-938E6C6DD7B0}" srcOrd="0" destOrd="3" presId="urn:microsoft.com/office/officeart/2005/8/layout/list1"/>
    <dgm:cxn modelId="{F9A9D657-035C-4045-8C3C-2331F5795CDB}" type="presOf" srcId="{9D3AE036-5FC9-4EBA-B95A-FDD4052F681F}" destId="{1E16C290-05DC-4B0C-BD06-02B388234911}" srcOrd="0" destOrd="0" presId="urn:microsoft.com/office/officeart/2005/8/layout/list1"/>
    <dgm:cxn modelId="{0DB012C4-3CBC-4261-BF25-DEB692A97FD6}" type="presOf" srcId="{4DB17CA6-3EC2-4082-B22B-06067F8A63BB}" destId="{68BE2054-BEC8-4F1D-BB81-975EE917BE08}" srcOrd="0" destOrd="0" presId="urn:microsoft.com/office/officeart/2005/8/layout/list1"/>
    <dgm:cxn modelId="{B3F4D543-046E-4FB6-87BB-0CE70B44F0F8}" type="presOf" srcId="{6D192BE2-1F40-47CF-9318-29FBF0495B8E}" destId="{969D4F08-4E81-4C1E-9B12-073A15A2EFB5}" srcOrd="1" destOrd="0" presId="urn:microsoft.com/office/officeart/2005/8/layout/list1"/>
    <dgm:cxn modelId="{D3D88A19-F3F9-455C-8841-DC69A3BEE67E}" type="presOf" srcId="{4DB17CA6-3EC2-4082-B22B-06067F8A63BB}" destId="{690E4435-DBDC-473E-8FB9-BF7F61B87CD1}" srcOrd="1" destOrd="0" presId="urn:microsoft.com/office/officeart/2005/8/layout/list1"/>
    <dgm:cxn modelId="{C3BCD6DA-6E55-40D8-87BF-3F32B24E2132}" srcId="{9D3AE036-5FC9-4EBA-B95A-FDD4052F681F}" destId="{0418B062-9AED-4574-B3F7-D28A4ACCABE1}" srcOrd="0" destOrd="0" parTransId="{B449CEFA-F0E6-4A71-AF1F-4408CC46A2B3}" sibTransId="{6A9A6BC8-F479-49F4-B6E3-B1AC9F46D5F3}"/>
    <dgm:cxn modelId="{99A28F3D-B639-4E46-9DD9-76D8F93A60DD}" srcId="{4DB17CA6-3EC2-4082-B22B-06067F8A63BB}" destId="{19799A29-C565-4614-9CE1-A41B89B2615A}" srcOrd="2" destOrd="0" parTransId="{1C1192F5-7F11-4448-AF66-9F143A565EFC}" sibTransId="{B21E1078-2067-42DE-A0F8-A8919B8981CB}"/>
    <dgm:cxn modelId="{849C1347-64D5-486E-B228-5753FF91D6F0}" type="presParOf" srcId="{1E16C290-05DC-4B0C-BD06-02B388234911}" destId="{522DC7E6-59D6-477A-8114-CF94D1D11C9C}" srcOrd="0" destOrd="0" presId="urn:microsoft.com/office/officeart/2005/8/layout/list1"/>
    <dgm:cxn modelId="{903FAC41-EC75-41CB-B8EE-77098E3F4E26}" type="presParOf" srcId="{522DC7E6-59D6-477A-8114-CF94D1D11C9C}" destId="{26ED9FF5-B4AB-475C-B820-6F55F4C95EF2}" srcOrd="0" destOrd="0" presId="urn:microsoft.com/office/officeart/2005/8/layout/list1"/>
    <dgm:cxn modelId="{F5933D9A-6C04-4FC6-8F0F-D624F4BE0114}" type="presParOf" srcId="{522DC7E6-59D6-477A-8114-CF94D1D11C9C}" destId="{2101E6DB-F148-44F2-88B4-B1B6F9ACE899}" srcOrd="1" destOrd="0" presId="urn:microsoft.com/office/officeart/2005/8/layout/list1"/>
    <dgm:cxn modelId="{8ECBDBED-B600-4F7E-8AAB-EBE40F7A1F24}" type="presParOf" srcId="{1E16C290-05DC-4B0C-BD06-02B388234911}" destId="{A891F325-283F-453B-8D13-B687213C7128}" srcOrd="1" destOrd="0" presId="urn:microsoft.com/office/officeart/2005/8/layout/list1"/>
    <dgm:cxn modelId="{0379A25A-CB30-42A5-9730-B0BB186501B2}" type="presParOf" srcId="{1E16C290-05DC-4B0C-BD06-02B388234911}" destId="{248F846A-D258-461A-B393-CD619C580730}" srcOrd="2" destOrd="0" presId="urn:microsoft.com/office/officeart/2005/8/layout/list1"/>
    <dgm:cxn modelId="{84885C16-94E9-4951-8355-5C7A6874A8BA}" type="presParOf" srcId="{1E16C290-05DC-4B0C-BD06-02B388234911}" destId="{F2DCEAF7-5F4B-4854-9038-97233A933640}" srcOrd="3" destOrd="0" presId="urn:microsoft.com/office/officeart/2005/8/layout/list1"/>
    <dgm:cxn modelId="{1FB8CD57-D930-490E-9259-91CA9A9CF5E7}" type="presParOf" srcId="{1E16C290-05DC-4B0C-BD06-02B388234911}" destId="{C810C4D6-8D47-48A7-8388-B42962C9F899}" srcOrd="4" destOrd="0" presId="urn:microsoft.com/office/officeart/2005/8/layout/list1"/>
    <dgm:cxn modelId="{C15CE59A-B08E-4017-8408-EF667CAB7E88}" type="presParOf" srcId="{C810C4D6-8D47-48A7-8388-B42962C9F899}" destId="{6DD8BF8E-907D-4C64-9A91-23597BA5409C}" srcOrd="0" destOrd="0" presId="urn:microsoft.com/office/officeart/2005/8/layout/list1"/>
    <dgm:cxn modelId="{454A390A-A8DE-496C-A7F1-A0AF67806E72}" type="presParOf" srcId="{C810C4D6-8D47-48A7-8388-B42962C9F899}" destId="{969D4F08-4E81-4C1E-9B12-073A15A2EFB5}" srcOrd="1" destOrd="0" presId="urn:microsoft.com/office/officeart/2005/8/layout/list1"/>
    <dgm:cxn modelId="{FBE4AA4C-B73E-4AE1-A085-3F8F4C9F2DAE}" type="presParOf" srcId="{1E16C290-05DC-4B0C-BD06-02B388234911}" destId="{BC4707D0-9226-49D3-9DA3-AD0E5791DB8C}" srcOrd="5" destOrd="0" presId="urn:microsoft.com/office/officeart/2005/8/layout/list1"/>
    <dgm:cxn modelId="{69F70017-6F3A-45D8-9E7F-079405917234}" type="presParOf" srcId="{1E16C290-05DC-4B0C-BD06-02B388234911}" destId="{1760F615-3FA7-44A0-BC99-8553B79EB315}" srcOrd="6" destOrd="0" presId="urn:microsoft.com/office/officeart/2005/8/layout/list1"/>
    <dgm:cxn modelId="{CF11D286-2E7A-4B54-9024-83FF0143F4A8}" type="presParOf" srcId="{1E16C290-05DC-4B0C-BD06-02B388234911}" destId="{5CAA02FB-D39F-4377-8789-3331E1A9919D}" srcOrd="7" destOrd="0" presId="urn:microsoft.com/office/officeart/2005/8/layout/list1"/>
    <dgm:cxn modelId="{9F38C99A-5C71-4ED0-854F-402D90163D2A}" type="presParOf" srcId="{1E16C290-05DC-4B0C-BD06-02B388234911}" destId="{7A25D2F0-3DC5-4628-B33F-7AB6455135F5}" srcOrd="8" destOrd="0" presId="urn:microsoft.com/office/officeart/2005/8/layout/list1"/>
    <dgm:cxn modelId="{3E8D8184-1C62-4ACF-B5AD-CD0026444D92}" type="presParOf" srcId="{7A25D2F0-3DC5-4628-B33F-7AB6455135F5}" destId="{68BE2054-BEC8-4F1D-BB81-975EE917BE08}" srcOrd="0" destOrd="0" presId="urn:microsoft.com/office/officeart/2005/8/layout/list1"/>
    <dgm:cxn modelId="{BE8FC447-0262-473C-A858-ED21FF7F485E}" type="presParOf" srcId="{7A25D2F0-3DC5-4628-B33F-7AB6455135F5}" destId="{690E4435-DBDC-473E-8FB9-BF7F61B87CD1}" srcOrd="1" destOrd="0" presId="urn:microsoft.com/office/officeart/2005/8/layout/list1"/>
    <dgm:cxn modelId="{CD3E9F29-2796-4F3B-964E-1FB3542173DA}" type="presParOf" srcId="{1E16C290-05DC-4B0C-BD06-02B388234911}" destId="{9B6FADE2-65F9-46C6-8C9B-F7553A0CC8BF}" srcOrd="9" destOrd="0" presId="urn:microsoft.com/office/officeart/2005/8/layout/list1"/>
    <dgm:cxn modelId="{0CEDD40E-37E0-4F15-9A43-589C7CA90ED3}" type="presParOf" srcId="{1E16C290-05DC-4B0C-BD06-02B388234911}" destId="{48BB5500-610B-4022-8EFF-938E6C6DD7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AB6BEA-0F8C-4A2B-9196-810209C5358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6B9F748-4D18-4D3F-9C6D-CACF12BA7D5C}">
      <dgm:prSet custT="1"/>
      <dgm:spPr/>
      <dgm:t>
        <a:bodyPr/>
        <a:lstStyle/>
        <a:p>
          <a:r>
            <a:rPr lang="es-419" sz="1800" b="0" dirty="0"/>
            <a:t>PC12 </a:t>
          </a:r>
          <a:r>
            <a:rPr lang="es-419" sz="1800" b="0" dirty="0" err="1"/>
            <a:t>differentiation</a:t>
          </a:r>
          <a:r>
            <a:rPr lang="es-419" sz="1800" b="0" dirty="0"/>
            <a:t> </a:t>
          </a:r>
          <a:r>
            <a:rPr lang="es-419" sz="1800" b="0" dirty="0" err="1"/>
            <a:t>by</a:t>
          </a:r>
          <a:r>
            <a:rPr lang="es-419" sz="1800" b="0" dirty="0"/>
            <a:t> NGF:</a:t>
          </a:r>
        </a:p>
      </dgm:t>
    </dgm:pt>
    <dgm:pt modelId="{E5379908-FE90-4604-B444-9398A847B099}" type="parTrans" cxnId="{2D200C90-EBE5-49C0-8AD8-EB5D91A12A55}">
      <dgm:prSet/>
      <dgm:spPr/>
      <dgm:t>
        <a:bodyPr/>
        <a:lstStyle/>
        <a:p>
          <a:endParaRPr lang="en-US"/>
        </a:p>
      </dgm:t>
    </dgm:pt>
    <dgm:pt modelId="{DF63B8CB-D85E-4743-9D29-E044BB7FDE85}" type="sibTrans" cxnId="{2D200C90-EBE5-49C0-8AD8-EB5D91A12A55}">
      <dgm:prSet/>
      <dgm:spPr/>
      <dgm:t>
        <a:bodyPr/>
        <a:lstStyle/>
        <a:p>
          <a:endParaRPr lang="en-US"/>
        </a:p>
      </dgm:t>
    </dgm:pt>
    <dgm:pt modelId="{CB0FCF08-6622-4549-B407-589CB77E0D73}">
      <dgm:prSet custT="1"/>
      <dgm:spPr/>
      <dgm:t>
        <a:bodyPr/>
        <a:lstStyle/>
        <a:p>
          <a:r>
            <a:rPr lang="es-419" sz="1800" dirty="0" err="1"/>
            <a:t>TrkA</a:t>
          </a:r>
          <a:r>
            <a:rPr lang="es-419" sz="1800" dirty="0"/>
            <a:t> receptor</a:t>
          </a:r>
        </a:p>
      </dgm:t>
    </dgm:pt>
    <dgm:pt modelId="{452C5A90-93B8-4C7D-BD36-F1E4ECDF917A}" type="parTrans" cxnId="{12BC6BF9-F2BB-45E3-941B-5CE502A1256C}">
      <dgm:prSet/>
      <dgm:spPr/>
      <dgm:t>
        <a:bodyPr/>
        <a:lstStyle/>
        <a:p>
          <a:endParaRPr lang="en-US"/>
        </a:p>
      </dgm:t>
    </dgm:pt>
    <dgm:pt modelId="{ED33C57E-DE77-4EE4-A155-7C879A27BEF7}" type="sibTrans" cxnId="{12BC6BF9-F2BB-45E3-941B-5CE502A1256C}">
      <dgm:prSet/>
      <dgm:spPr/>
      <dgm:t>
        <a:bodyPr/>
        <a:lstStyle/>
        <a:p>
          <a:endParaRPr lang="en-US"/>
        </a:p>
      </dgm:t>
    </dgm:pt>
    <dgm:pt modelId="{369A8423-2201-4F07-8F8A-9620B0BB1EAC}">
      <dgm:prSet custT="1"/>
      <dgm:spPr/>
      <dgm:t>
        <a:bodyPr/>
        <a:lstStyle/>
        <a:p>
          <a:r>
            <a:rPr lang="es-419" sz="1600" dirty="0"/>
            <a:t>PI3K/</a:t>
          </a:r>
          <a:r>
            <a:rPr lang="es-419" sz="1600" dirty="0" err="1"/>
            <a:t>Akt</a:t>
          </a:r>
          <a:endParaRPr lang="es-419" sz="1600" dirty="0"/>
        </a:p>
      </dgm:t>
    </dgm:pt>
    <dgm:pt modelId="{CB78CEC9-CDA1-40FF-A164-5DFDC55F681F}" type="parTrans" cxnId="{C717F0D0-9ECE-4310-8936-864E87B678D9}">
      <dgm:prSet/>
      <dgm:spPr/>
      <dgm:t>
        <a:bodyPr/>
        <a:lstStyle/>
        <a:p>
          <a:endParaRPr lang="en-US"/>
        </a:p>
      </dgm:t>
    </dgm:pt>
    <dgm:pt modelId="{D7A8AB42-8731-428E-9439-4B38812201B3}" type="sibTrans" cxnId="{C717F0D0-9ECE-4310-8936-864E87B678D9}">
      <dgm:prSet/>
      <dgm:spPr/>
      <dgm:t>
        <a:bodyPr/>
        <a:lstStyle/>
        <a:p>
          <a:endParaRPr lang="en-US"/>
        </a:p>
      </dgm:t>
    </dgm:pt>
    <dgm:pt modelId="{B5F762AE-B1EB-4C55-905C-6007BD50F7BF}">
      <dgm:prSet custT="1"/>
      <dgm:spPr/>
      <dgm:t>
        <a:bodyPr/>
        <a:lstStyle/>
        <a:p>
          <a:r>
            <a:rPr lang="es-419" sz="1600" dirty="0"/>
            <a:t>MEK/</a:t>
          </a:r>
          <a:r>
            <a:rPr lang="es-419" sz="1600" dirty="0" err="1"/>
            <a:t>Erk</a:t>
          </a:r>
          <a:endParaRPr lang="es-419" sz="1600" dirty="0"/>
        </a:p>
      </dgm:t>
    </dgm:pt>
    <dgm:pt modelId="{6B0A83BC-A581-428C-AC7C-F50884CC5793}" type="parTrans" cxnId="{4257DBBA-A67C-434F-8915-37CA7D6BD7B7}">
      <dgm:prSet/>
      <dgm:spPr/>
      <dgm:t>
        <a:bodyPr/>
        <a:lstStyle/>
        <a:p>
          <a:endParaRPr lang="en-US"/>
        </a:p>
      </dgm:t>
    </dgm:pt>
    <dgm:pt modelId="{CB7C1D32-7DE2-48C6-820A-BCE0EAEE6D1E}" type="sibTrans" cxnId="{4257DBBA-A67C-434F-8915-37CA7D6BD7B7}">
      <dgm:prSet/>
      <dgm:spPr/>
      <dgm:t>
        <a:bodyPr/>
        <a:lstStyle/>
        <a:p>
          <a:endParaRPr lang="en-US"/>
        </a:p>
      </dgm:t>
    </dgm:pt>
    <dgm:pt modelId="{BDD9C58A-9A86-4052-BC20-C1E3D5FC4B67}">
      <dgm:prSet custT="1"/>
      <dgm:spPr/>
      <dgm:t>
        <a:bodyPr/>
        <a:lstStyle/>
        <a:p>
          <a:r>
            <a:rPr lang="es-419" sz="1600" dirty="0"/>
            <a:t>PLC</a:t>
          </a:r>
          <a:r>
            <a:rPr lang="el-GR" sz="1600" dirty="0"/>
            <a:t>γ</a:t>
          </a:r>
          <a:endParaRPr lang="es-419" sz="1400" dirty="0"/>
        </a:p>
      </dgm:t>
    </dgm:pt>
    <dgm:pt modelId="{46B54C60-2AA2-47D0-AC97-1A1F1AD13A1D}" type="parTrans" cxnId="{429D1375-EFEA-4837-9BFE-5AA9BE08226B}">
      <dgm:prSet/>
      <dgm:spPr/>
      <dgm:t>
        <a:bodyPr/>
        <a:lstStyle/>
        <a:p>
          <a:endParaRPr lang="en-US"/>
        </a:p>
      </dgm:t>
    </dgm:pt>
    <dgm:pt modelId="{0B645962-A71C-44B7-A7BD-CC1325F1B0D1}" type="sibTrans" cxnId="{429D1375-EFEA-4837-9BFE-5AA9BE08226B}">
      <dgm:prSet/>
      <dgm:spPr/>
      <dgm:t>
        <a:bodyPr/>
        <a:lstStyle/>
        <a:p>
          <a:endParaRPr lang="en-US"/>
        </a:p>
      </dgm:t>
    </dgm:pt>
    <dgm:pt modelId="{2401DF26-47CF-46B1-864C-46F0FBFDAB8B}">
      <dgm:prSet custT="1"/>
      <dgm:spPr/>
      <dgm:t>
        <a:bodyPr/>
        <a:lstStyle/>
        <a:p>
          <a:r>
            <a:rPr lang="es-419" sz="1800" dirty="0" err="1"/>
            <a:t>Pathways</a:t>
          </a:r>
          <a:r>
            <a:rPr lang="es-419" sz="1800" dirty="0"/>
            <a:t>:</a:t>
          </a:r>
        </a:p>
      </dgm:t>
    </dgm:pt>
    <dgm:pt modelId="{74526FC7-6236-481E-8E34-2C713512BA39}" type="parTrans" cxnId="{67871BC0-CFF8-40FF-8B34-574B36480296}">
      <dgm:prSet/>
      <dgm:spPr/>
      <dgm:t>
        <a:bodyPr/>
        <a:lstStyle/>
        <a:p>
          <a:endParaRPr lang="en-US"/>
        </a:p>
      </dgm:t>
    </dgm:pt>
    <dgm:pt modelId="{535F6A0F-26E2-4006-A283-2AA064D6444C}" type="sibTrans" cxnId="{67871BC0-CFF8-40FF-8B34-574B36480296}">
      <dgm:prSet/>
      <dgm:spPr/>
      <dgm:t>
        <a:bodyPr/>
        <a:lstStyle/>
        <a:p>
          <a:endParaRPr lang="en-US"/>
        </a:p>
      </dgm:t>
    </dgm:pt>
    <dgm:pt modelId="{FF2447AA-9076-47B0-88AC-8C244BC0D498}" type="pres">
      <dgm:prSet presAssocID="{71AB6BEA-0F8C-4A2B-9196-810209C53583}" presName="linear" presStyleCnt="0">
        <dgm:presLayoutVars>
          <dgm:animLvl val="lvl"/>
          <dgm:resizeHandles val="exact"/>
        </dgm:presLayoutVars>
      </dgm:prSet>
      <dgm:spPr/>
    </dgm:pt>
    <dgm:pt modelId="{C22B7413-0988-4B25-A6EB-91EF20AC6CA8}" type="pres">
      <dgm:prSet presAssocID="{66B9F748-4D18-4D3F-9C6D-CACF12BA7D5C}" presName="parentText" presStyleLbl="node1" presStyleIdx="0" presStyleCnt="1" custScaleY="131972" custLinFactNeighborX="-1382" custLinFactNeighborY="-47253">
        <dgm:presLayoutVars>
          <dgm:chMax val="0"/>
          <dgm:bulletEnabled val="1"/>
        </dgm:presLayoutVars>
      </dgm:prSet>
      <dgm:spPr/>
    </dgm:pt>
    <dgm:pt modelId="{B396642F-E9D2-4697-8FD1-F355E4B530B8}" type="pres">
      <dgm:prSet presAssocID="{66B9F748-4D18-4D3F-9C6D-CACF12BA7D5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257DBBA-A67C-434F-8915-37CA7D6BD7B7}" srcId="{2401DF26-47CF-46B1-864C-46F0FBFDAB8B}" destId="{B5F762AE-B1EB-4C55-905C-6007BD50F7BF}" srcOrd="1" destOrd="0" parTransId="{6B0A83BC-A581-428C-AC7C-F50884CC5793}" sibTransId="{CB7C1D32-7DE2-48C6-820A-BCE0EAEE6D1E}"/>
    <dgm:cxn modelId="{C4D231BA-A40B-4C2D-AF08-670215D93F83}" type="presOf" srcId="{71AB6BEA-0F8C-4A2B-9196-810209C53583}" destId="{FF2447AA-9076-47B0-88AC-8C244BC0D498}" srcOrd="0" destOrd="0" presId="urn:microsoft.com/office/officeart/2005/8/layout/vList2"/>
    <dgm:cxn modelId="{B8C6F881-EFC2-427B-92E0-A204E6765957}" type="presOf" srcId="{2401DF26-47CF-46B1-864C-46F0FBFDAB8B}" destId="{B396642F-E9D2-4697-8FD1-F355E4B530B8}" srcOrd="0" destOrd="1" presId="urn:microsoft.com/office/officeart/2005/8/layout/vList2"/>
    <dgm:cxn modelId="{788C7557-674E-496E-9991-7D92F60795A9}" type="presOf" srcId="{369A8423-2201-4F07-8F8A-9620B0BB1EAC}" destId="{B396642F-E9D2-4697-8FD1-F355E4B530B8}" srcOrd="0" destOrd="2" presId="urn:microsoft.com/office/officeart/2005/8/layout/vList2"/>
    <dgm:cxn modelId="{F54ED30F-42D6-41F7-AEE1-701E5739D750}" type="presOf" srcId="{66B9F748-4D18-4D3F-9C6D-CACF12BA7D5C}" destId="{C22B7413-0988-4B25-A6EB-91EF20AC6CA8}" srcOrd="0" destOrd="0" presId="urn:microsoft.com/office/officeart/2005/8/layout/vList2"/>
    <dgm:cxn modelId="{67871BC0-CFF8-40FF-8B34-574B36480296}" srcId="{66B9F748-4D18-4D3F-9C6D-CACF12BA7D5C}" destId="{2401DF26-47CF-46B1-864C-46F0FBFDAB8B}" srcOrd="1" destOrd="0" parTransId="{74526FC7-6236-481E-8E34-2C713512BA39}" sibTransId="{535F6A0F-26E2-4006-A283-2AA064D6444C}"/>
    <dgm:cxn modelId="{2D200C90-EBE5-49C0-8AD8-EB5D91A12A55}" srcId="{71AB6BEA-0F8C-4A2B-9196-810209C53583}" destId="{66B9F748-4D18-4D3F-9C6D-CACF12BA7D5C}" srcOrd="0" destOrd="0" parTransId="{E5379908-FE90-4604-B444-9398A847B099}" sibTransId="{DF63B8CB-D85E-4743-9D29-E044BB7FDE85}"/>
    <dgm:cxn modelId="{12BC6BF9-F2BB-45E3-941B-5CE502A1256C}" srcId="{66B9F748-4D18-4D3F-9C6D-CACF12BA7D5C}" destId="{CB0FCF08-6622-4549-B407-589CB77E0D73}" srcOrd="0" destOrd="0" parTransId="{452C5A90-93B8-4C7D-BD36-F1E4ECDF917A}" sibTransId="{ED33C57E-DE77-4EE4-A155-7C879A27BEF7}"/>
    <dgm:cxn modelId="{429D1375-EFEA-4837-9BFE-5AA9BE08226B}" srcId="{2401DF26-47CF-46B1-864C-46F0FBFDAB8B}" destId="{BDD9C58A-9A86-4052-BC20-C1E3D5FC4B67}" srcOrd="2" destOrd="0" parTransId="{46B54C60-2AA2-47D0-AC97-1A1F1AD13A1D}" sibTransId="{0B645962-A71C-44B7-A7BD-CC1325F1B0D1}"/>
    <dgm:cxn modelId="{FFF8571D-3532-4FAC-9405-AD17545C5A43}" type="presOf" srcId="{BDD9C58A-9A86-4052-BC20-C1E3D5FC4B67}" destId="{B396642F-E9D2-4697-8FD1-F355E4B530B8}" srcOrd="0" destOrd="4" presId="urn:microsoft.com/office/officeart/2005/8/layout/vList2"/>
    <dgm:cxn modelId="{11C3578E-958A-4C63-A846-AF326723B8EF}" type="presOf" srcId="{CB0FCF08-6622-4549-B407-589CB77E0D73}" destId="{B396642F-E9D2-4697-8FD1-F355E4B530B8}" srcOrd="0" destOrd="0" presId="urn:microsoft.com/office/officeart/2005/8/layout/vList2"/>
    <dgm:cxn modelId="{C717F0D0-9ECE-4310-8936-864E87B678D9}" srcId="{2401DF26-47CF-46B1-864C-46F0FBFDAB8B}" destId="{369A8423-2201-4F07-8F8A-9620B0BB1EAC}" srcOrd="0" destOrd="0" parTransId="{CB78CEC9-CDA1-40FF-A164-5DFDC55F681F}" sibTransId="{D7A8AB42-8731-428E-9439-4B38812201B3}"/>
    <dgm:cxn modelId="{343A47D5-2B0B-41A6-B2F5-760F1C782849}" type="presOf" srcId="{B5F762AE-B1EB-4C55-905C-6007BD50F7BF}" destId="{B396642F-E9D2-4697-8FD1-F355E4B530B8}" srcOrd="0" destOrd="3" presId="urn:microsoft.com/office/officeart/2005/8/layout/vList2"/>
    <dgm:cxn modelId="{B5FB1E36-20E4-4599-BC71-098E0E336FEA}" type="presParOf" srcId="{FF2447AA-9076-47B0-88AC-8C244BC0D498}" destId="{C22B7413-0988-4B25-A6EB-91EF20AC6CA8}" srcOrd="0" destOrd="0" presId="urn:microsoft.com/office/officeart/2005/8/layout/vList2"/>
    <dgm:cxn modelId="{BF45446C-5BB5-42C0-AAB7-0FA19381F3E0}" type="presParOf" srcId="{FF2447AA-9076-47B0-88AC-8C244BC0D498}" destId="{B396642F-E9D2-4697-8FD1-F355E4B530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48678-D613-4A78-AC27-F2E09D6EE260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24674C97-7897-4558-86E4-426F8423788C}">
      <dgm:prSet custT="1"/>
      <dgm:spPr/>
      <dgm:t>
        <a:bodyPr/>
        <a:lstStyle/>
        <a:p>
          <a:r>
            <a:rPr lang="es-419" sz="1800" b="0" dirty="0"/>
            <a:t>DMT </a:t>
          </a:r>
          <a:r>
            <a:rPr lang="es-419" sz="1800" b="0" dirty="0" err="1"/>
            <a:t>pharmacology</a:t>
          </a:r>
          <a:r>
            <a:rPr lang="es-419" sz="1800" b="1" dirty="0"/>
            <a:t>:</a:t>
          </a:r>
          <a:endParaRPr lang="es-419" sz="1800" dirty="0"/>
        </a:p>
      </dgm:t>
    </dgm:pt>
    <dgm:pt modelId="{5CBD184E-26D9-48D1-A0B3-0A9CACA73B8E}" type="parTrans" cxnId="{065BAE72-E8DE-4135-B6A5-78BAE3766F5B}">
      <dgm:prSet/>
      <dgm:spPr/>
      <dgm:t>
        <a:bodyPr/>
        <a:lstStyle/>
        <a:p>
          <a:endParaRPr lang="en-US"/>
        </a:p>
      </dgm:t>
    </dgm:pt>
    <dgm:pt modelId="{125CA068-C01E-48C1-885D-848F47A458B3}" type="sibTrans" cxnId="{065BAE72-E8DE-4135-B6A5-78BAE3766F5B}">
      <dgm:prSet/>
      <dgm:spPr/>
      <dgm:t>
        <a:bodyPr/>
        <a:lstStyle/>
        <a:p>
          <a:endParaRPr lang="en-US"/>
        </a:p>
      </dgm:t>
    </dgm:pt>
    <dgm:pt modelId="{09509EFB-85D8-4496-B5B1-3246382B26B3}">
      <dgm:prSet custT="1"/>
      <dgm:spPr/>
      <dgm:t>
        <a:bodyPr/>
        <a:lstStyle/>
        <a:p>
          <a:r>
            <a:rPr lang="es-419" sz="1800" dirty="0"/>
            <a:t>5-HT</a:t>
          </a:r>
          <a:r>
            <a:rPr lang="es-419" sz="1800" baseline="-25000" dirty="0"/>
            <a:t>2A</a:t>
          </a:r>
          <a:r>
            <a:rPr lang="es-419" sz="1800" dirty="0"/>
            <a:t>R</a:t>
          </a:r>
        </a:p>
      </dgm:t>
    </dgm:pt>
    <dgm:pt modelId="{5F87B5DD-7D77-4F8F-A890-B983EF57A208}" type="parTrans" cxnId="{35FABB03-76C5-4C1D-B021-7B7D5B473962}">
      <dgm:prSet/>
      <dgm:spPr/>
      <dgm:t>
        <a:bodyPr/>
        <a:lstStyle/>
        <a:p>
          <a:endParaRPr lang="en-US"/>
        </a:p>
      </dgm:t>
    </dgm:pt>
    <dgm:pt modelId="{C8414C48-FBB8-4F4A-9C8F-5AC4E3B51AEB}" type="sibTrans" cxnId="{35FABB03-76C5-4C1D-B021-7B7D5B473962}">
      <dgm:prSet/>
      <dgm:spPr/>
      <dgm:t>
        <a:bodyPr/>
        <a:lstStyle/>
        <a:p>
          <a:endParaRPr lang="en-US"/>
        </a:p>
      </dgm:t>
    </dgm:pt>
    <dgm:pt modelId="{01E9E18A-E498-4172-A6F7-F05083C7088E}">
      <dgm:prSet custT="1"/>
      <dgm:spPr/>
      <dgm:t>
        <a:bodyPr/>
        <a:lstStyle/>
        <a:p>
          <a:r>
            <a:rPr lang="es-419" sz="1800" dirty="0"/>
            <a:t>Sigma-1R</a:t>
          </a:r>
        </a:p>
      </dgm:t>
    </dgm:pt>
    <dgm:pt modelId="{3571AD93-0CDA-40C4-BECE-8CDFBA534886}" type="parTrans" cxnId="{0A99D898-4A20-4C0A-9AF3-8E3678EF73DC}">
      <dgm:prSet/>
      <dgm:spPr/>
      <dgm:t>
        <a:bodyPr/>
        <a:lstStyle/>
        <a:p>
          <a:endParaRPr lang="en-US"/>
        </a:p>
      </dgm:t>
    </dgm:pt>
    <dgm:pt modelId="{2EB4BB14-ECE1-44B7-BDD8-34D7F0F2345F}" type="sibTrans" cxnId="{0A99D898-4A20-4C0A-9AF3-8E3678EF73DC}">
      <dgm:prSet/>
      <dgm:spPr/>
      <dgm:t>
        <a:bodyPr/>
        <a:lstStyle/>
        <a:p>
          <a:endParaRPr lang="en-US"/>
        </a:p>
      </dgm:t>
    </dgm:pt>
    <dgm:pt modelId="{FB7E1B3D-28CA-4B46-A7B0-15A26C46F62A}" type="pres">
      <dgm:prSet presAssocID="{16348678-D613-4A78-AC27-F2E09D6EE260}" presName="linear" presStyleCnt="0">
        <dgm:presLayoutVars>
          <dgm:animLvl val="lvl"/>
          <dgm:resizeHandles val="exact"/>
        </dgm:presLayoutVars>
      </dgm:prSet>
      <dgm:spPr/>
    </dgm:pt>
    <dgm:pt modelId="{7FE1682D-313C-4080-BC0C-9E20F4B4699E}" type="pres">
      <dgm:prSet presAssocID="{24674C97-7897-4558-86E4-426F8423788C}" presName="parentText" presStyleLbl="node1" presStyleIdx="0" presStyleCnt="1" custScaleY="59859" custLinFactNeighborX="31952" custLinFactNeighborY="-34582">
        <dgm:presLayoutVars>
          <dgm:chMax val="0"/>
          <dgm:bulletEnabled val="1"/>
        </dgm:presLayoutVars>
      </dgm:prSet>
      <dgm:spPr/>
    </dgm:pt>
    <dgm:pt modelId="{E08B63AF-7D72-4BD1-B853-E22BB752B391}" type="pres">
      <dgm:prSet presAssocID="{24674C97-7897-4558-86E4-426F8423788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5FABB03-76C5-4C1D-B021-7B7D5B473962}" srcId="{24674C97-7897-4558-86E4-426F8423788C}" destId="{09509EFB-85D8-4496-B5B1-3246382B26B3}" srcOrd="0" destOrd="0" parTransId="{5F87B5DD-7D77-4F8F-A890-B983EF57A208}" sibTransId="{C8414C48-FBB8-4F4A-9C8F-5AC4E3B51AEB}"/>
    <dgm:cxn modelId="{61E5047C-909E-4D7B-9A96-E14E16FC98BB}" type="presOf" srcId="{24674C97-7897-4558-86E4-426F8423788C}" destId="{7FE1682D-313C-4080-BC0C-9E20F4B4699E}" srcOrd="0" destOrd="0" presId="urn:microsoft.com/office/officeart/2005/8/layout/vList2"/>
    <dgm:cxn modelId="{0A99D898-4A20-4C0A-9AF3-8E3678EF73DC}" srcId="{24674C97-7897-4558-86E4-426F8423788C}" destId="{01E9E18A-E498-4172-A6F7-F05083C7088E}" srcOrd="1" destOrd="0" parTransId="{3571AD93-0CDA-40C4-BECE-8CDFBA534886}" sibTransId="{2EB4BB14-ECE1-44B7-BDD8-34D7F0F2345F}"/>
    <dgm:cxn modelId="{1C040B7E-2432-421C-BE10-9A2269BF4AC5}" type="presOf" srcId="{16348678-D613-4A78-AC27-F2E09D6EE260}" destId="{FB7E1B3D-28CA-4B46-A7B0-15A26C46F62A}" srcOrd="0" destOrd="0" presId="urn:microsoft.com/office/officeart/2005/8/layout/vList2"/>
    <dgm:cxn modelId="{065BAE72-E8DE-4135-B6A5-78BAE3766F5B}" srcId="{16348678-D613-4A78-AC27-F2E09D6EE260}" destId="{24674C97-7897-4558-86E4-426F8423788C}" srcOrd="0" destOrd="0" parTransId="{5CBD184E-26D9-48D1-A0B3-0A9CACA73B8E}" sibTransId="{125CA068-C01E-48C1-885D-848F47A458B3}"/>
    <dgm:cxn modelId="{DB9608B5-CF64-4B9D-B033-721E238BA0E1}" type="presOf" srcId="{09509EFB-85D8-4496-B5B1-3246382B26B3}" destId="{E08B63AF-7D72-4BD1-B853-E22BB752B391}" srcOrd="0" destOrd="0" presId="urn:microsoft.com/office/officeart/2005/8/layout/vList2"/>
    <dgm:cxn modelId="{3253CC79-5C76-4D42-A9D7-99E05E809CCD}" type="presOf" srcId="{01E9E18A-E498-4172-A6F7-F05083C7088E}" destId="{E08B63AF-7D72-4BD1-B853-E22BB752B391}" srcOrd="0" destOrd="1" presId="urn:microsoft.com/office/officeart/2005/8/layout/vList2"/>
    <dgm:cxn modelId="{D6F5D407-04E2-4C1A-B3FA-5537861D1357}" type="presParOf" srcId="{FB7E1B3D-28CA-4B46-A7B0-15A26C46F62A}" destId="{7FE1682D-313C-4080-BC0C-9E20F4B4699E}" srcOrd="0" destOrd="0" presId="urn:microsoft.com/office/officeart/2005/8/layout/vList2"/>
    <dgm:cxn modelId="{7AE750CF-27CB-47FC-A552-F15B2BF10F5E}" type="presParOf" srcId="{FB7E1B3D-28CA-4B46-A7B0-15A26C46F62A}" destId="{E08B63AF-7D72-4BD1-B853-E22BB752B39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D766F-B5C7-4E25-95B1-D36344E6155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D327123-210F-465D-AD8A-79E5B22C8F29}">
      <dgm:prSet/>
      <dgm:spPr/>
      <dgm:t>
        <a:bodyPr/>
        <a:lstStyle/>
        <a:p>
          <a:r>
            <a:rPr lang="es-419" dirty="0" err="1"/>
            <a:t>Trk</a:t>
          </a:r>
          <a:r>
            <a:rPr lang="es-419" dirty="0"/>
            <a:t> </a:t>
          </a:r>
          <a:r>
            <a:rPr lang="es-419" dirty="0" err="1"/>
            <a:t>indirect</a:t>
          </a:r>
          <a:r>
            <a:rPr lang="es-419" dirty="0"/>
            <a:t> </a:t>
          </a:r>
          <a:r>
            <a:rPr lang="es-419" dirty="0" err="1"/>
            <a:t>activation</a:t>
          </a:r>
          <a:endParaRPr lang="es-419" dirty="0"/>
        </a:p>
      </dgm:t>
    </dgm:pt>
    <dgm:pt modelId="{99F8983E-21BD-4CF8-AC0B-E26F90D26A13}" type="parTrans" cxnId="{749036A5-F81D-4111-8765-AB7C4A5049EC}">
      <dgm:prSet/>
      <dgm:spPr/>
      <dgm:t>
        <a:bodyPr/>
        <a:lstStyle/>
        <a:p>
          <a:endParaRPr lang="en-US"/>
        </a:p>
      </dgm:t>
    </dgm:pt>
    <dgm:pt modelId="{3366FCBA-39EB-4398-BAB7-C519C7BA53DA}" type="sibTrans" cxnId="{749036A5-F81D-4111-8765-AB7C4A5049EC}">
      <dgm:prSet/>
      <dgm:spPr/>
      <dgm:t>
        <a:bodyPr/>
        <a:lstStyle/>
        <a:p>
          <a:endParaRPr lang="en-US"/>
        </a:p>
      </dgm:t>
    </dgm:pt>
    <dgm:pt modelId="{7AFCCDE0-BB9F-4C70-84F6-6EAB8FA82536}">
      <dgm:prSet/>
      <dgm:spPr/>
      <dgm:t>
        <a:bodyPr/>
        <a:lstStyle/>
        <a:p>
          <a:r>
            <a:rPr lang="es-419" dirty="0" err="1"/>
            <a:t>GPCRs</a:t>
          </a:r>
          <a:endParaRPr lang="es-419" dirty="0"/>
        </a:p>
      </dgm:t>
    </dgm:pt>
    <dgm:pt modelId="{18AE235F-F7B8-40C2-B1A3-BAF19EF8E61F}" type="parTrans" cxnId="{54B27ADD-C1E2-4788-88C9-F66E24734995}">
      <dgm:prSet/>
      <dgm:spPr/>
      <dgm:t>
        <a:bodyPr/>
        <a:lstStyle/>
        <a:p>
          <a:endParaRPr lang="en-US"/>
        </a:p>
      </dgm:t>
    </dgm:pt>
    <dgm:pt modelId="{04BF53A7-3243-418D-B371-A26F2BDB38F5}" type="sibTrans" cxnId="{54B27ADD-C1E2-4788-88C9-F66E24734995}">
      <dgm:prSet/>
      <dgm:spPr/>
      <dgm:t>
        <a:bodyPr/>
        <a:lstStyle/>
        <a:p>
          <a:endParaRPr lang="en-US"/>
        </a:p>
      </dgm:t>
    </dgm:pt>
    <dgm:pt modelId="{698BAE47-48B9-4231-83AC-83CA242BC302}">
      <dgm:prSet/>
      <dgm:spPr/>
      <dgm:t>
        <a:bodyPr/>
        <a:lstStyle/>
        <a:p>
          <a:r>
            <a:rPr lang="es-419" dirty="0" err="1"/>
            <a:t>Other</a:t>
          </a:r>
          <a:r>
            <a:rPr lang="es-419" dirty="0"/>
            <a:t>?</a:t>
          </a:r>
        </a:p>
      </dgm:t>
    </dgm:pt>
    <dgm:pt modelId="{5AF66BC1-D5A9-462D-9836-5D42390104C2}" type="parTrans" cxnId="{9485F9F1-D34E-4F88-BF9B-22CD2D49300E}">
      <dgm:prSet/>
      <dgm:spPr/>
      <dgm:t>
        <a:bodyPr/>
        <a:lstStyle/>
        <a:p>
          <a:endParaRPr lang="en-US"/>
        </a:p>
      </dgm:t>
    </dgm:pt>
    <dgm:pt modelId="{E0473D5A-5F4D-4773-8BE2-0AAADEC91C71}" type="sibTrans" cxnId="{9485F9F1-D34E-4F88-BF9B-22CD2D49300E}">
      <dgm:prSet/>
      <dgm:spPr/>
      <dgm:t>
        <a:bodyPr/>
        <a:lstStyle/>
        <a:p>
          <a:endParaRPr lang="en-US"/>
        </a:p>
      </dgm:t>
    </dgm:pt>
    <dgm:pt modelId="{051A5AEF-E47A-4154-9125-C352DE9135BB}">
      <dgm:prSet/>
      <dgm:spPr/>
      <dgm:t>
        <a:bodyPr/>
        <a:lstStyle/>
        <a:p>
          <a:r>
            <a:rPr lang="es-419" dirty="0"/>
            <a:t>S1-R</a:t>
          </a:r>
        </a:p>
      </dgm:t>
    </dgm:pt>
    <dgm:pt modelId="{AC7FD71B-471A-4A67-9B98-7E9B84A639C3}" type="parTrans" cxnId="{AC37A9EB-84F0-433D-A123-DDA780BD5F7C}">
      <dgm:prSet/>
      <dgm:spPr/>
      <dgm:t>
        <a:bodyPr/>
        <a:lstStyle/>
        <a:p>
          <a:endParaRPr lang="en-US"/>
        </a:p>
      </dgm:t>
    </dgm:pt>
    <dgm:pt modelId="{260936FC-81AE-4EB1-8952-E23D0B234B21}" type="sibTrans" cxnId="{AC37A9EB-84F0-433D-A123-DDA780BD5F7C}">
      <dgm:prSet/>
      <dgm:spPr/>
      <dgm:t>
        <a:bodyPr/>
        <a:lstStyle/>
        <a:p>
          <a:endParaRPr lang="en-US"/>
        </a:p>
      </dgm:t>
    </dgm:pt>
    <dgm:pt modelId="{2CC0FF0C-5FA0-40EE-B699-2B530D0ABB25}" type="pres">
      <dgm:prSet presAssocID="{CD5D766F-B5C7-4E25-95B1-D36344E615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FBCBE1-56CB-4851-BCF6-E8C50761AD63}" type="pres">
      <dgm:prSet presAssocID="{4D327123-210F-465D-AD8A-79E5B22C8F29}" presName="root1" presStyleCnt="0"/>
      <dgm:spPr/>
    </dgm:pt>
    <dgm:pt modelId="{532E3928-00C4-4FD2-A8AD-645B6C8F7068}" type="pres">
      <dgm:prSet presAssocID="{4D327123-210F-465D-AD8A-79E5B22C8F29}" presName="LevelOneTextNode" presStyleLbl="node0" presStyleIdx="0" presStyleCnt="1" custScaleX="259793">
        <dgm:presLayoutVars>
          <dgm:chPref val="3"/>
        </dgm:presLayoutVars>
      </dgm:prSet>
      <dgm:spPr/>
    </dgm:pt>
    <dgm:pt modelId="{672D622E-A95C-447A-A427-FFF409A56816}" type="pres">
      <dgm:prSet presAssocID="{4D327123-210F-465D-AD8A-79E5B22C8F29}" presName="level2hierChild" presStyleCnt="0"/>
      <dgm:spPr/>
    </dgm:pt>
    <dgm:pt modelId="{F3B8B0F8-8069-45B8-A555-AF6C154D046F}" type="pres">
      <dgm:prSet presAssocID="{18AE235F-F7B8-40C2-B1A3-BAF19EF8E61F}" presName="conn2-1" presStyleLbl="parChTrans1D2" presStyleIdx="0" presStyleCnt="3"/>
      <dgm:spPr/>
    </dgm:pt>
    <dgm:pt modelId="{4C24624C-80E0-4B26-AA7E-433409C658CE}" type="pres">
      <dgm:prSet presAssocID="{18AE235F-F7B8-40C2-B1A3-BAF19EF8E61F}" presName="connTx" presStyleLbl="parChTrans1D2" presStyleIdx="0" presStyleCnt="3"/>
      <dgm:spPr/>
    </dgm:pt>
    <dgm:pt modelId="{6482F59B-7872-42C4-BAE1-BE6EA187BFDA}" type="pres">
      <dgm:prSet presAssocID="{7AFCCDE0-BB9F-4C70-84F6-6EAB8FA82536}" presName="root2" presStyleCnt="0"/>
      <dgm:spPr/>
    </dgm:pt>
    <dgm:pt modelId="{5E8A1188-F3F4-42A7-8A8B-DCEDC7F2E490}" type="pres">
      <dgm:prSet presAssocID="{7AFCCDE0-BB9F-4C70-84F6-6EAB8FA82536}" presName="LevelTwoTextNode" presStyleLbl="node2" presStyleIdx="0" presStyleCnt="3">
        <dgm:presLayoutVars>
          <dgm:chPref val="3"/>
        </dgm:presLayoutVars>
      </dgm:prSet>
      <dgm:spPr/>
    </dgm:pt>
    <dgm:pt modelId="{2D694AF7-E40D-4050-B7A5-ED51BE2B8747}" type="pres">
      <dgm:prSet presAssocID="{7AFCCDE0-BB9F-4C70-84F6-6EAB8FA82536}" presName="level3hierChild" presStyleCnt="0"/>
      <dgm:spPr/>
    </dgm:pt>
    <dgm:pt modelId="{AD2E46B4-5909-4B23-B24A-DDC674F0DD7F}" type="pres">
      <dgm:prSet presAssocID="{AC7FD71B-471A-4A67-9B98-7E9B84A639C3}" presName="conn2-1" presStyleLbl="parChTrans1D2" presStyleIdx="1" presStyleCnt="3"/>
      <dgm:spPr/>
    </dgm:pt>
    <dgm:pt modelId="{2446D0F7-F7AE-4533-868B-11AD925E541A}" type="pres">
      <dgm:prSet presAssocID="{AC7FD71B-471A-4A67-9B98-7E9B84A639C3}" presName="connTx" presStyleLbl="parChTrans1D2" presStyleIdx="1" presStyleCnt="3"/>
      <dgm:spPr/>
    </dgm:pt>
    <dgm:pt modelId="{A85F6C14-1873-45F5-BD94-72B43B3C5098}" type="pres">
      <dgm:prSet presAssocID="{051A5AEF-E47A-4154-9125-C352DE9135BB}" presName="root2" presStyleCnt="0"/>
      <dgm:spPr/>
    </dgm:pt>
    <dgm:pt modelId="{85A091E5-534B-4823-A3C0-C683FC9CC6CB}" type="pres">
      <dgm:prSet presAssocID="{051A5AEF-E47A-4154-9125-C352DE9135BB}" presName="LevelTwoTextNode" presStyleLbl="node2" presStyleIdx="1" presStyleCnt="3">
        <dgm:presLayoutVars>
          <dgm:chPref val="3"/>
        </dgm:presLayoutVars>
      </dgm:prSet>
      <dgm:spPr/>
    </dgm:pt>
    <dgm:pt modelId="{CCEF5509-3AA2-4BCA-A20D-C2946C84EF5B}" type="pres">
      <dgm:prSet presAssocID="{051A5AEF-E47A-4154-9125-C352DE9135BB}" presName="level3hierChild" presStyleCnt="0"/>
      <dgm:spPr/>
    </dgm:pt>
    <dgm:pt modelId="{700699AD-C020-4DB3-8688-F1D2A6331FD1}" type="pres">
      <dgm:prSet presAssocID="{5AF66BC1-D5A9-462D-9836-5D42390104C2}" presName="conn2-1" presStyleLbl="parChTrans1D2" presStyleIdx="2" presStyleCnt="3"/>
      <dgm:spPr/>
    </dgm:pt>
    <dgm:pt modelId="{B6401790-248B-4C04-819D-E632303AB11B}" type="pres">
      <dgm:prSet presAssocID="{5AF66BC1-D5A9-462D-9836-5D42390104C2}" presName="connTx" presStyleLbl="parChTrans1D2" presStyleIdx="2" presStyleCnt="3"/>
      <dgm:spPr/>
    </dgm:pt>
    <dgm:pt modelId="{F3D267E2-3817-4738-8F63-F2CE455564E0}" type="pres">
      <dgm:prSet presAssocID="{698BAE47-48B9-4231-83AC-83CA242BC302}" presName="root2" presStyleCnt="0"/>
      <dgm:spPr/>
    </dgm:pt>
    <dgm:pt modelId="{26276E59-681B-465C-9A07-97E5362E1B76}" type="pres">
      <dgm:prSet presAssocID="{698BAE47-48B9-4231-83AC-83CA242BC302}" presName="LevelTwoTextNode" presStyleLbl="node2" presStyleIdx="2" presStyleCnt="3">
        <dgm:presLayoutVars>
          <dgm:chPref val="3"/>
        </dgm:presLayoutVars>
      </dgm:prSet>
      <dgm:spPr/>
    </dgm:pt>
    <dgm:pt modelId="{70D3502F-BF6F-423F-BC18-1FB63DB07BEE}" type="pres">
      <dgm:prSet presAssocID="{698BAE47-48B9-4231-83AC-83CA242BC302}" presName="level3hierChild" presStyleCnt="0"/>
      <dgm:spPr/>
    </dgm:pt>
  </dgm:ptLst>
  <dgm:cxnLst>
    <dgm:cxn modelId="{7086BE5F-116E-4A8A-9B22-05B961FD7420}" type="presOf" srcId="{051A5AEF-E47A-4154-9125-C352DE9135BB}" destId="{85A091E5-534B-4823-A3C0-C683FC9CC6CB}" srcOrd="0" destOrd="0" presId="urn:microsoft.com/office/officeart/2005/8/layout/hierarchy2"/>
    <dgm:cxn modelId="{702B7FA3-8C70-48B3-945C-E3575B3B29F5}" type="presOf" srcId="{18AE235F-F7B8-40C2-B1A3-BAF19EF8E61F}" destId="{4C24624C-80E0-4B26-AA7E-433409C658CE}" srcOrd="1" destOrd="0" presId="urn:microsoft.com/office/officeart/2005/8/layout/hierarchy2"/>
    <dgm:cxn modelId="{7F7CF979-D2CC-4FA9-83A1-87C8D5C8DA65}" type="presOf" srcId="{5AF66BC1-D5A9-462D-9836-5D42390104C2}" destId="{700699AD-C020-4DB3-8688-F1D2A6331FD1}" srcOrd="0" destOrd="0" presId="urn:microsoft.com/office/officeart/2005/8/layout/hierarchy2"/>
    <dgm:cxn modelId="{A6AD95A6-4A46-464F-81FE-57C868183FF5}" type="presOf" srcId="{4D327123-210F-465D-AD8A-79E5B22C8F29}" destId="{532E3928-00C4-4FD2-A8AD-645B6C8F7068}" srcOrd="0" destOrd="0" presId="urn:microsoft.com/office/officeart/2005/8/layout/hierarchy2"/>
    <dgm:cxn modelId="{749036A5-F81D-4111-8765-AB7C4A5049EC}" srcId="{CD5D766F-B5C7-4E25-95B1-D36344E61557}" destId="{4D327123-210F-465D-AD8A-79E5B22C8F29}" srcOrd="0" destOrd="0" parTransId="{99F8983E-21BD-4CF8-AC0B-E26F90D26A13}" sibTransId="{3366FCBA-39EB-4398-BAB7-C519C7BA53DA}"/>
    <dgm:cxn modelId="{C72177F4-B3B7-451F-9008-BEDF155E5887}" type="presOf" srcId="{CD5D766F-B5C7-4E25-95B1-D36344E61557}" destId="{2CC0FF0C-5FA0-40EE-B699-2B530D0ABB25}" srcOrd="0" destOrd="0" presId="urn:microsoft.com/office/officeart/2005/8/layout/hierarchy2"/>
    <dgm:cxn modelId="{54B27ADD-C1E2-4788-88C9-F66E24734995}" srcId="{4D327123-210F-465D-AD8A-79E5B22C8F29}" destId="{7AFCCDE0-BB9F-4C70-84F6-6EAB8FA82536}" srcOrd="0" destOrd="0" parTransId="{18AE235F-F7B8-40C2-B1A3-BAF19EF8E61F}" sibTransId="{04BF53A7-3243-418D-B371-A26F2BDB38F5}"/>
    <dgm:cxn modelId="{AEDF9E15-26D4-461A-B314-E84FD428AACB}" type="presOf" srcId="{698BAE47-48B9-4231-83AC-83CA242BC302}" destId="{26276E59-681B-465C-9A07-97E5362E1B76}" srcOrd="0" destOrd="0" presId="urn:microsoft.com/office/officeart/2005/8/layout/hierarchy2"/>
    <dgm:cxn modelId="{8407EC18-6A42-4768-9637-DBB0A7681928}" type="presOf" srcId="{AC7FD71B-471A-4A67-9B98-7E9B84A639C3}" destId="{AD2E46B4-5909-4B23-B24A-DDC674F0DD7F}" srcOrd="0" destOrd="0" presId="urn:microsoft.com/office/officeart/2005/8/layout/hierarchy2"/>
    <dgm:cxn modelId="{2A461A5F-FD54-4FBF-BBD9-432E0DFE6AB9}" type="presOf" srcId="{7AFCCDE0-BB9F-4C70-84F6-6EAB8FA82536}" destId="{5E8A1188-F3F4-42A7-8A8B-DCEDC7F2E490}" srcOrd="0" destOrd="0" presId="urn:microsoft.com/office/officeart/2005/8/layout/hierarchy2"/>
    <dgm:cxn modelId="{AC37A9EB-84F0-433D-A123-DDA780BD5F7C}" srcId="{4D327123-210F-465D-AD8A-79E5B22C8F29}" destId="{051A5AEF-E47A-4154-9125-C352DE9135BB}" srcOrd="1" destOrd="0" parTransId="{AC7FD71B-471A-4A67-9B98-7E9B84A639C3}" sibTransId="{260936FC-81AE-4EB1-8952-E23D0B234B21}"/>
    <dgm:cxn modelId="{B2E385D7-4224-49BB-9F5A-BD7E086F526D}" type="presOf" srcId="{5AF66BC1-D5A9-462D-9836-5D42390104C2}" destId="{B6401790-248B-4C04-819D-E632303AB11B}" srcOrd="1" destOrd="0" presId="urn:microsoft.com/office/officeart/2005/8/layout/hierarchy2"/>
    <dgm:cxn modelId="{9485F9F1-D34E-4F88-BF9B-22CD2D49300E}" srcId="{4D327123-210F-465D-AD8A-79E5B22C8F29}" destId="{698BAE47-48B9-4231-83AC-83CA242BC302}" srcOrd="2" destOrd="0" parTransId="{5AF66BC1-D5A9-462D-9836-5D42390104C2}" sibTransId="{E0473D5A-5F4D-4773-8BE2-0AAADEC91C71}"/>
    <dgm:cxn modelId="{163729CC-FA5A-485D-A2D5-A3CDE54B56E1}" type="presOf" srcId="{AC7FD71B-471A-4A67-9B98-7E9B84A639C3}" destId="{2446D0F7-F7AE-4533-868B-11AD925E541A}" srcOrd="1" destOrd="0" presId="urn:microsoft.com/office/officeart/2005/8/layout/hierarchy2"/>
    <dgm:cxn modelId="{5E654E46-4B08-4203-B769-5310919A67C2}" type="presOf" srcId="{18AE235F-F7B8-40C2-B1A3-BAF19EF8E61F}" destId="{F3B8B0F8-8069-45B8-A555-AF6C154D046F}" srcOrd="0" destOrd="0" presId="urn:microsoft.com/office/officeart/2005/8/layout/hierarchy2"/>
    <dgm:cxn modelId="{8F3BA808-B3AF-4545-826F-C850DF2DCB04}" type="presParOf" srcId="{2CC0FF0C-5FA0-40EE-B699-2B530D0ABB25}" destId="{E8FBCBE1-56CB-4851-BCF6-E8C50761AD63}" srcOrd="0" destOrd="0" presId="urn:microsoft.com/office/officeart/2005/8/layout/hierarchy2"/>
    <dgm:cxn modelId="{4112F35E-77AE-4937-84E3-F7D6140BEB08}" type="presParOf" srcId="{E8FBCBE1-56CB-4851-BCF6-E8C50761AD63}" destId="{532E3928-00C4-4FD2-A8AD-645B6C8F7068}" srcOrd="0" destOrd="0" presId="urn:microsoft.com/office/officeart/2005/8/layout/hierarchy2"/>
    <dgm:cxn modelId="{B128C393-7D54-4F5E-8454-B07324E3B0CC}" type="presParOf" srcId="{E8FBCBE1-56CB-4851-BCF6-E8C50761AD63}" destId="{672D622E-A95C-447A-A427-FFF409A56816}" srcOrd="1" destOrd="0" presId="urn:microsoft.com/office/officeart/2005/8/layout/hierarchy2"/>
    <dgm:cxn modelId="{6A9CE78C-EFAA-445B-874F-E8E70C5566C4}" type="presParOf" srcId="{672D622E-A95C-447A-A427-FFF409A56816}" destId="{F3B8B0F8-8069-45B8-A555-AF6C154D046F}" srcOrd="0" destOrd="0" presId="urn:microsoft.com/office/officeart/2005/8/layout/hierarchy2"/>
    <dgm:cxn modelId="{45D74EEB-6339-47AC-A3A5-5B094A093E82}" type="presParOf" srcId="{F3B8B0F8-8069-45B8-A555-AF6C154D046F}" destId="{4C24624C-80E0-4B26-AA7E-433409C658CE}" srcOrd="0" destOrd="0" presId="urn:microsoft.com/office/officeart/2005/8/layout/hierarchy2"/>
    <dgm:cxn modelId="{84E5C01C-09DC-4435-8499-E0F1FCFFDF7F}" type="presParOf" srcId="{672D622E-A95C-447A-A427-FFF409A56816}" destId="{6482F59B-7872-42C4-BAE1-BE6EA187BFDA}" srcOrd="1" destOrd="0" presId="urn:microsoft.com/office/officeart/2005/8/layout/hierarchy2"/>
    <dgm:cxn modelId="{182D32A9-5717-4ED6-B4ED-90D64051C12D}" type="presParOf" srcId="{6482F59B-7872-42C4-BAE1-BE6EA187BFDA}" destId="{5E8A1188-F3F4-42A7-8A8B-DCEDC7F2E490}" srcOrd="0" destOrd="0" presId="urn:microsoft.com/office/officeart/2005/8/layout/hierarchy2"/>
    <dgm:cxn modelId="{DA85C993-4EF3-4A2C-9231-03E607DC35DE}" type="presParOf" srcId="{6482F59B-7872-42C4-BAE1-BE6EA187BFDA}" destId="{2D694AF7-E40D-4050-B7A5-ED51BE2B8747}" srcOrd="1" destOrd="0" presId="urn:microsoft.com/office/officeart/2005/8/layout/hierarchy2"/>
    <dgm:cxn modelId="{69E96759-FE50-43A5-A3CD-6770192FF1A6}" type="presParOf" srcId="{672D622E-A95C-447A-A427-FFF409A56816}" destId="{AD2E46B4-5909-4B23-B24A-DDC674F0DD7F}" srcOrd="2" destOrd="0" presId="urn:microsoft.com/office/officeart/2005/8/layout/hierarchy2"/>
    <dgm:cxn modelId="{A6F967EA-D9CC-43D4-8EAB-5F2BA7699167}" type="presParOf" srcId="{AD2E46B4-5909-4B23-B24A-DDC674F0DD7F}" destId="{2446D0F7-F7AE-4533-868B-11AD925E541A}" srcOrd="0" destOrd="0" presId="urn:microsoft.com/office/officeart/2005/8/layout/hierarchy2"/>
    <dgm:cxn modelId="{2A925F01-0419-48F3-B00F-7684FD3A6017}" type="presParOf" srcId="{672D622E-A95C-447A-A427-FFF409A56816}" destId="{A85F6C14-1873-45F5-BD94-72B43B3C5098}" srcOrd="3" destOrd="0" presId="urn:microsoft.com/office/officeart/2005/8/layout/hierarchy2"/>
    <dgm:cxn modelId="{5B112264-093E-4980-958F-E3F8D769CA67}" type="presParOf" srcId="{A85F6C14-1873-45F5-BD94-72B43B3C5098}" destId="{85A091E5-534B-4823-A3C0-C683FC9CC6CB}" srcOrd="0" destOrd="0" presId="urn:microsoft.com/office/officeart/2005/8/layout/hierarchy2"/>
    <dgm:cxn modelId="{8727C3C7-4CA2-482F-BEEB-A172136EB628}" type="presParOf" srcId="{A85F6C14-1873-45F5-BD94-72B43B3C5098}" destId="{CCEF5509-3AA2-4BCA-A20D-C2946C84EF5B}" srcOrd="1" destOrd="0" presId="urn:microsoft.com/office/officeart/2005/8/layout/hierarchy2"/>
    <dgm:cxn modelId="{8A68BE47-1FB1-49A7-B616-3ACD53DF6CC0}" type="presParOf" srcId="{672D622E-A95C-447A-A427-FFF409A56816}" destId="{700699AD-C020-4DB3-8688-F1D2A6331FD1}" srcOrd="4" destOrd="0" presId="urn:microsoft.com/office/officeart/2005/8/layout/hierarchy2"/>
    <dgm:cxn modelId="{3C5F232E-669A-4AA7-B474-0B96408A394E}" type="presParOf" srcId="{700699AD-C020-4DB3-8688-F1D2A6331FD1}" destId="{B6401790-248B-4C04-819D-E632303AB11B}" srcOrd="0" destOrd="0" presId="urn:microsoft.com/office/officeart/2005/8/layout/hierarchy2"/>
    <dgm:cxn modelId="{A65FB1DF-4369-4205-8ECD-FA5CB8DAC918}" type="presParOf" srcId="{672D622E-A95C-447A-A427-FFF409A56816}" destId="{F3D267E2-3817-4738-8F63-F2CE455564E0}" srcOrd="5" destOrd="0" presId="urn:microsoft.com/office/officeart/2005/8/layout/hierarchy2"/>
    <dgm:cxn modelId="{22C4B1CC-F36A-4C02-950F-5107C65CABBC}" type="presParOf" srcId="{F3D267E2-3817-4738-8F63-F2CE455564E0}" destId="{26276E59-681B-465C-9A07-97E5362E1B76}" srcOrd="0" destOrd="0" presId="urn:microsoft.com/office/officeart/2005/8/layout/hierarchy2"/>
    <dgm:cxn modelId="{8E5EFF83-54DA-4F50-BFC1-0E0DF3A976DE}" type="presParOf" srcId="{F3D267E2-3817-4738-8F63-F2CE455564E0}" destId="{70D3502F-BF6F-423F-BC18-1FB63DB07B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5D766F-B5C7-4E25-95B1-D36344E6155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D327123-210F-465D-AD8A-79E5B22C8F29}">
      <dgm:prSet/>
      <dgm:spPr/>
      <dgm:t>
        <a:bodyPr/>
        <a:lstStyle/>
        <a:p>
          <a:r>
            <a:rPr lang="es-419" dirty="0" err="1"/>
            <a:t>Trk</a:t>
          </a:r>
          <a:r>
            <a:rPr lang="es-419" dirty="0"/>
            <a:t> </a:t>
          </a:r>
          <a:r>
            <a:rPr lang="es-419" dirty="0" err="1"/>
            <a:t>indirec</a:t>
          </a:r>
          <a:r>
            <a:rPr lang="es-419" dirty="0"/>
            <a:t> </a:t>
          </a:r>
          <a:r>
            <a:rPr lang="es-419" dirty="0" err="1"/>
            <a:t>tactivation</a:t>
          </a:r>
          <a:endParaRPr lang="es-419" dirty="0"/>
        </a:p>
      </dgm:t>
    </dgm:pt>
    <dgm:pt modelId="{99F8983E-21BD-4CF8-AC0B-E26F90D26A13}" type="parTrans" cxnId="{749036A5-F81D-4111-8765-AB7C4A5049EC}">
      <dgm:prSet/>
      <dgm:spPr/>
      <dgm:t>
        <a:bodyPr/>
        <a:lstStyle/>
        <a:p>
          <a:endParaRPr lang="en-US"/>
        </a:p>
      </dgm:t>
    </dgm:pt>
    <dgm:pt modelId="{3366FCBA-39EB-4398-BAB7-C519C7BA53DA}" type="sibTrans" cxnId="{749036A5-F81D-4111-8765-AB7C4A5049EC}">
      <dgm:prSet/>
      <dgm:spPr/>
      <dgm:t>
        <a:bodyPr/>
        <a:lstStyle/>
        <a:p>
          <a:endParaRPr lang="en-US"/>
        </a:p>
      </dgm:t>
    </dgm:pt>
    <dgm:pt modelId="{7AFCCDE0-BB9F-4C70-84F6-6EAB8FA82536}">
      <dgm:prSet/>
      <dgm:spPr/>
      <dgm:t>
        <a:bodyPr/>
        <a:lstStyle/>
        <a:p>
          <a:r>
            <a:rPr lang="es-419" dirty="0" err="1"/>
            <a:t>GPCRs</a:t>
          </a:r>
          <a:endParaRPr lang="es-419" dirty="0"/>
        </a:p>
      </dgm:t>
    </dgm:pt>
    <dgm:pt modelId="{18AE235F-F7B8-40C2-B1A3-BAF19EF8E61F}" type="parTrans" cxnId="{54B27ADD-C1E2-4788-88C9-F66E24734995}">
      <dgm:prSet/>
      <dgm:spPr/>
      <dgm:t>
        <a:bodyPr/>
        <a:lstStyle/>
        <a:p>
          <a:endParaRPr lang="en-US"/>
        </a:p>
      </dgm:t>
    </dgm:pt>
    <dgm:pt modelId="{04BF53A7-3243-418D-B371-A26F2BDB38F5}" type="sibTrans" cxnId="{54B27ADD-C1E2-4788-88C9-F66E24734995}">
      <dgm:prSet/>
      <dgm:spPr/>
      <dgm:t>
        <a:bodyPr/>
        <a:lstStyle/>
        <a:p>
          <a:endParaRPr lang="en-US"/>
        </a:p>
      </dgm:t>
    </dgm:pt>
    <dgm:pt modelId="{698BAE47-48B9-4231-83AC-83CA242BC302}">
      <dgm:prSet/>
      <dgm:spPr/>
      <dgm:t>
        <a:bodyPr/>
        <a:lstStyle/>
        <a:p>
          <a:r>
            <a:rPr lang="es-419" dirty="0" err="1"/>
            <a:t>Other</a:t>
          </a:r>
          <a:r>
            <a:rPr lang="es-419" dirty="0"/>
            <a:t>?</a:t>
          </a:r>
        </a:p>
      </dgm:t>
    </dgm:pt>
    <dgm:pt modelId="{5AF66BC1-D5A9-462D-9836-5D42390104C2}" type="parTrans" cxnId="{9485F9F1-D34E-4F88-BF9B-22CD2D49300E}">
      <dgm:prSet/>
      <dgm:spPr/>
      <dgm:t>
        <a:bodyPr/>
        <a:lstStyle/>
        <a:p>
          <a:endParaRPr lang="en-US"/>
        </a:p>
      </dgm:t>
    </dgm:pt>
    <dgm:pt modelId="{E0473D5A-5F4D-4773-8BE2-0AAADEC91C71}" type="sibTrans" cxnId="{9485F9F1-D34E-4F88-BF9B-22CD2D49300E}">
      <dgm:prSet/>
      <dgm:spPr/>
      <dgm:t>
        <a:bodyPr/>
        <a:lstStyle/>
        <a:p>
          <a:endParaRPr lang="en-US"/>
        </a:p>
      </dgm:t>
    </dgm:pt>
    <dgm:pt modelId="{051A5AEF-E47A-4154-9125-C352DE9135BB}">
      <dgm:prSet/>
      <dgm:spPr/>
      <dgm:t>
        <a:bodyPr/>
        <a:lstStyle/>
        <a:p>
          <a:r>
            <a:rPr lang="es-419" dirty="0"/>
            <a:t>S1-R</a:t>
          </a:r>
        </a:p>
      </dgm:t>
    </dgm:pt>
    <dgm:pt modelId="{AC7FD71B-471A-4A67-9B98-7E9B84A639C3}" type="parTrans" cxnId="{AC37A9EB-84F0-433D-A123-DDA780BD5F7C}">
      <dgm:prSet/>
      <dgm:spPr/>
      <dgm:t>
        <a:bodyPr/>
        <a:lstStyle/>
        <a:p>
          <a:endParaRPr lang="en-US"/>
        </a:p>
      </dgm:t>
    </dgm:pt>
    <dgm:pt modelId="{260936FC-81AE-4EB1-8952-E23D0B234B21}" type="sibTrans" cxnId="{AC37A9EB-84F0-433D-A123-DDA780BD5F7C}">
      <dgm:prSet/>
      <dgm:spPr/>
      <dgm:t>
        <a:bodyPr/>
        <a:lstStyle/>
        <a:p>
          <a:endParaRPr lang="en-US"/>
        </a:p>
      </dgm:t>
    </dgm:pt>
    <dgm:pt modelId="{2CC0FF0C-5FA0-40EE-B699-2B530D0ABB25}" type="pres">
      <dgm:prSet presAssocID="{CD5D766F-B5C7-4E25-95B1-D36344E615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FBCBE1-56CB-4851-BCF6-E8C50761AD63}" type="pres">
      <dgm:prSet presAssocID="{4D327123-210F-465D-AD8A-79E5B22C8F29}" presName="root1" presStyleCnt="0"/>
      <dgm:spPr/>
    </dgm:pt>
    <dgm:pt modelId="{532E3928-00C4-4FD2-A8AD-645B6C8F7068}" type="pres">
      <dgm:prSet presAssocID="{4D327123-210F-465D-AD8A-79E5B22C8F29}" presName="LevelOneTextNode" presStyleLbl="node0" presStyleIdx="0" presStyleCnt="1" custScaleX="259793">
        <dgm:presLayoutVars>
          <dgm:chPref val="3"/>
        </dgm:presLayoutVars>
      </dgm:prSet>
      <dgm:spPr/>
    </dgm:pt>
    <dgm:pt modelId="{672D622E-A95C-447A-A427-FFF409A56816}" type="pres">
      <dgm:prSet presAssocID="{4D327123-210F-465D-AD8A-79E5B22C8F29}" presName="level2hierChild" presStyleCnt="0"/>
      <dgm:spPr/>
    </dgm:pt>
    <dgm:pt modelId="{F3B8B0F8-8069-45B8-A555-AF6C154D046F}" type="pres">
      <dgm:prSet presAssocID="{18AE235F-F7B8-40C2-B1A3-BAF19EF8E61F}" presName="conn2-1" presStyleLbl="parChTrans1D2" presStyleIdx="0" presStyleCnt="3"/>
      <dgm:spPr/>
    </dgm:pt>
    <dgm:pt modelId="{4C24624C-80E0-4B26-AA7E-433409C658CE}" type="pres">
      <dgm:prSet presAssocID="{18AE235F-F7B8-40C2-B1A3-BAF19EF8E61F}" presName="connTx" presStyleLbl="parChTrans1D2" presStyleIdx="0" presStyleCnt="3"/>
      <dgm:spPr/>
    </dgm:pt>
    <dgm:pt modelId="{6482F59B-7872-42C4-BAE1-BE6EA187BFDA}" type="pres">
      <dgm:prSet presAssocID="{7AFCCDE0-BB9F-4C70-84F6-6EAB8FA82536}" presName="root2" presStyleCnt="0"/>
      <dgm:spPr/>
    </dgm:pt>
    <dgm:pt modelId="{5E8A1188-F3F4-42A7-8A8B-DCEDC7F2E490}" type="pres">
      <dgm:prSet presAssocID="{7AFCCDE0-BB9F-4C70-84F6-6EAB8FA82536}" presName="LevelTwoTextNode" presStyleLbl="node2" presStyleIdx="0" presStyleCnt="3">
        <dgm:presLayoutVars>
          <dgm:chPref val="3"/>
        </dgm:presLayoutVars>
      </dgm:prSet>
      <dgm:spPr/>
    </dgm:pt>
    <dgm:pt modelId="{2D694AF7-E40D-4050-B7A5-ED51BE2B8747}" type="pres">
      <dgm:prSet presAssocID="{7AFCCDE0-BB9F-4C70-84F6-6EAB8FA82536}" presName="level3hierChild" presStyleCnt="0"/>
      <dgm:spPr/>
    </dgm:pt>
    <dgm:pt modelId="{AD2E46B4-5909-4B23-B24A-DDC674F0DD7F}" type="pres">
      <dgm:prSet presAssocID="{AC7FD71B-471A-4A67-9B98-7E9B84A639C3}" presName="conn2-1" presStyleLbl="parChTrans1D2" presStyleIdx="1" presStyleCnt="3"/>
      <dgm:spPr/>
    </dgm:pt>
    <dgm:pt modelId="{2446D0F7-F7AE-4533-868B-11AD925E541A}" type="pres">
      <dgm:prSet presAssocID="{AC7FD71B-471A-4A67-9B98-7E9B84A639C3}" presName="connTx" presStyleLbl="parChTrans1D2" presStyleIdx="1" presStyleCnt="3"/>
      <dgm:spPr/>
    </dgm:pt>
    <dgm:pt modelId="{A85F6C14-1873-45F5-BD94-72B43B3C5098}" type="pres">
      <dgm:prSet presAssocID="{051A5AEF-E47A-4154-9125-C352DE9135BB}" presName="root2" presStyleCnt="0"/>
      <dgm:spPr/>
    </dgm:pt>
    <dgm:pt modelId="{85A091E5-534B-4823-A3C0-C683FC9CC6CB}" type="pres">
      <dgm:prSet presAssocID="{051A5AEF-E47A-4154-9125-C352DE9135BB}" presName="LevelTwoTextNode" presStyleLbl="node2" presStyleIdx="1" presStyleCnt="3">
        <dgm:presLayoutVars>
          <dgm:chPref val="3"/>
        </dgm:presLayoutVars>
      </dgm:prSet>
      <dgm:spPr/>
    </dgm:pt>
    <dgm:pt modelId="{CCEF5509-3AA2-4BCA-A20D-C2946C84EF5B}" type="pres">
      <dgm:prSet presAssocID="{051A5AEF-E47A-4154-9125-C352DE9135BB}" presName="level3hierChild" presStyleCnt="0"/>
      <dgm:spPr/>
    </dgm:pt>
    <dgm:pt modelId="{700699AD-C020-4DB3-8688-F1D2A6331FD1}" type="pres">
      <dgm:prSet presAssocID="{5AF66BC1-D5A9-462D-9836-5D42390104C2}" presName="conn2-1" presStyleLbl="parChTrans1D2" presStyleIdx="2" presStyleCnt="3"/>
      <dgm:spPr/>
    </dgm:pt>
    <dgm:pt modelId="{B6401790-248B-4C04-819D-E632303AB11B}" type="pres">
      <dgm:prSet presAssocID="{5AF66BC1-D5A9-462D-9836-5D42390104C2}" presName="connTx" presStyleLbl="parChTrans1D2" presStyleIdx="2" presStyleCnt="3"/>
      <dgm:spPr/>
    </dgm:pt>
    <dgm:pt modelId="{F3D267E2-3817-4738-8F63-F2CE455564E0}" type="pres">
      <dgm:prSet presAssocID="{698BAE47-48B9-4231-83AC-83CA242BC302}" presName="root2" presStyleCnt="0"/>
      <dgm:spPr/>
    </dgm:pt>
    <dgm:pt modelId="{26276E59-681B-465C-9A07-97E5362E1B76}" type="pres">
      <dgm:prSet presAssocID="{698BAE47-48B9-4231-83AC-83CA242BC302}" presName="LevelTwoTextNode" presStyleLbl="node2" presStyleIdx="2" presStyleCnt="3">
        <dgm:presLayoutVars>
          <dgm:chPref val="3"/>
        </dgm:presLayoutVars>
      </dgm:prSet>
      <dgm:spPr/>
    </dgm:pt>
    <dgm:pt modelId="{70D3502F-BF6F-423F-BC18-1FB63DB07BEE}" type="pres">
      <dgm:prSet presAssocID="{698BAE47-48B9-4231-83AC-83CA242BC302}" presName="level3hierChild" presStyleCnt="0"/>
      <dgm:spPr/>
    </dgm:pt>
  </dgm:ptLst>
  <dgm:cxnLst>
    <dgm:cxn modelId="{7086BE5F-116E-4A8A-9B22-05B961FD7420}" type="presOf" srcId="{051A5AEF-E47A-4154-9125-C352DE9135BB}" destId="{85A091E5-534B-4823-A3C0-C683FC9CC6CB}" srcOrd="0" destOrd="0" presId="urn:microsoft.com/office/officeart/2005/8/layout/hierarchy2"/>
    <dgm:cxn modelId="{702B7FA3-8C70-48B3-945C-E3575B3B29F5}" type="presOf" srcId="{18AE235F-F7B8-40C2-B1A3-BAF19EF8E61F}" destId="{4C24624C-80E0-4B26-AA7E-433409C658CE}" srcOrd="1" destOrd="0" presId="urn:microsoft.com/office/officeart/2005/8/layout/hierarchy2"/>
    <dgm:cxn modelId="{7F7CF979-D2CC-4FA9-83A1-87C8D5C8DA65}" type="presOf" srcId="{5AF66BC1-D5A9-462D-9836-5D42390104C2}" destId="{700699AD-C020-4DB3-8688-F1D2A6331FD1}" srcOrd="0" destOrd="0" presId="urn:microsoft.com/office/officeart/2005/8/layout/hierarchy2"/>
    <dgm:cxn modelId="{A6AD95A6-4A46-464F-81FE-57C868183FF5}" type="presOf" srcId="{4D327123-210F-465D-AD8A-79E5B22C8F29}" destId="{532E3928-00C4-4FD2-A8AD-645B6C8F7068}" srcOrd="0" destOrd="0" presId="urn:microsoft.com/office/officeart/2005/8/layout/hierarchy2"/>
    <dgm:cxn modelId="{749036A5-F81D-4111-8765-AB7C4A5049EC}" srcId="{CD5D766F-B5C7-4E25-95B1-D36344E61557}" destId="{4D327123-210F-465D-AD8A-79E5B22C8F29}" srcOrd="0" destOrd="0" parTransId="{99F8983E-21BD-4CF8-AC0B-E26F90D26A13}" sibTransId="{3366FCBA-39EB-4398-BAB7-C519C7BA53DA}"/>
    <dgm:cxn modelId="{C72177F4-B3B7-451F-9008-BEDF155E5887}" type="presOf" srcId="{CD5D766F-B5C7-4E25-95B1-D36344E61557}" destId="{2CC0FF0C-5FA0-40EE-B699-2B530D0ABB25}" srcOrd="0" destOrd="0" presId="urn:microsoft.com/office/officeart/2005/8/layout/hierarchy2"/>
    <dgm:cxn modelId="{54B27ADD-C1E2-4788-88C9-F66E24734995}" srcId="{4D327123-210F-465D-AD8A-79E5B22C8F29}" destId="{7AFCCDE0-BB9F-4C70-84F6-6EAB8FA82536}" srcOrd="0" destOrd="0" parTransId="{18AE235F-F7B8-40C2-B1A3-BAF19EF8E61F}" sibTransId="{04BF53A7-3243-418D-B371-A26F2BDB38F5}"/>
    <dgm:cxn modelId="{AEDF9E15-26D4-461A-B314-E84FD428AACB}" type="presOf" srcId="{698BAE47-48B9-4231-83AC-83CA242BC302}" destId="{26276E59-681B-465C-9A07-97E5362E1B76}" srcOrd="0" destOrd="0" presId="urn:microsoft.com/office/officeart/2005/8/layout/hierarchy2"/>
    <dgm:cxn modelId="{8407EC18-6A42-4768-9637-DBB0A7681928}" type="presOf" srcId="{AC7FD71B-471A-4A67-9B98-7E9B84A639C3}" destId="{AD2E46B4-5909-4B23-B24A-DDC674F0DD7F}" srcOrd="0" destOrd="0" presId="urn:microsoft.com/office/officeart/2005/8/layout/hierarchy2"/>
    <dgm:cxn modelId="{2A461A5F-FD54-4FBF-BBD9-432E0DFE6AB9}" type="presOf" srcId="{7AFCCDE0-BB9F-4C70-84F6-6EAB8FA82536}" destId="{5E8A1188-F3F4-42A7-8A8B-DCEDC7F2E490}" srcOrd="0" destOrd="0" presId="urn:microsoft.com/office/officeart/2005/8/layout/hierarchy2"/>
    <dgm:cxn modelId="{AC37A9EB-84F0-433D-A123-DDA780BD5F7C}" srcId="{4D327123-210F-465D-AD8A-79E5B22C8F29}" destId="{051A5AEF-E47A-4154-9125-C352DE9135BB}" srcOrd="1" destOrd="0" parTransId="{AC7FD71B-471A-4A67-9B98-7E9B84A639C3}" sibTransId="{260936FC-81AE-4EB1-8952-E23D0B234B21}"/>
    <dgm:cxn modelId="{B2E385D7-4224-49BB-9F5A-BD7E086F526D}" type="presOf" srcId="{5AF66BC1-D5A9-462D-9836-5D42390104C2}" destId="{B6401790-248B-4C04-819D-E632303AB11B}" srcOrd="1" destOrd="0" presId="urn:microsoft.com/office/officeart/2005/8/layout/hierarchy2"/>
    <dgm:cxn modelId="{9485F9F1-D34E-4F88-BF9B-22CD2D49300E}" srcId="{4D327123-210F-465D-AD8A-79E5B22C8F29}" destId="{698BAE47-48B9-4231-83AC-83CA242BC302}" srcOrd="2" destOrd="0" parTransId="{5AF66BC1-D5A9-462D-9836-5D42390104C2}" sibTransId="{E0473D5A-5F4D-4773-8BE2-0AAADEC91C71}"/>
    <dgm:cxn modelId="{163729CC-FA5A-485D-A2D5-A3CDE54B56E1}" type="presOf" srcId="{AC7FD71B-471A-4A67-9B98-7E9B84A639C3}" destId="{2446D0F7-F7AE-4533-868B-11AD925E541A}" srcOrd="1" destOrd="0" presId="urn:microsoft.com/office/officeart/2005/8/layout/hierarchy2"/>
    <dgm:cxn modelId="{5E654E46-4B08-4203-B769-5310919A67C2}" type="presOf" srcId="{18AE235F-F7B8-40C2-B1A3-BAF19EF8E61F}" destId="{F3B8B0F8-8069-45B8-A555-AF6C154D046F}" srcOrd="0" destOrd="0" presId="urn:microsoft.com/office/officeart/2005/8/layout/hierarchy2"/>
    <dgm:cxn modelId="{8F3BA808-B3AF-4545-826F-C850DF2DCB04}" type="presParOf" srcId="{2CC0FF0C-5FA0-40EE-B699-2B530D0ABB25}" destId="{E8FBCBE1-56CB-4851-BCF6-E8C50761AD63}" srcOrd="0" destOrd="0" presId="urn:microsoft.com/office/officeart/2005/8/layout/hierarchy2"/>
    <dgm:cxn modelId="{4112F35E-77AE-4937-84E3-F7D6140BEB08}" type="presParOf" srcId="{E8FBCBE1-56CB-4851-BCF6-E8C50761AD63}" destId="{532E3928-00C4-4FD2-A8AD-645B6C8F7068}" srcOrd="0" destOrd="0" presId="urn:microsoft.com/office/officeart/2005/8/layout/hierarchy2"/>
    <dgm:cxn modelId="{B128C393-7D54-4F5E-8454-B07324E3B0CC}" type="presParOf" srcId="{E8FBCBE1-56CB-4851-BCF6-E8C50761AD63}" destId="{672D622E-A95C-447A-A427-FFF409A56816}" srcOrd="1" destOrd="0" presId="urn:microsoft.com/office/officeart/2005/8/layout/hierarchy2"/>
    <dgm:cxn modelId="{6A9CE78C-EFAA-445B-874F-E8E70C5566C4}" type="presParOf" srcId="{672D622E-A95C-447A-A427-FFF409A56816}" destId="{F3B8B0F8-8069-45B8-A555-AF6C154D046F}" srcOrd="0" destOrd="0" presId="urn:microsoft.com/office/officeart/2005/8/layout/hierarchy2"/>
    <dgm:cxn modelId="{45D74EEB-6339-47AC-A3A5-5B094A093E82}" type="presParOf" srcId="{F3B8B0F8-8069-45B8-A555-AF6C154D046F}" destId="{4C24624C-80E0-4B26-AA7E-433409C658CE}" srcOrd="0" destOrd="0" presId="urn:microsoft.com/office/officeart/2005/8/layout/hierarchy2"/>
    <dgm:cxn modelId="{84E5C01C-09DC-4435-8499-E0F1FCFFDF7F}" type="presParOf" srcId="{672D622E-A95C-447A-A427-FFF409A56816}" destId="{6482F59B-7872-42C4-BAE1-BE6EA187BFDA}" srcOrd="1" destOrd="0" presId="urn:microsoft.com/office/officeart/2005/8/layout/hierarchy2"/>
    <dgm:cxn modelId="{182D32A9-5717-4ED6-B4ED-90D64051C12D}" type="presParOf" srcId="{6482F59B-7872-42C4-BAE1-BE6EA187BFDA}" destId="{5E8A1188-F3F4-42A7-8A8B-DCEDC7F2E490}" srcOrd="0" destOrd="0" presId="urn:microsoft.com/office/officeart/2005/8/layout/hierarchy2"/>
    <dgm:cxn modelId="{DA85C993-4EF3-4A2C-9231-03E607DC35DE}" type="presParOf" srcId="{6482F59B-7872-42C4-BAE1-BE6EA187BFDA}" destId="{2D694AF7-E40D-4050-B7A5-ED51BE2B8747}" srcOrd="1" destOrd="0" presId="urn:microsoft.com/office/officeart/2005/8/layout/hierarchy2"/>
    <dgm:cxn modelId="{69E96759-FE50-43A5-A3CD-6770192FF1A6}" type="presParOf" srcId="{672D622E-A95C-447A-A427-FFF409A56816}" destId="{AD2E46B4-5909-4B23-B24A-DDC674F0DD7F}" srcOrd="2" destOrd="0" presId="urn:microsoft.com/office/officeart/2005/8/layout/hierarchy2"/>
    <dgm:cxn modelId="{A6F967EA-D9CC-43D4-8EAB-5F2BA7699167}" type="presParOf" srcId="{AD2E46B4-5909-4B23-B24A-DDC674F0DD7F}" destId="{2446D0F7-F7AE-4533-868B-11AD925E541A}" srcOrd="0" destOrd="0" presId="urn:microsoft.com/office/officeart/2005/8/layout/hierarchy2"/>
    <dgm:cxn modelId="{2A925F01-0419-48F3-B00F-7684FD3A6017}" type="presParOf" srcId="{672D622E-A95C-447A-A427-FFF409A56816}" destId="{A85F6C14-1873-45F5-BD94-72B43B3C5098}" srcOrd="3" destOrd="0" presId="urn:microsoft.com/office/officeart/2005/8/layout/hierarchy2"/>
    <dgm:cxn modelId="{5B112264-093E-4980-958F-E3F8D769CA67}" type="presParOf" srcId="{A85F6C14-1873-45F5-BD94-72B43B3C5098}" destId="{85A091E5-534B-4823-A3C0-C683FC9CC6CB}" srcOrd="0" destOrd="0" presId="urn:microsoft.com/office/officeart/2005/8/layout/hierarchy2"/>
    <dgm:cxn modelId="{8727C3C7-4CA2-482F-BEEB-A172136EB628}" type="presParOf" srcId="{A85F6C14-1873-45F5-BD94-72B43B3C5098}" destId="{CCEF5509-3AA2-4BCA-A20D-C2946C84EF5B}" srcOrd="1" destOrd="0" presId="urn:microsoft.com/office/officeart/2005/8/layout/hierarchy2"/>
    <dgm:cxn modelId="{8A68BE47-1FB1-49A7-B616-3ACD53DF6CC0}" type="presParOf" srcId="{672D622E-A95C-447A-A427-FFF409A56816}" destId="{700699AD-C020-4DB3-8688-F1D2A6331FD1}" srcOrd="4" destOrd="0" presId="urn:microsoft.com/office/officeart/2005/8/layout/hierarchy2"/>
    <dgm:cxn modelId="{3C5F232E-669A-4AA7-B474-0B96408A394E}" type="presParOf" srcId="{700699AD-C020-4DB3-8688-F1D2A6331FD1}" destId="{B6401790-248B-4C04-819D-E632303AB11B}" srcOrd="0" destOrd="0" presId="urn:microsoft.com/office/officeart/2005/8/layout/hierarchy2"/>
    <dgm:cxn modelId="{A65FB1DF-4369-4205-8ECD-FA5CB8DAC918}" type="presParOf" srcId="{672D622E-A95C-447A-A427-FFF409A56816}" destId="{F3D267E2-3817-4738-8F63-F2CE455564E0}" srcOrd="5" destOrd="0" presId="urn:microsoft.com/office/officeart/2005/8/layout/hierarchy2"/>
    <dgm:cxn modelId="{22C4B1CC-F36A-4C02-950F-5107C65CABBC}" type="presParOf" srcId="{F3D267E2-3817-4738-8F63-F2CE455564E0}" destId="{26276E59-681B-465C-9A07-97E5362E1B76}" srcOrd="0" destOrd="0" presId="urn:microsoft.com/office/officeart/2005/8/layout/hierarchy2"/>
    <dgm:cxn modelId="{8E5EFF83-54DA-4F50-BFC1-0E0DF3A976DE}" type="presParOf" srcId="{F3D267E2-3817-4738-8F63-F2CE455564E0}" destId="{70D3502F-BF6F-423F-BC18-1FB63DB07B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F846A-D258-461A-B393-CD619C580730}">
      <dsp:nvSpPr>
        <dsp:cNvPr id="0" name=""/>
        <dsp:cNvSpPr/>
      </dsp:nvSpPr>
      <dsp:spPr>
        <a:xfrm>
          <a:off x="0" y="437091"/>
          <a:ext cx="708967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1E6DB-F148-44F2-88B4-B1B6F9ACE899}">
      <dsp:nvSpPr>
        <dsp:cNvPr id="0" name=""/>
        <dsp:cNvSpPr/>
      </dsp:nvSpPr>
      <dsp:spPr>
        <a:xfrm>
          <a:off x="354483" y="33144"/>
          <a:ext cx="6570060" cy="8024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81" tIns="0" rIns="18758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Well-established </a:t>
          </a:r>
          <a:r>
            <a:rPr lang="en-US" sz="2000" kern="1200" dirty="0" err="1"/>
            <a:t>cathecolaminergic</a:t>
          </a:r>
          <a:r>
            <a:rPr lang="en-US" sz="2000" kern="1200" dirty="0"/>
            <a:t> </a:t>
          </a:r>
          <a:r>
            <a:rPr lang="en-US" sz="2000" b="1" kern="1200" dirty="0"/>
            <a:t>cell line </a:t>
          </a:r>
          <a:r>
            <a:rPr lang="en-US" sz="2000" kern="1200" dirty="0"/>
            <a:t>obtained from a rat </a:t>
          </a:r>
          <a:r>
            <a:rPr lang="en-US" sz="2000" b="1" kern="1200" dirty="0" err="1"/>
            <a:t>pheochromocytoma</a:t>
          </a:r>
          <a:endParaRPr lang="es-419" sz="2000" b="1" kern="1200" dirty="0"/>
        </a:p>
      </dsp:txBody>
      <dsp:txXfrm>
        <a:off x="393656" y="72317"/>
        <a:ext cx="6491714" cy="724121"/>
      </dsp:txXfrm>
    </dsp:sp>
    <dsp:sp modelId="{1760F615-3FA7-44A0-BC99-8553B79EB315}">
      <dsp:nvSpPr>
        <dsp:cNvPr id="0" name=""/>
        <dsp:cNvSpPr/>
      </dsp:nvSpPr>
      <dsp:spPr>
        <a:xfrm>
          <a:off x="0" y="1671806"/>
          <a:ext cx="708967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28020"/>
              <a:satOff val="-25403"/>
              <a:lumOff val="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D4F08-4E81-4C1E-9B12-073A15A2EFB5}">
      <dsp:nvSpPr>
        <dsp:cNvPr id="0" name=""/>
        <dsp:cNvSpPr/>
      </dsp:nvSpPr>
      <dsp:spPr>
        <a:xfrm>
          <a:off x="354483" y="1263291"/>
          <a:ext cx="6592641" cy="807034"/>
        </a:xfrm>
        <a:prstGeom prst="roundRect">
          <a:avLst/>
        </a:prstGeom>
        <a:solidFill>
          <a:schemeClr val="accent3">
            <a:hueOff val="-28020"/>
            <a:satOff val="-25403"/>
            <a:lumOff val="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81" tIns="0" rIns="18758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Able to </a:t>
          </a:r>
          <a:r>
            <a:rPr lang="en-US" sz="2000" b="1" kern="1200" dirty="0"/>
            <a:t>synthesize, take up, store and release </a:t>
          </a:r>
          <a:r>
            <a:rPr lang="en-US" sz="2000" b="1" kern="1200" dirty="0" err="1"/>
            <a:t>catecholamines</a:t>
          </a:r>
          <a:r>
            <a:rPr lang="en-US" sz="2000" b="1" kern="1200" dirty="0"/>
            <a:t> </a:t>
          </a:r>
          <a:r>
            <a:rPr lang="en-US" sz="2000" kern="1200" dirty="0"/>
            <a:t>(mainly dopamine and epinephrine).</a:t>
          </a:r>
          <a:endParaRPr lang="es-419" sz="2000" kern="1200" dirty="0"/>
        </a:p>
      </dsp:txBody>
      <dsp:txXfrm>
        <a:off x="393879" y="1302687"/>
        <a:ext cx="6513849" cy="728242"/>
      </dsp:txXfrm>
    </dsp:sp>
    <dsp:sp modelId="{48BB5500-610B-4022-8EFF-938E6C6DD7B0}">
      <dsp:nvSpPr>
        <dsp:cNvPr id="0" name=""/>
        <dsp:cNvSpPr/>
      </dsp:nvSpPr>
      <dsp:spPr>
        <a:xfrm>
          <a:off x="0" y="2896526"/>
          <a:ext cx="7089670" cy="1828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56040"/>
              <a:satOff val="-50806"/>
              <a:lumOff val="7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0237" tIns="562356" rIns="55023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cease division </a:t>
          </a:r>
          <a:endParaRPr lang="es-419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extend neurites</a:t>
          </a:r>
          <a:endParaRPr lang="es-419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form synapse-like structures</a:t>
          </a:r>
          <a:endParaRPr lang="es-419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show electrical excitability properties</a:t>
          </a:r>
          <a:endParaRPr lang="es-419" sz="1600" kern="1200" dirty="0"/>
        </a:p>
      </dsp:txBody>
      <dsp:txXfrm>
        <a:off x="0" y="2896526"/>
        <a:ext cx="7089670" cy="1828575"/>
      </dsp:txXfrm>
    </dsp:sp>
    <dsp:sp modelId="{690E4435-DBDC-473E-8FB9-BF7F61B87CD1}">
      <dsp:nvSpPr>
        <dsp:cNvPr id="0" name=""/>
        <dsp:cNvSpPr/>
      </dsp:nvSpPr>
      <dsp:spPr>
        <a:xfrm>
          <a:off x="354483" y="2498006"/>
          <a:ext cx="6568671" cy="797040"/>
        </a:xfrm>
        <a:prstGeom prst="round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87581" tIns="0" rIns="18758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stimulated with Nerve Growth Factor (</a:t>
          </a:r>
          <a:r>
            <a:rPr lang="en-US" sz="2000" b="1" kern="1200" dirty="0"/>
            <a:t>NGF</a:t>
          </a:r>
          <a:r>
            <a:rPr lang="en-US" sz="2000" kern="1200" dirty="0"/>
            <a:t>), they differentiate to </a:t>
          </a:r>
          <a:r>
            <a:rPr lang="en-US" sz="2000" b="1" kern="1200" dirty="0"/>
            <a:t>neuron-like cells </a:t>
          </a:r>
          <a:r>
            <a:rPr lang="en-US" sz="2000" kern="1200" dirty="0"/>
            <a:t>(dPC12): </a:t>
          </a:r>
          <a:endParaRPr lang="es-419" sz="2000" kern="1200" dirty="0"/>
        </a:p>
      </dsp:txBody>
      <dsp:txXfrm>
        <a:off x="393391" y="2536914"/>
        <a:ext cx="6490855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B7413-0988-4B25-A6EB-91EF20AC6CA8}">
      <dsp:nvSpPr>
        <dsp:cNvPr id="0" name=""/>
        <dsp:cNvSpPr/>
      </dsp:nvSpPr>
      <dsp:spPr>
        <a:xfrm>
          <a:off x="0" y="0"/>
          <a:ext cx="3155416" cy="4403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0" kern="1200" dirty="0"/>
            <a:t>PC12 </a:t>
          </a:r>
          <a:r>
            <a:rPr lang="es-419" sz="1800" b="0" kern="1200" dirty="0" err="1"/>
            <a:t>differentiation</a:t>
          </a:r>
          <a:r>
            <a:rPr lang="es-419" sz="1800" b="0" kern="1200" dirty="0"/>
            <a:t> </a:t>
          </a:r>
          <a:r>
            <a:rPr lang="es-419" sz="1800" b="0" kern="1200" dirty="0" err="1"/>
            <a:t>by</a:t>
          </a:r>
          <a:r>
            <a:rPr lang="es-419" sz="1800" b="0" kern="1200" dirty="0"/>
            <a:t> NGF:</a:t>
          </a:r>
        </a:p>
      </dsp:txBody>
      <dsp:txXfrm>
        <a:off x="21495" y="21495"/>
        <a:ext cx="3112426" cy="397333"/>
      </dsp:txXfrm>
    </dsp:sp>
    <dsp:sp modelId="{B396642F-E9D2-4697-8FD1-F355E4B530B8}">
      <dsp:nvSpPr>
        <dsp:cNvPr id="0" name=""/>
        <dsp:cNvSpPr/>
      </dsp:nvSpPr>
      <dsp:spPr>
        <a:xfrm>
          <a:off x="0" y="441988"/>
          <a:ext cx="3155416" cy="111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18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800" kern="1200" dirty="0" err="1"/>
            <a:t>TrkA</a:t>
          </a:r>
          <a:r>
            <a:rPr lang="es-419" sz="1800" kern="1200" dirty="0"/>
            <a:t> receptor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800" kern="1200" dirty="0" err="1"/>
            <a:t>Pathways</a:t>
          </a:r>
          <a:r>
            <a:rPr lang="es-419" sz="1800" kern="1200" dirty="0"/>
            <a:t>: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600" kern="1200" dirty="0"/>
            <a:t>PI3K/</a:t>
          </a:r>
          <a:r>
            <a:rPr lang="es-419" sz="1600" kern="1200" dirty="0" err="1"/>
            <a:t>Akt</a:t>
          </a:r>
          <a:endParaRPr lang="es-419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600" kern="1200" dirty="0"/>
            <a:t>MEK/</a:t>
          </a:r>
          <a:r>
            <a:rPr lang="es-419" sz="1600" kern="1200" dirty="0" err="1"/>
            <a:t>Erk</a:t>
          </a:r>
          <a:endParaRPr lang="es-419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600" kern="1200" dirty="0"/>
            <a:t>PLC</a:t>
          </a:r>
          <a:r>
            <a:rPr lang="el-GR" sz="1600" kern="1200" dirty="0"/>
            <a:t>γ</a:t>
          </a:r>
          <a:endParaRPr lang="es-419" sz="1400" kern="1200" dirty="0"/>
        </a:p>
      </dsp:txBody>
      <dsp:txXfrm>
        <a:off x="0" y="441988"/>
        <a:ext cx="3155416" cy="1116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1682D-313C-4080-BC0C-9E20F4B4699E}">
      <dsp:nvSpPr>
        <dsp:cNvPr id="0" name=""/>
        <dsp:cNvSpPr/>
      </dsp:nvSpPr>
      <dsp:spPr>
        <a:xfrm>
          <a:off x="0" y="0"/>
          <a:ext cx="2123145" cy="470635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0" kern="1200" dirty="0"/>
            <a:t>DMT </a:t>
          </a:r>
          <a:r>
            <a:rPr lang="es-419" sz="1800" b="0" kern="1200" dirty="0" err="1"/>
            <a:t>pharmacology</a:t>
          </a:r>
          <a:r>
            <a:rPr lang="es-419" sz="1800" b="1" kern="1200" dirty="0"/>
            <a:t>:</a:t>
          </a:r>
          <a:endParaRPr lang="es-419" sz="1800" kern="1200" dirty="0"/>
        </a:p>
      </dsp:txBody>
      <dsp:txXfrm>
        <a:off x="22975" y="22975"/>
        <a:ext cx="2077195" cy="424685"/>
      </dsp:txXfrm>
    </dsp:sp>
    <dsp:sp modelId="{E08B63AF-7D72-4BD1-B853-E22BB752B391}">
      <dsp:nvSpPr>
        <dsp:cNvPr id="0" name=""/>
        <dsp:cNvSpPr/>
      </dsp:nvSpPr>
      <dsp:spPr>
        <a:xfrm>
          <a:off x="0" y="475841"/>
          <a:ext cx="212314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800" kern="1200" dirty="0"/>
            <a:t>5-HT</a:t>
          </a:r>
          <a:r>
            <a:rPr lang="es-419" sz="1800" kern="1200" baseline="-25000" dirty="0"/>
            <a:t>2A</a:t>
          </a:r>
          <a:r>
            <a:rPr lang="es-419" sz="1800" kern="1200" dirty="0"/>
            <a:t>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1800" kern="1200" dirty="0"/>
            <a:t>Sigma-1R</a:t>
          </a:r>
        </a:p>
      </dsp:txBody>
      <dsp:txXfrm>
        <a:off x="0" y="475841"/>
        <a:ext cx="2123145" cy="695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E3928-00C4-4FD2-A8AD-645B6C8F7068}">
      <dsp:nvSpPr>
        <dsp:cNvPr id="0" name=""/>
        <dsp:cNvSpPr/>
      </dsp:nvSpPr>
      <dsp:spPr>
        <a:xfrm>
          <a:off x="342652" y="589706"/>
          <a:ext cx="2660642" cy="512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Trk</a:t>
          </a:r>
          <a:r>
            <a:rPr lang="es-419" sz="2200" kern="1200" dirty="0"/>
            <a:t> </a:t>
          </a:r>
          <a:r>
            <a:rPr lang="es-419" sz="2200" kern="1200" dirty="0" err="1"/>
            <a:t>indirect</a:t>
          </a:r>
          <a:r>
            <a:rPr lang="es-419" sz="2200" kern="1200" dirty="0"/>
            <a:t> </a:t>
          </a:r>
          <a:r>
            <a:rPr lang="es-419" sz="2200" kern="1200" dirty="0" err="1"/>
            <a:t>activation</a:t>
          </a:r>
          <a:endParaRPr lang="es-419" sz="2200" kern="1200" dirty="0"/>
        </a:p>
      </dsp:txBody>
      <dsp:txXfrm>
        <a:off x="357650" y="604704"/>
        <a:ext cx="2630646" cy="482073"/>
      </dsp:txXfrm>
    </dsp:sp>
    <dsp:sp modelId="{F3B8B0F8-8069-45B8-A555-AF6C154D046F}">
      <dsp:nvSpPr>
        <dsp:cNvPr id="0" name=""/>
        <dsp:cNvSpPr/>
      </dsp:nvSpPr>
      <dsp:spPr>
        <a:xfrm rot="18289469">
          <a:off x="2849445" y="524054"/>
          <a:ext cx="71735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1735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0189" y="533367"/>
        <a:ext cx="35867" cy="35867"/>
      </dsp:txXfrm>
    </dsp:sp>
    <dsp:sp modelId="{5E8A1188-F3F4-42A7-8A8B-DCEDC7F2E490}">
      <dsp:nvSpPr>
        <dsp:cNvPr id="0" name=""/>
        <dsp:cNvSpPr/>
      </dsp:nvSpPr>
      <dsp:spPr>
        <a:xfrm>
          <a:off x="3412951" y="825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GPCRs</a:t>
          </a:r>
          <a:endParaRPr lang="es-419" sz="2200" kern="1200" dirty="0"/>
        </a:p>
      </dsp:txBody>
      <dsp:txXfrm>
        <a:off x="3427949" y="15823"/>
        <a:ext cx="994143" cy="482073"/>
      </dsp:txXfrm>
    </dsp:sp>
    <dsp:sp modelId="{AD2E46B4-5909-4B23-B24A-DDC674F0DD7F}">
      <dsp:nvSpPr>
        <dsp:cNvPr id="0" name=""/>
        <dsp:cNvSpPr/>
      </dsp:nvSpPr>
      <dsp:spPr>
        <a:xfrm>
          <a:off x="3003295" y="818494"/>
          <a:ext cx="40965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409655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7881" y="835499"/>
        <a:ext cx="20482" cy="20482"/>
      </dsp:txXfrm>
    </dsp:sp>
    <dsp:sp modelId="{85A091E5-534B-4823-A3C0-C683FC9CC6CB}">
      <dsp:nvSpPr>
        <dsp:cNvPr id="0" name=""/>
        <dsp:cNvSpPr/>
      </dsp:nvSpPr>
      <dsp:spPr>
        <a:xfrm>
          <a:off x="3412951" y="589706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/>
            <a:t>S1-R</a:t>
          </a:r>
        </a:p>
      </dsp:txBody>
      <dsp:txXfrm>
        <a:off x="3427949" y="604704"/>
        <a:ext cx="994143" cy="482073"/>
      </dsp:txXfrm>
    </dsp:sp>
    <dsp:sp modelId="{700699AD-C020-4DB3-8688-F1D2A6331FD1}">
      <dsp:nvSpPr>
        <dsp:cNvPr id="0" name=""/>
        <dsp:cNvSpPr/>
      </dsp:nvSpPr>
      <dsp:spPr>
        <a:xfrm rot="3310531">
          <a:off x="2849445" y="1112935"/>
          <a:ext cx="71735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1735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0189" y="1122247"/>
        <a:ext cx="35867" cy="35867"/>
      </dsp:txXfrm>
    </dsp:sp>
    <dsp:sp modelId="{26276E59-681B-465C-9A07-97E5362E1B76}">
      <dsp:nvSpPr>
        <dsp:cNvPr id="0" name=""/>
        <dsp:cNvSpPr/>
      </dsp:nvSpPr>
      <dsp:spPr>
        <a:xfrm>
          <a:off x="3412951" y="1178586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Other</a:t>
          </a:r>
          <a:r>
            <a:rPr lang="es-419" sz="2200" kern="1200" dirty="0"/>
            <a:t>?</a:t>
          </a:r>
        </a:p>
      </dsp:txBody>
      <dsp:txXfrm>
        <a:off x="3427949" y="1193584"/>
        <a:ext cx="994143" cy="482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E3928-00C4-4FD2-A8AD-645B6C8F7068}">
      <dsp:nvSpPr>
        <dsp:cNvPr id="0" name=""/>
        <dsp:cNvSpPr/>
      </dsp:nvSpPr>
      <dsp:spPr>
        <a:xfrm>
          <a:off x="342652" y="589706"/>
          <a:ext cx="2660642" cy="512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Trk</a:t>
          </a:r>
          <a:r>
            <a:rPr lang="es-419" sz="2200" kern="1200" dirty="0"/>
            <a:t> </a:t>
          </a:r>
          <a:r>
            <a:rPr lang="es-419" sz="2200" kern="1200" dirty="0" err="1"/>
            <a:t>indirec</a:t>
          </a:r>
          <a:r>
            <a:rPr lang="es-419" sz="2200" kern="1200" dirty="0"/>
            <a:t> </a:t>
          </a:r>
          <a:r>
            <a:rPr lang="es-419" sz="2200" kern="1200" dirty="0" err="1"/>
            <a:t>tactivation</a:t>
          </a:r>
          <a:endParaRPr lang="es-419" sz="2200" kern="1200" dirty="0"/>
        </a:p>
      </dsp:txBody>
      <dsp:txXfrm>
        <a:off x="357650" y="604704"/>
        <a:ext cx="2630646" cy="482073"/>
      </dsp:txXfrm>
    </dsp:sp>
    <dsp:sp modelId="{F3B8B0F8-8069-45B8-A555-AF6C154D046F}">
      <dsp:nvSpPr>
        <dsp:cNvPr id="0" name=""/>
        <dsp:cNvSpPr/>
      </dsp:nvSpPr>
      <dsp:spPr>
        <a:xfrm rot="18289469">
          <a:off x="2849445" y="524054"/>
          <a:ext cx="71735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1735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0189" y="533367"/>
        <a:ext cx="35867" cy="35867"/>
      </dsp:txXfrm>
    </dsp:sp>
    <dsp:sp modelId="{5E8A1188-F3F4-42A7-8A8B-DCEDC7F2E490}">
      <dsp:nvSpPr>
        <dsp:cNvPr id="0" name=""/>
        <dsp:cNvSpPr/>
      </dsp:nvSpPr>
      <dsp:spPr>
        <a:xfrm>
          <a:off x="3412951" y="825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GPCRs</a:t>
          </a:r>
          <a:endParaRPr lang="es-419" sz="2200" kern="1200" dirty="0"/>
        </a:p>
      </dsp:txBody>
      <dsp:txXfrm>
        <a:off x="3427949" y="15823"/>
        <a:ext cx="994143" cy="482073"/>
      </dsp:txXfrm>
    </dsp:sp>
    <dsp:sp modelId="{AD2E46B4-5909-4B23-B24A-DDC674F0DD7F}">
      <dsp:nvSpPr>
        <dsp:cNvPr id="0" name=""/>
        <dsp:cNvSpPr/>
      </dsp:nvSpPr>
      <dsp:spPr>
        <a:xfrm>
          <a:off x="3003295" y="818494"/>
          <a:ext cx="40965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409655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7881" y="835499"/>
        <a:ext cx="20482" cy="20482"/>
      </dsp:txXfrm>
    </dsp:sp>
    <dsp:sp modelId="{85A091E5-534B-4823-A3C0-C683FC9CC6CB}">
      <dsp:nvSpPr>
        <dsp:cNvPr id="0" name=""/>
        <dsp:cNvSpPr/>
      </dsp:nvSpPr>
      <dsp:spPr>
        <a:xfrm>
          <a:off x="3412951" y="589706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/>
            <a:t>S1-R</a:t>
          </a:r>
        </a:p>
      </dsp:txBody>
      <dsp:txXfrm>
        <a:off x="3427949" y="604704"/>
        <a:ext cx="994143" cy="482073"/>
      </dsp:txXfrm>
    </dsp:sp>
    <dsp:sp modelId="{700699AD-C020-4DB3-8688-F1D2A6331FD1}">
      <dsp:nvSpPr>
        <dsp:cNvPr id="0" name=""/>
        <dsp:cNvSpPr/>
      </dsp:nvSpPr>
      <dsp:spPr>
        <a:xfrm rot="3310531">
          <a:off x="2849445" y="1112935"/>
          <a:ext cx="71735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1735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90189" y="1122247"/>
        <a:ext cx="35867" cy="35867"/>
      </dsp:txXfrm>
    </dsp:sp>
    <dsp:sp modelId="{26276E59-681B-465C-9A07-97E5362E1B76}">
      <dsp:nvSpPr>
        <dsp:cNvPr id="0" name=""/>
        <dsp:cNvSpPr/>
      </dsp:nvSpPr>
      <dsp:spPr>
        <a:xfrm>
          <a:off x="3412951" y="1178586"/>
          <a:ext cx="1024139" cy="512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dirty="0" err="1"/>
            <a:t>Other</a:t>
          </a:r>
          <a:r>
            <a:rPr lang="es-419" sz="2200" kern="1200" dirty="0"/>
            <a:t>?</a:t>
          </a:r>
        </a:p>
      </dsp:txBody>
      <dsp:txXfrm>
        <a:off x="3427949" y="1193584"/>
        <a:ext cx="994143" cy="482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US" noProof="0" smtClean="0"/>
              <a:t>3/11/2025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3/11/2025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80474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3/11/2025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3/11/2025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1.emf"/><Relationship Id="rId1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image" Target="../media/image10.emf"/><Relationship Id="rId5" Type="http://schemas.openxmlformats.org/officeDocument/2006/relationships/image" Target="../media/image13.jpeg"/><Relationship Id="rId15" Type="http://schemas.openxmlformats.org/officeDocument/2006/relationships/image" Target="../media/image17.jp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2.emf"/><Relationship Id="rId4" Type="http://schemas.openxmlformats.org/officeDocument/2006/relationships/image" Target="../media/image8.emf"/><Relationship Id="rId9" Type="http://schemas.openxmlformats.org/officeDocument/2006/relationships/image" Target="../media/image9.emf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emf"/><Relationship Id="rId4" Type="http://schemas.microsoft.com/office/2007/relationships/hdphoto" Target="../media/hdphoto1.wdp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8.bin"/><Relationship Id="rId10" Type="http://schemas.microsoft.com/office/2007/relationships/hdphoto" Target="../media/hdphoto2.wdp"/><Relationship Id="rId4" Type="http://schemas.openxmlformats.org/officeDocument/2006/relationships/image" Target="../media/image31.emf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559" r="23927"/>
          <a:stretch/>
        </p:blipFill>
        <p:spPr>
          <a:xfrm>
            <a:off x="-47589" y="0"/>
            <a:ext cx="4424363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1DF7D53-1D50-48D8-B3B4-B9632324B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342" y="4202567"/>
            <a:ext cx="7233557" cy="128607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Dr. </a:t>
            </a:r>
            <a:r>
              <a:rPr lang="en-US" sz="2200" dirty="0" err="1"/>
              <a:t>mariana</a:t>
            </a:r>
            <a:r>
              <a:rPr lang="en-US" sz="2200" dirty="0"/>
              <a:t> </a:t>
            </a:r>
            <a:r>
              <a:rPr lang="en-US" sz="2200" dirty="0" err="1"/>
              <a:t>pazos</a:t>
            </a:r>
            <a:endParaRPr lang="en-US" sz="2200" dirty="0"/>
          </a:p>
          <a:p>
            <a:pPr algn="r">
              <a:spcBef>
                <a:spcPts val="0"/>
              </a:spcBef>
            </a:pPr>
            <a:r>
              <a:rPr lang="en-US" dirty="0"/>
              <a:t> 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1700" cap="none" dirty="0"/>
              <a:t>Lab. de </a:t>
            </a:r>
            <a:r>
              <a:rPr lang="en-US" sz="1700" cap="none" dirty="0" err="1"/>
              <a:t>Mecanismos</a:t>
            </a:r>
            <a:r>
              <a:rPr lang="en-US" sz="1700" cap="none" dirty="0"/>
              <a:t> de </a:t>
            </a:r>
            <a:r>
              <a:rPr lang="en-US" sz="1700" cap="none" dirty="0" err="1"/>
              <a:t>Neurodegeneración</a:t>
            </a:r>
            <a:r>
              <a:rPr lang="en-US" sz="1700" cap="none" dirty="0"/>
              <a:t> y </a:t>
            </a:r>
            <a:r>
              <a:rPr lang="en-US" sz="1700" cap="none" dirty="0" err="1"/>
              <a:t>Neuroprotección</a:t>
            </a:r>
            <a:r>
              <a:rPr lang="en-US" sz="1700" cap="none" dirty="0"/>
              <a:t>,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1700" cap="none" dirty="0" err="1"/>
              <a:t>Cátedra</a:t>
            </a:r>
            <a:r>
              <a:rPr lang="en-US" sz="1700" cap="none" dirty="0"/>
              <a:t> UNESCO de </a:t>
            </a:r>
            <a:r>
              <a:rPr lang="en-US" sz="1700" cap="none" dirty="0" err="1"/>
              <a:t>Productos</a:t>
            </a:r>
            <a:r>
              <a:rPr lang="en-US" sz="1700" cap="none" dirty="0"/>
              <a:t> </a:t>
            </a:r>
            <a:r>
              <a:rPr lang="en-US" sz="1700" cap="none" dirty="0" err="1"/>
              <a:t>Naturales</a:t>
            </a:r>
            <a:r>
              <a:rPr lang="en-US" sz="1700" cap="none" dirty="0"/>
              <a:t> </a:t>
            </a:r>
            <a:r>
              <a:rPr lang="en-US" sz="1700" cap="none" dirty="0" err="1"/>
              <a:t>Neuroactivos</a:t>
            </a:r>
            <a:r>
              <a:rPr lang="en-US" sz="1700" cap="none" dirty="0"/>
              <a:t>, 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1700" cap="none" dirty="0" err="1"/>
              <a:t>Instituto</a:t>
            </a:r>
            <a:r>
              <a:rPr lang="en-US" sz="1700" cap="none" dirty="0"/>
              <a:t> de </a:t>
            </a:r>
            <a:r>
              <a:rPr lang="en-US" sz="1700" cap="none" dirty="0" err="1"/>
              <a:t>Investigaciones</a:t>
            </a:r>
            <a:r>
              <a:rPr lang="en-US" sz="1700" cap="none" dirty="0"/>
              <a:t> </a:t>
            </a:r>
            <a:r>
              <a:rPr lang="en-US" sz="1700" cap="none" dirty="0" err="1"/>
              <a:t>Biológicas</a:t>
            </a:r>
            <a:r>
              <a:rPr lang="en-US" sz="1700" cap="none" dirty="0"/>
              <a:t> Clemente </a:t>
            </a:r>
            <a:r>
              <a:rPr lang="en-US" sz="1700" cap="none" dirty="0" err="1"/>
              <a:t>Estable</a:t>
            </a:r>
            <a:endParaRPr lang="en-US" sz="1700" cap="none" dirty="0"/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1700" cap="none" dirty="0"/>
              <a:t>Montevideo, Uruguay</a:t>
            </a:r>
            <a:endParaRPr lang="en-IN" sz="1700" cap="non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42" y="5677928"/>
            <a:ext cx="3329354" cy="1005465"/>
          </a:xfrm>
          <a:prstGeom prst="rect">
            <a:avLst/>
          </a:prstGeom>
        </p:spPr>
      </p:pic>
      <p:sp>
        <p:nvSpPr>
          <p:cNvPr id="13" name="Subtitle 2">
            <a:extLst/>
          </p:cNvPr>
          <p:cNvSpPr txBox="1">
            <a:spLocks/>
          </p:cNvSpPr>
          <p:nvPr/>
        </p:nvSpPr>
        <p:spPr>
          <a:xfrm>
            <a:off x="4604665" y="192409"/>
            <a:ext cx="7124273" cy="65092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s-419" sz="1600" cap="none" dirty="0">
                <a:solidFill>
                  <a:schemeClr val="accent1"/>
                </a:solidFill>
              </a:rPr>
              <a:t>ISRP </a:t>
            </a:r>
            <a:r>
              <a:rPr lang="es-419" sz="1600" cap="none" dirty="0" err="1">
                <a:solidFill>
                  <a:schemeClr val="accent1"/>
                </a:solidFill>
              </a:rPr>
              <a:t>conference</a:t>
            </a:r>
            <a:endParaRPr lang="es-419" sz="1600" cap="none" dirty="0">
              <a:solidFill>
                <a:schemeClr val="accent1"/>
              </a:solidFill>
            </a:endParaRPr>
          </a:p>
          <a:p>
            <a:pPr algn="r">
              <a:spcBef>
                <a:spcPts val="0"/>
              </a:spcBef>
            </a:pPr>
            <a:r>
              <a:rPr lang="es-419" sz="1600" cap="none" dirty="0" err="1">
                <a:solidFill>
                  <a:schemeClr val="accent1"/>
                </a:solidFill>
              </a:rPr>
              <a:t>March</a:t>
            </a:r>
            <a:r>
              <a:rPr lang="es-419" sz="1600" cap="none" dirty="0">
                <a:solidFill>
                  <a:schemeClr val="accent1"/>
                </a:solidFill>
              </a:rPr>
              <a:t> 7, 2025</a:t>
            </a:r>
          </a:p>
        </p:txBody>
      </p:sp>
      <p:pic>
        <p:nvPicPr>
          <p:cNvPr id="9" name="Imagen 4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340" y="5631598"/>
            <a:ext cx="1190673" cy="1120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552" y="1064446"/>
            <a:ext cx="4329190" cy="943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70" y="5782614"/>
            <a:ext cx="2733614" cy="779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342" y="2383262"/>
            <a:ext cx="7233557" cy="1630018"/>
          </a:xfrm>
        </p:spPr>
        <p:txBody>
          <a:bodyPr>
            <a:noAutofit/>
          </a:bodyPr>
          <a:lstStyle/>
          <a:p>
            <a:r>
              <a:rPr lang="en-US" sz="3200" b="0" dirty="0" err="1">
                <a:solidFill>
                  <a:srgbClr val="000000"/>
                </a:solidFill>
                <a:latin typeface="Arial-ItalicMT"/>
              </a:rPr>
              <a:t>Ayahuasca’s</a:t>
            </a:r>
            <a:r>
              <a:rPr lang="en-US" sz="3200" b="0" dirty="0">
                <a:solidFill>
                  <a:srgbClr val="000000"/>
                </a:solidFill>
                <a:latin typeface="Arial-ItalicMT"/>
              </a:rPr>
              <a:t> psychedelic component </a:t>
            </a:r>
            <a:r>
              <a:rPr lang="en-US" sz="3200" dirty="0">
                <a:solidFill>
                  <a:srgbClr val="000000"/>
                </a:solidFill>
                <a:latin typeface="Arial-ItalicMT"/>
              </a:rPr>
              <a:t>DMT </a:t>
            </a:r>
            <a:r>
              <a:rPr lang="en-US" sz="3200" b="0" dirty="0">
                <a:solidFill>
                  <a:srgbClr val="000000"/>
                </a:solidFill>
                <a:latin typeface="Arial-ItalicMT"/>
              </a:rPr>
              <a:t>promotes</a:t>
            </a:r>
            <a:br>
              <a:rPr lang="en-US" sz="3200" b="0" dirty="0">
                <a:solidFill>
                  <a:srgbClr val="000000"/>
                </a:solidFill>
                <a:latin typeface="Arial-ItalicMT"/>
              </a:rPr>
            </a:br>
            <a:r>
              <a:rPr lang="en-US" sz="3200" dirty="0" err="1">
                <a:solidFill>
                  <a:srgbClr val="000000"/>
                </a:solidFill>
                <a:latin typeface="Arial-ItalicMT"/>
              </a:rPr>
              <a:t>neuritogenesis</a:t>
            </a:r>
            <a:r>
              <a:rPr lang="en-US" sz="3200" b="0" dirty="0">
                <a:solidFill>
                  <a:srgbClr val="000000"/>
                </a:solidFill>
                <a:latin typeface="Arial-ItalicMT"/>
              </a:rPr>
              <a:t> in </a:t>
            </a:r>
            <a:r>
              <a:rPr lang="en-US" sz="3200" dirty="0">
                <a:solidFill>
                  <a:srgbClr val="000000"/>
                </a:solidFill>
                <a:latin typeface="Arial-ItalicMT"/>
              </a:rPr>
              <a:t>PC12 cells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242568" y="4926262"/>
            <a:ext cx="460474" cy="380437"/>
            <a:chOff x="384" y="1920"/>
            <a:chExt cx="627" cy="557"/>
          </a:xfrm>
        </p:grpSpPr>
        <p:sp>
          <p:nvSpPr>
            <p:cNvPr id="14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2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3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13" y="5370902"/>
            <a:ext cx="122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365264"/>
              </p:ext>
            </p:extLst>
          </p:nvPr>
        </p:nvGraphicFramePr>
        <p:xfrm>
          <a:off x="1797403" y="3209886"/>
          <a:ext cx="4202055" cy="343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Prism 6" r:id="rId3" imgW="3738209" imgH="3055547" progId="Prism6.Document">
                  <p:embed/>
                </p:oleObj>
              </mc:Choice>
              <mc:Fallback>
                <p:oleObj name="Prism 6" r:id="rId3" imgW="3738209" imgH="3055547" progId="Prism6.Document">
                  <p:embed/>
                  <p:pic>
                    <p:nvPicPr>
                      <p:cNvPr id="72" name="Object 7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7403" y="3209886"/>
                        <a:ext cx="4202055" cy="34348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Towards an understanding of the molecular mechanisms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13" y="2219020"/>
            <a:ext cx="3454695" cy="40011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Pharmacological inhibitors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438" y="2804819"/>
            <a:ext cx="1549384" cy="341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s-419" b="1" u="sng" dirty="0" err="1"/>
              <a:t>Pathways</a:t>
            </a:r>
            <a:endParaRPr lang="es-419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42589" y="3209886"/>
            <a:ext cx="1342237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PI3K/</a:t>
            </a:r>
            <a:r>
              <a:rPr lang="es-419" sz="1600" dirty="0" err="1"/>
              <a:t>Akt</a:t>
            </a:r>
            <a:endParaRPr lang="es-419" sz="1600" dirty="0"/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MEK/</a:t>
            </a:r>
            <a:r>
              <a:rPr lang="es-419" sz="1600" dirty="0" err="1"/>
              <a:t>Erk</a:t>
            </a:r>
            <a:endParaRPr lang="es-419" sz="1600" dirty="0"/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PLC</a:t>
            </a:r>
            <a:r>
              <a:rPr lang="el-GR" sz="1600" dirty="0"/>
              <a:t>γ</a:t>
            </a:r>
            <a:endParaRPr lang="es-419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79928" y="5171462"/>
            <a:ext cx="9221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22928" y="4729210"/>
            <a:ext cx="120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DMT, 72h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2917" y="5252742"/>
            <a:ext cx="1153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+ </a:t>
            </a:r>
            <a:r>
              <a:rPr lang="es-419" dirty="0" err="1">
                <a:solidFill>
                  <a:schemeClr val="bg1"/>
                </a:solidFill>
              </a:rPr>
              <a:t>inhibitor</a:t>
            </a:r>
            <a:endParaRPr lang="es-419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5338" y="4180409"/>
            <a:ext cx="527388" cy="307777"/>
          </a:xfrm>
          <a:prstGeom prst="rect">
            <a:avLst/>
          </a:prstGeom>
          <a:solidFill>
            <a:srgbClr val="4C4C4C"/>
          </a:solidFill>
        </p:spPr>
        <p:txBody>
          <a:bodyPr wrap="non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</a:rPr>
              <a:t>PLC</a:t>
            </a:r>
            <a:r>
              <a:rPr lang="el-GR" sz="1400" dirty="0">
                <a:solidFill>
                  <a:schemeClr val="bg1"/>
                </a:solidFill>
              </a:rPr>
              <a:t>γ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7055" y="4180409"/>
            <a:ext cx="471214" cy="307777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Akt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52598" y="4180409"/>
            <a:ext cx="526524" cy="307777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Erks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16200000">
            <a:off x="4961004" y="3836043"/>
            <a:ext cx="172524" cy="219075"/>
          </a:xfrm>
          <a:prstGeom prst="left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2" name="Left Arrow 51"/>
          <p:cNvSpPr/>
          <p:nvPr/>
        </p:nvSpPr>
        <p:spPr>
          <a:xfrm rot="16200000">
            <a:off x="4322770" y="3842709"/>
            <a:ext cx="172524" cy="219075"/>
          </a:xfrm>
          <a:prstGeom prst="leftArrow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3" name="Multiply 52"/>
          <p:cNvSpPr/>
          <p:nvPr/>
        </p:nvSpPr>
        <p:spPr>
          <a:xfrm>
            <a:off x="5525078" y="3825655"/>
            <a:ext cx="181563" cy="239850"/>
          </a:xfrm>
          <a:prstGeom prst="mathMultiply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874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346497"/>
              </p:ext>
            </p:extLst>
          </p:nvPr>
        </p:nvGraphicFramePr>
        <p:xfrm>
          <a:off x="1797403" y="3209886"/>
          <a:ext cx="4202055" cy="343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2" name="Prism 6" r:id="rId3" imgW="3738209" imgH="3055547" progId="Prism6.Document">
                  <p:embed/>
                </p:oleObj>
              </mc:Choice>
              <mc:Fallback>
                <p:oleObj name="Prism 6" r:id="rId3" imgW="3738209" imgH="3055547" progId="Prism6.Document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7403" y="3209886"/>
                        <a:ext cx="4202055" cy="34348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9843247" y="5232629"/>
            <a:ext cx="1983359" cy="11930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TextBox 11"/>
          <p:cNvSpPr txBox="1"/>
          <p:nvPr/>
        </p:nvSpPr>
        <p:spPr>
          <a:xfrm>
            <a:off x="6530576" y="1612383"/>
            <a:ext cx="5295628" cy="769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2200" b="1" dirty="0" err="1"/>
              <a:t>Neuritogenesis</a:t>
            </a:r>
            <a:r>
              <a:rPr lang="es-419" sz="2200" b="1" dirty="0"/>
              <a:t> </a:t>
            </a:r>
            <a:r>
              <a:rPr lang="es-419" sz="2200" b="1" dirty="0" err="1"/>
              <a:t>by</a:t>
            </a:r>
            <a:r>
              <a:rPr lang="es-419" sz="2200" b="1" dirty="0"/>
              <a:t> DMT </a:t>
            </a:r>
            <a:r>
              <a:rPr lang="es-419" sz="2200" b="1" dirty="0" err="1"/>
              <a:t>seems</a:t>
            </a:r>
            <a:r>
              <a:rPr lang="es-419" sz="2200" b="1" dirty="0"/>
              <a:t> to </a:t>
            </a:r>
            <a:r>
              <a:rPr lang="es-419" sz="2200" b="1" dirty="0" err="1"/>
              <a:t>depend</a:t>
            </a:r>
            <a:r>
              <a:rPr lang="es-419" sz="2200" b="1" dirty="0"/>
              <a:t> </a:t>
            </a:r>
            <a:r>
              <a:rPr lang="es-419" sz="2200" b="1" dirty="0" err="1"/>
              <a:t>on</a:t>
            </a:r>
            <a:r>
              <a:rPr lang="es-419" sz="2200" b="1" dirty="0"/>
              <a:t> PI3K/</a:t>
            </a:r>
            <a:r>
              <a:rPr lang="es-419" sz="2200" b="1" dirty="0" err="1"/>
              <a:t>Akt</a:t>
            </a:r>
            <a:r>
              <a:rPr lang="es-419" sz="2200" b="1" dirty="0"/>
              <a:t> and PLC</a:t>
            </a:r>
            <a:r>
              <a:rPr lang="el-GR" sz="2200" b="1" dirty="0"/>
              <a:t>γ</a:t>
            </a:r>
            <a:r>
              <a:rPr lang="es-419" sz="2200" b="1" dirty="0"/>
              <a:t> </a:t>
            </a:r>
            <a:r>
              <a:rPr lang="es-419" sz="2200" b="1" dirty="0" err="1"/>
              <a:t>pathways</a:t>
            </a:r>
            <a:endParaRPr lang="es-419" sz="2200" b="1" dirty="0"/>
          </a:p>
        </p:txBody>
      </p:sp>
      <p:sp>
        <p:nvSpPr>
          <p:cNvPr id="74" name="Rectangle 73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177000"/>
              </p:ext>
            </p:extLst>
          </p:nvPr>
        </p:nvGraphicFramePr>
        <p:xfrm>
          <a:off x="6075670" y="2596453"/>
          <a:ext cx="6019427" cy="396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3" name="Prism 6" r:id="rId5" imgW="5137696" imgH="3384728" progId="Prism6.Document">
                  <p:embed/>
                </p:oleObj>
              </mc:Choice>
              <mc:Fallback>
                <p:oleObj name="Prism 6" r:id="rId5" imgW="5137696" imgH="3384728" progId="Prism6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5670" y="2596453"/>
                        <a:ext cx="6019427" cy="396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323992" y="2510478"/>
            <a:ext cx="1503356" cy="1184669"/>
            <a:chOff x="4617052" y="2656289"/>
            <a:chExt cx="1503356" cy="1184669"/>
          </a:xfrm>
        </p:grpSpPr>
        <p:grpSp>
          <p:nvGrpSpPr>
            <p:cNvPr id="45" name="Group 3"/>
            <p:cNvGrpSpPr>
              <a:grpSpLocks/>
            </p:cNvGrpSpPr>
            <p:nvPr/>
          </p:nvGrpSpPr>
          <p:grpSpPr bwMode="auto">
            <a:xfrm>
              <a:off x="4617052" y="3087219"/>
              <a:ext cx="413481" cy="380437"/>
              <a:chOff x="384" y="1920"/>
              <a:chExt cx="627" cy="557"/>
            </a:xfrm>
          </p:grpSpPr>
          <p:sp>
            <p:nvSpPr>
              <p:cNvPr id="48" name="Freeform 4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49" name="Freeform 5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noFill/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0" name="Freeform 6"/>
              <p:cNvSpPr>
                <a:spLocks/>
              </p:cNvSpPr>
              <p:nvPr/>
            </p:nvSpPr>
            <p:spPr bwMode="auto">
              <a:xfrm>
                <a:off x="550" y="1982"/>
                <a:ext cx="305" cy="373"/>
              </a:xfrm>
              <a:custGeom>
                <a:avLst/>
                <a:gdLst>
                  <a:gd name="T0" fmla="*/ 130 w 396"/>
                  <a:gd name="T1" fmla="*/ 5 h 453"/>
                  <a:gd name="T2" fmla="*/ 221 w 396"/>
                  <a:gd name="T3" fmla="*/ 48 h 453"/>
                  <a:gd name="T4" fmla="*/ 203 w 396"/>
                  <a:gd name="T5" fmla="*/ 180 h 453"/>
                  <a:gd name="T6" fmla="*/ 85 w 396"/>
                  <a:gd name="T7" fmla="*/ 298 h 453"/>
                  <a:gd name="T8" fmla="*/ 15 w 396"/>
                  <a:gd name="T9" fmla="*/ 251 h 453"/>
                  <a:gd name="T10" fmla="*/ 2 w 396"/>
                  <a:gd name="T11" fmla="*/ 195 h 453"/>
                  <a:gd name="T12" fmla="*/ 18 w 396"/>
                  <a:gd name="T13" fmla="*/ 129 h 453"/>
                  <a:gd name="T14" fmla="*/ 55 w 396"/>
                  <a:gd name="T15" fmla="*/ 63 h 453"/>
                  <a:gd name="T16" fmla="*/ 86 w 396"/>
                  <a:gd name="T17" fmla="*/ 30 h 453"/>
                  <a:gd name="T18" fmla="*/ 130 w 396"/>
                  <a:gd name="T19" fmla="*/ 5 h 4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6" h="453">
                    <a:moveTo>
                      <a:pt x="219" y="7"/>
                    </a:moveTo>
                    <a:cubicBezTo>
                      <a:pt x="279" y="0"/>
                      <a:pt x="346" y="7"/>
                      <a:pt x="372" y="71"/>
                    </a:cubicBezTo>
                    <a:cubicBezTo>
                      <a:pt x="396" y="129"/>
                      <a:pt x="360" y="209"/>
                      <a:pt x="343" y="266"/>
                    </a:cubicBezTo>
                    <a:cubicBezTo>
                      <a:pt x="315" y="363"/>
                      <a:pt x="258" y="453"/>
                      <a:pt x="144" y="440"/>
                    </a:cubicBezTo>
                    <a:cubicBezTo>
                      <a:pt x="94" y="434"/>
                      <a:pt x="53" y="412"/>
                      <a:pt x="25" y="371"/>
                    </a:cubicBezTo>
                    <a:cubicBezTo>
                      <a:pt x="9" y="348"/>
                      <a:pt x="5" y="315"/>
                      <a:pt x="3" y="288"/>
                    </a:cubicBezTo>
                    <a:cubicBezTo>
                      <a:pt x="0" y="254"/>
                      <a:pt x="16" y="221"/>
                      <a:pt x="30" y="191"/>
                    </a:cubicBezTo>
                    <a:cubicBezTo>
                      <a:pt x="47" y="156"/>
                      <a:pt x="71" y="126"/>
                      <a:pt x="94" y="94"/>
                    </a:cubicBezTo>
                    <a:cubicBezTo>
                      <a:pt x="108" y="75"/>
                      <a:pt x="126" y="59"/>
                      <a:pt x="145" y="45"/>
                    </a:cubicBezTo>
                    <a:cubicBezTo>
                      <a:pt x="164" y="31"/>
                      <a:pt x="195" y="9"/>
                      <a:pt x="219" y="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535" y="1979"/>
                <a:ext cx="306" cy="372"/>
              </a:xfrm>
              <a:custGeom>
                <a:avLst/>
                <a:gdLst>
                  <a:gd name="T0" fmla="*/ 131 w 397"/>
                  <a:gd name="T1" fmla="*/ 4 h 452"/>
                  <a:gd name="T2" fmla="*/ 221 w 397"/>
                  <a:gd name="T3" fmla="*/ 48 h 452"/>
                  <a:gd name="T4" fmla="*/ 204 w 397"/>
                  <a:gd name="T5" fmla="*/ 179 h 452"/>
                  <a:gd name="T6" fmla="*/ 86 w 397"/>
                  <a:gd name="T7" fmla="*/ 297 h 452"/>
                  <a:gd name="T8" fmla="*/ 15 w 397"/>
                  <a:gd name="T9" fmla="*/ 251 h 452"/>
                  <a:gd name="T10" fmla="*/ 2 w 397"/>
                  <a:gd name="T11" fmla="*/ 195 h 452"/>
                  <a:gd name="T12" fmla="*/ 18 w 397"/>
                  <a:gd name="T13" fmla="*/ 128 h 452"/>
                  <a:gd name="T14" fmla="*/ 56 w 397"/>
                  <a:gd name="T15" fmla="*/ 63 h 452"/>
                  <a:gd name="T16" fmla="*/ 87 w 397"/>
                  <a:gd name="T17" fmla="*/ 30 h 452"/>
                  <a:gd name="T18" fmla="*/ 131 w 397"/>
                  <a:gd name="T19" fmla="*/ 4 h 4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7" h="452">
                    <a:moveTo>
                      <a:pt x="220" y="6"/>
                    </a:moveTo>
                    <a:cubicBezTo>
                      <a:pt x="279" y="0"/>
                      <a:pt x="347" y="7"/>
                      <a:pt x="372" y="70"/>
                    </a:cubicBezTo>
                    <a:cubicBezTo>
                      <a:pt x="397" y="129"/>
                      <a:pt x="361" y="208"/>
                      <a:pt x="344" y="265"/>
                    </a:cubicBezTo>
                    <a:cubicBezTo>
                      <a:pt x="315" y="362"/>
                      <a:pt x="258" y="452"/>
                      <a:pt x="145" y="439"/>
                    </a:cubicBezTo>
                    <a:cubicBezTo>
                      <a:pt x="94" y="433"/>
                      <a:pt x="54" y="412"/>
                      <a:pt x="25" y="370"/>
                    </a:cubicBezTo>
                    <a:cubicBezTo>
                      <a:pt x="10" y="347"/>
                      <a:pt x="6" y="315"/>
                      <a:pt x="3" y="288"/>
                    </a:cubicBezTo>
                    <a:cubicBezTo>
                      <a:pt x="0" y="253"/>
                      <a:pt x="16" y="221"/>
                      <a:pt x="31" y="190"/>
                    </a:cubicBezTo>
                    <a:cubicBezTo>
                      <a:pt x="47" y="155"/>
                      <a:pt x="72" y="125"/>
                      <a:pt x="95" y="94"/>
                    </a:cubicBezTo>
                    <a:cubicBezTo>
                      <a:pt x="109" y="75"/>
                      <a:pt x="127" y="58"/>
                      <a:pt x="146" y="44"/>
                    </a:cubicBezTo>
                    <a:cubicBezTo>
                      <a:pt x="165" y="30"/>
                      <a:pt x="196" y="9"/>
                      <a:pt x="220" y="6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550" y="2069"/>
                <a:ext cx="209" cy="269"/>
              </a:xfrm>
              <a:custGeom>
                <a:avLst/>
                <a:gdLst>
                  <a:gd name="T0" fmla="*/ 36 w 272"/>
                  <a:gd name="T1" fmla="*/ 18 h 328"/>
                  <a:gd name="T2" fmla="*/ 10 w 272"/>
                  <a:gd name="T3" fmla="*/ 75 h 328"/>
                  <a:gd name="T4" fmla="*/ 6 w 272"/>
                  <a:gd name="T5" fmla="*/ 151 h 328"/>
                  <a:gd name="T6" fmla="*/ 64 w 272"/>
                  <a:gd name="T7" fmla="*/ 214 h 328"/>
                  <a:gd name="T8" fmla="*/ 149 w 272"/>
                  <a:gd name="T9" fmla="*/ 176 h 328"/>
                  <a:gd name="T10" fmla="*/ 124 w 272"/>
                  <a:gd name="T11" fmla="*/ 107 h 328"/>
                  <a:gd name="T12" fmla="*/ 93 w 272"/>
                  <a:gd name="T13" fmla="*/ 87 h 328"/>
                  <a:gd name="T14" fmla="*/ 80 w 272"/>
                  <a:gd name="T15" fmla="*/ 51 h 328"/>
                  <a:gd name="T16" fmla="*/ 65 w 272"/>
                  <a:gd name="T17" fmla="*/ 5 h 328"/>
                  <a:gd name="T18" fmla="*/ 35 w 272"/>
                  <a:gd name="T19" fmla="*/ 18 h 3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2" h="328">
                    <a:moveTo>
                      <a:pt x="61" y="27"/>
                    </a:moveTo>
                    <a:cubicBezTo>
                      <a:pt x="37" y="45"/>
                      <a:pt x="26" y="84"/>
                      <a:pt x="17" y="112"/>
                    </a:cubicBezTo>
                    <a:cubicBezTo>
                      <a:pt x="5" y="147"/>
                      <a:pt x="0" y="188"/>
                      <a:pt x="11" y="224"/>
                    </a:cubicBezTo>
                    <a:cubicBezTo>
                      <a:pt x="24" y="267"/>
                      <a:pt x="63" y="309"/>
                      <a:pt x="108" y="318"/>
                    </a:cubicBezTo>
                    <a:cubicBezTo>
                      <a:pt x="151" y="328"/>
                      <a:pt x="233" y="305"/>
                      <a:pt x="252" y="262"/>
                    </a:cubicBezTo>
                    <a:cubicBezTo>
                      <a:pt x="272" y="215"/>
                      <a:pt x="254" y="180"/>
                      <a:pt x="211" y="158"/>
                    </a:cubicBezTo>
                    <a:cubicBezTo>
                      <a:pt x="193" y="149"/>
                      <a:pt x="173" y="143"/>
                      <a:pt x="158" y="129"/>
                    </a:cubicBezTo>
                    <a:cubicBezTo>
                      <a:pt x="143" y="114"/>
                      <a:pt x="138" y="95"/>
                      <a:pt x="135" y="75"/>
                    </a:cubicBezTo>
                    <a:cubicBezTo>
                      <a:pt x="131" y="53"/>
                      <a:pt x="134" y="17"/>
                      <a:pt x="109" y="7"/>
                    </a:cubicBezTo>
                    <a:cubicBezTo>
                      <a:pt x="88" y="0"/>
                      <a:pt x="74" y="19"/>
                      <a:pt x="58" y="27"/>
                    </a:cubicBezTo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762" y="1992"/>
                <a:ext cx="56" cy="212"/>
              </a:xfrm>
              <a:custGeom>
                <a:avLst/>
                <a:gdLst>
                  <a:gd name="T0" fmla="*/ 0 w 72"/>
                  <a:gd name="T1" fmla="*/ 6 h 258"/>
                  <a:gd name="T2" fmla="*/ 40 w 72"/>
                  <a:gd name="T3" fmla="*/ 54 h 258"/>
                  <a:gd name="T4" fmla="*/ 36 w 72"/>
                  <a:gd name="T5" fmla="*/ 104 h 258"/>
                  <a:gd name="T6" fmla="*/ 18 w 72"/>
                  <a:gd name="T7" fmla="*/ 174 h 258"/>
                  <a:gd name="T8" fmla="*/ 28 w 72"/>
                  <a:gd name="T9" fmla="*/ 113 h 258"/>
                  <a:gd name="T10" fmla="*/ 31 w 72"/>
                  <a:gd name="T11" fmla="*/ 63 h 258"/>
                  <a:gd name="T12" fmla="*/ 2 w 72"/>
                  <a:gd name="T13" fmla="*/ 7 h 2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58">
                    <a:moveTo>
                      <a:pt x="0" y="9"/>
                    </a:moveTo>
                    <a:cubicBezTo>
                      <a:pt x="28" y="0"/>
                      <a:pt x="62" y="56"/>
                      <a:pt x="67" y="80"/>
                    </a:cubicBezTo>
                    <a:cubicBezTo>
                      <a:pt x="72" y="103"/>
                      <a:pt x="65" y="131"/>
                      <a:pt x="59" y="154"/>
                    </a:cubicBezTo>
                    <a:cubicBezTo>
                      <a:pt x="52" y="189"/>
                      <a:pt x="43" y="225"/>
                      <a:pt x="29" y="258"/>
                    </a:cubicBezTo>
                    <a:cubicBezTo>
                      <a:pt x="28" y="229"/>
                      <a:pt x="42" y="196"/>
                      <a:pt x="46" y="167"/>
                    </a:cubicBezTo>
                    <a:cubicBezTo>
                      <a:pt x="50" y="143"/>
                      <a:pt x="53" y="118"/>
                      <a:pt x="51" y="94"/>
                    </a:cubicBezTo>
                    <a:cubicBezTo>
                      <a:pt x="47" y="59"/>
                      <a:pt x="36" y="27"/>
                      <a:pt x="4" y="11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641" y="2226"/>
                <a:ext cx="129" cy="106"/>
              </a:xfrm>
              <a:custGeom>
                <a:avLst/>
                <a:gdLst>
                  <a:gd name="T0" fmla="*/ 100 w 167"/>
                  <a:gd name="T1" fmla="*/ 0 h 128"/>
                  <a:gd name="T2" fmla="*/ 63 w 167"/>
                  <a:gd name="T3" fmla="*/ 59 h 128"/>
                  <a:gd name="T4" fmla="*/ 0 w 167"/>
                  <a:gd name="T5" fmla="*/ 80 h 128"/>
                  <a:gd name="T6" fmla="*/ 32 w 167"/>
                  <a:gd name="T7" fmla="*/ 78 h 128"/>
                  <a:gd name="T8" fmla="*/ 62 w 167"/>
                  <a:gd name="T9" fmla="*/ 68 h 128"/>
                  <a:gd name="T10" fmla="*/ 85 w 167"/>
                  <a:gd name="T11" fmla="*/ 45 h 128"/>
                  <a:gd name="T12" fmla="*/ 98 w 167"/>
                  <a:gd name="T13" fmla="*/ 1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128">
                    <a:moveTo>
                      <a:pt x="167" y="0"/>
                    </a:moveTo>
                    <a:cubicBezTo>
                      <a:pt x="160" y="30"/>
                      <a:pt x="131" y="68"/>
                      <a:pt x="106" y="86"/>
                    </a:cubicBezTo>
                    <a:cubicBezTo>
                      <a:pt x="79" y="105"/>
                      <a:pt x="32" y="125"/>
                      <a:pt x="0" y="117"/>
                    </a:cubicBezTo>
                    <a:cubicBezTo>
                      <a:pt x="17" y="128"/>
                      <a:pt x="37" y="119"/>
                      <a:pt x="54" y="114"/>
                    </a:cubicBezTo>
                    <a:cubicBezTo>
                      <a:pt x="72" y="108"/>
                      <a:pt x="88" y="108"/>
                      <a:pt x="104" y="99"/>
                    </a:cubicBezTo>
                    <a:cubicBezTo>
                      <a:pt x="120" y="91"/>
                      <a:pt x="132" y="80"/>
                      <a:pt x="142" y="65"/>
                    </a:cubicBezTo>
                    <a:cubicBezTo>
                      <a:pt x="153" y="49"/>
                      <a:pt x="156" y="29"/>
                      <a:pt x="164" y="1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5" name="Freeform 11"/>
              <p:cNvSpPr>
                <a:spLocks/>
              </p:cNvSpPr>
              <p:nvPr/>
            </p:nvSpPr>
            <p:spPr bwMode="auto">
              <a:xfrm>
                <a:off x="670" y="1996"/>
                <a:ext cx="112" cy="57"/>
              </a:xfrm>
              <a:custGeom>
                <a:avLst/>
                <a:gdLst>
                  <a:gd name="T0" fmla="*/ 3 w 146"/>
                  <a:gd name="T1" fmla="*/ 20 h 69"/>
                  <a:gd name="T2" fmla="*/ 54 w 146"/>
                  <a:gd name="T3" fmla="*/ 6 h 69"/>
                  <a:gd name="T4" fmla="*/ 68 w 146"/>
                  <a:gd name="T5" fmla="*/ 31 h 69"/>
                  <a:gd name="T6" fmla="*/ 49 w 146"/>
                  <a:gd name="T7" fmla="*/ 22 h 69"/>
                  <a:gd name="T8" fmla="*/ 28 w 146"/>
                  <a:gd name="T9" fmla="*/ 31 h 69"/>
                  <a:gd name="T10" fmla="*/ 0 w 146"/>
                  <a:gd name="T11" fmla="*/ 30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6" h="69">
                    <a:moveTo>
                      <a:pt x="5" y="29"/>
                    </a:moveTo>
                    <a:cubicBezTo>
                      <a:pt x="27" y="11"/>
                      <a:pt x="66" y="0"/>
                      <a:pt x="93" y="8"/>
                    </a:cubicBezTo>
                    <a:cubicBezTo>
                      <a:pt x="104" y="12"/>
                      <a:pt x="146" y="47"/>
                      <a:pt x="116" y="46"/>
                    </a:cubicBezTo>
                    <a:cubicBezTo>
                      <a:pt x="106" y="46"/>
                      <a:pt x="95" y="34"/>
                      <a:pt x="84" y="33"/>
                    </a:cubicBezTo>
                    <a:cubicBezTo>
                      <a:pt x="70" y="32"/>
                      <a:pt x="60" y="38"/>
                      <a:pt x="48" y="46"/>
                    </a:cubicBezTo>
                    <a:cubicBezTo>
                      <a:pt x="32" y="56"/>
                      <a:pt x="8" y="69"/>
                      <a:pt x="0" y="4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6" name="Freeform 12"/>
              <p:cNvSpPr>
                <a:spLocks/>
              </p:cNvSpPr>
              <p:nvPr/>
            </p:nvSpPr>
            <p:spPr bwMode="auto">
              <a:xfrm>
                <a:off x="393" y="2111"/>
                <a:ext cx="243" cy="345"/>
              </a:xfrm>
              <a:custGeom>
                <a:avLst/>
                <a:gdLst>
                  <a:gd name="T0" fmla="*/ 67 w 316"/>
                  <a:gd name="T1" fmla="*/ 0 h 419"/>
                  <a:gd name="T2" fmla="*/ 12 w 316"/>
                  <a:gd name="T3" fmla="*/ 82 h 419"/>
                  <a:gd name="T4" fmla="*/ 5 w 316"/>
                  <a:gd name="T5" fmla="*/ 166 h 419"/>
                  <a:gd name="T6" fmla="*/ 106 w 316"/>
                  <a:gd name="T7" fmla="*/ 277 h 419"/>
                  <a:gd name="T8" fmla="*/ 141 w 316"/>
                  <a:gd name="T9" fmla="*/ 282 h 419"/>
                  <a:gd name="T10" fmla="*/ 187 w 316"/>
                  <a:gd name="T11" fmla="*/ 273 h 419"/>
                  <a:gd name="T12" fmla="*/ 25 w 316"/>
                  <a:gd name="T13" fmla="*/ 163 h 419"/>
                  <a:gd name="T14" fmla="*/ 68 w 316"/>
                  <a:gd name="T15" fmla="*/ 3 h 4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6" h="419">
                    <a:moveTo>
                      <a:pt x="113" y="0"/>
                    </a:moveTo>
                    <a:cubicBezTo>
                      <a:pt x="68" y="13"/>
                      <a:pt x="36" y="81"/>
                      <a:pt x="19" y="120"/>
                    </a:cubicBezTo>
                    <a:cubicBezTo>
                      <a:pt x="1" y="162"/>
                      <a:pt x="0" y="201"/>
                      <a:pt x="9" y="245"/>
                    </a:cubicBezTo>
                    <a:cubicBezTo>
                      <a:pt x="27" y="337"/>
                      <a:pt x="92" y="385"/>
                      <a:pt x="179" y="409"/>
                    </a:cubicBezTo>
                    <a:cubicBezTo>
                      <a:pt x="200" y="415"/>
                      <a:pt x="217" y="419"/>
                      <a:pt x="239" y="415"/>
                    </a:cubicBezTo>
                    <a:cubicBezTo>
                      <a:pt x="263" y="410"/>
                      <a:pt x="293" y="410"/>
                      <a:pt x="316" y="403"/>
                    </a:cubicBezTo>
                    <a:cubicBezTo>
                      <a:pt x="213" y="390"/>
                      <a:pt x="79" y="348"/>
                      <a:pt x="41" y="240"/>
                    </a:cubicBezTo>
                    <a:cubicBezTo>
                      <a:pt x="14" y="164"/>
                      <a:pt x="50" y="50"/>
                      <a:pt x="115" y="5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7" name="Freeform 13"/>
              <p:cNvSpPr>
                <a:spLocks/>
              </p:cNvSpPr>
              <p:nvPr/>
            </p:nvSpPr>
            <p:spPr bwMode="auto">
              <a:xfrm>
                <a:off x="838" y="1937"/>
                <a:ext cx="170" cy="294"/>
              </a:xfrm>
              <a:custGeom>
                <a:avLst/>
                <a:gdLst>
                  <a:gd name="T0" fmla="*/ 0 w 221"/>
                  <a:gd name="T1" fmla="*/ 0 h 358"/>
                  <a:gd name="T2" fmla="*/ 86 w 221"/>
                  <a:gd name="T3" fmla="*/ 74 h 358"/>
                  <a:gd name="T4" fmla="*/ 111 w 221"/>
                  <a:gd name="T5" fmla="*/ 241 h 358"/>
                  <a:gd name="T6" fmla="*/ 82 w 221"/>
                  <a:gd name="T7" fmla="*/ 74 h 358"/>
                  <a:gd name="T8" fmla="*/ 44 w 221"/>
                  <a:gd name="T9" fmla="*/ 21 h 358"/>
                  <a:gd name="T10" fmla="*/ 2 w 221"/>
                  <a:gd name="T11" fmla="*/ 2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1" h="358">
                    <a:moveTo>
                      <a:pt x="0" y="0"/>
                    </a:moveTo>
                    <a:cubicBezTo>
                      <a:pt x="75" y="4"/>
                      <a:pt x="112" y="44"/>
                      <a:pt x="146" y="110"/>
                    </a:cubicBezTo>
                    <a:cubicBezTo>
                      <a:pt x="184" y="185"/>
                      <a:pt x="221" y="275"/>
                      <a:pt x="187" y="358"/>
                    </a:cubicBezTo>
                    <a:cubicBezTo>
                      <a:pt x="204" y="278"/>
                      <a:pt x="180" y="179"/>
                      <a:pt x="138" y="110"/>
                    </a:cubicBezTo>
                    <a:cubicBezTo>
                      <a:pt x="120" y="81"/>
                      <a:pt x="106" y="47"/>
                      <a:pt x="74" y="30"/>
                    </a:cubicBezTo>
                    <a:cubicBezTo>
                      <a:pt x="51" y="18"/>
                      <a:pt x="22" y="14"/>
                      <a:pt x="3" y="2"/>
                    </a:cubicBezTo>
                  </a:path>
                </a:pathLst>
              </a:custGeom>
              <a:solidFill>
                <a:srgbClr val="F8F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8" name="Freeform 14"/>
              <p:cNvSpPr>
                <a:spLocks/>
              </p:cNvSpPr>
              <p:nvPr/>
            </p:nvSpPr>
            <p:spPr bwMode="auto">
              <a:xfrm>
                <a:off x="597" y="1926"/>
                <a:ext cx="198" cy="359"/>
              </a:xfrm>
              <a:custGeom>
                <a:avLst/>
                <a:gdLst>
                  <a:gd name="T0" fmla="*/ 152 w 258"/>
                  <a:gd name="T1" fmla="*/ 9 h 437"/>
                  <a:gd name="T2" fmla="*/ 101 w 258"/>
                  <a:gd name="T3" fmla="*/ 37 h 437"/>
                  <a:gd name="T4" fmla="*/ 48 w 258"/>
                  <a:gd name="T5" fmla="*/ 144 h 437"/>
                  <a:gd name="T6" fmla="*/ 4 w 258"/>
                  <a:gd name="T7" fmla="*/ 234 h 437"/>
                  <a:gd name="T8" fmla="*/ 10 w 258"/>
                  <a:gd name="T9" fmla="*/ 295 h 437"/>
                  <a:gd name="T10" fmla="*/ 26 w 258"/>
                  <a:gd name="T11" fmla="*/ 200 h 437"/>
                  <a:gd name="T12" fmla="*/ 70 w 258"/>
                  <a:gd name="T13" fmla="*/ 131 h 437"/>
                  <a:gd name="T14" fmla="*/ 131 w 258"/>
                  <a:gd name="T15" fmla="*/ 15 h 437"/>
                  <a:gd name="T16" fmla="*/ 150 w 258"/>
                  <a:gd name="T17" fmla="*/ 7 h 4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8" h="437">
                    <a:moveTo>
                      <a:pt x="258" y="13"/>
                    </a:moveTo>
                    <a:cubicBezTo>
                      <a:pt x="227" y="0"/>
                      <a:pt x="188" y="33"/>
                      <a:pt x="171" y="55"/>
                    </a:cubicBezTo>
                    <a:cubicBezTo>
                      <a:pt x="133" y="102"/>
                      <a:pt x="116" y="162"/>
                      <a:pt x="81" y="213"/>
                    </a:cubicBezTo>
                    <a:cubicBezTo>
                      <a:pt x="51" y="257"/>
                      <a:pt x="16" y="292"/>
                      <a:pt x="6" y="347"/>
                    </a:cubicBezTo>
                    <a:cubicBezTo>
                      <a:pt x="0" y="379"/>
                      <a:pt x="4" y="407"/>
                      <a:pt x="17" y="437"/>
                    </a:cubicBezTo>
                    <a:cubicBezTo>
                      <a:pt x="7" y="385"/>
                      <a:pt x="15" y="341"/>
                      <a:pt x="44" y="296"/>
                    </a:cubicBezTo>
                    <a:cubicBezTo>
                      <a:pt x="67" y="260"/>
                      <a:pt x="102" y="236"/>
                      <a:pt x="119" y="195"/>
                    </a:cubicBezTo>
                    <a:cubicBezTo>
                      <a:pt x="143" y="135"/>
                      <a:pt x="156" y="51"/>
                      <a:pt x="223" y="22"/>
                    </a:cubicBezTo>
                    <a:cubicBezTo>
                      <a:pt x="233" y="17"/>
                      <a:pt x="246" y="15"/>
                      <a:pt x="256" y="11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714" y="1971"/>
                <a:ext cx="24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735" y="1957"/>
                <a:ext cx="16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612" y="2291"/>
                <a:ext cx="11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627" y="2311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3" name="Freeform 19"/>
              <p:cNvSpPr>
                <a:spLocks/>
              </p:cNvSpPr>
              <p:nvPr/>
            </p:nvSpPr>
            <p:spPr bwMode="auto">
              <a:xfrm>
                <a:off x="403" y="2055"/>
                <a:ext cx="155" cy="382"/>
              </a:xfrm>
              <a:custGeom>
                <a:avLst/>
                <a:gdLst>
                  <a:gd name="T0" fmla="*/ 118 w 201"/>
                  <a:gd name="T1" fmla="*/ 0 h 465"/>
                  <a:gd name="T2" fmla="*/ 92 w 201"/>
                  <a:gd name="T3" fmla="*/ 22 h 465"/>
                  <a:gd name="T4" fmla="*/ 58 w 201"/>
                  <a:gd name="T5" fmla="*/ 51 h 465"/>
                  <a:gd name="T6" fmla="*/ 11 w 201"/>
                  <a:gd name="T7" fmla="*/ 135 h 465"/>
                  <a:gd name="T8" fmla="*/ 31 w 201"/>
                  <a:gd name="T9" fmla="*/ 255 h 465"/>
                  <a:gd name="T10" fmla="*/ 120 w 201"/>
                  <a:gd name="T11" fmla="*/ 314 h 465"/>
                  <a:gd name="T12" fmla="*/ 89 w 201"/>
                  <a:gd name="T13" fmla="*/ 300 h 465"/>
                  <a:gd name="T14" fmla="*/ 51 w 201"/>
                  <a:gd name="T15" fmla="*/ 277 h 465"/>
                  <a:gd name="T16" fmla="*/ 14 w 201"/>
                  <a:gd name="T17" fmla="*/ 191 h 465"/>
                  <a:gd name="T18" fmla="*/ 36 w 201"/>
                  <a:gd name="T19" fmla="*/ 89 h 465"/>
                  <a:gd name="T20" fmla="*/ 95 w 201"/>
                  <a:gd name="T21" fmla="*/ 29 h 465"/>
                  <a:gd name="T22" fmla="*/ 116 w 201"/>
                  <a:gd name="T23" fmla="*/ 3 h 4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1" h="465">
                    <a:moveTo>
                      <a:pt x="198" y="0"/>
                    </a:moveTo>
                    <a:cubicBezTo>
                      <a:pt x="182" y="8"/>
                      <a:pt x="169" y="22"/>
                      <a:pt x="154" y="33"/>
                    </a:cubicBezTo>
                    <a:cubicBezTo>
                      <a:pt x="135" y="47"/>
                      <a:pt x="116" y="60"/>
                      <a:pt x="97" y="75"/>
                    </a:cubicBezTo>
                    <a:cubicBezTo>
                      <a:pt x="57" y="105"/>
                      <a:pt x="31" y="151"/>
                      <a:pt x="18" y="200"/>
                    </a:cubicBezTo>
                    <a:cubicBezTo>
                      <a:pt x="0" y="268"/>
                      <a:pt x="8" y="323"/>
                      <a:pt x="52" y="379"/>
                    </a:cubicBezTo>
                    <a:cubicBezTo>
                      <a:pt x="86" y="423"/>
                      <a:pt x="146" y="456"/>
                      <a:pt x="201" y="465"/>
                    </a:cubicBezTo>
                    <a:cubicBezTo>
                      <a:pt x="185" y="464"/>
                      <a:pt x="165" y="451"/>
                      <a:pt x="150" y="444"/>
                    </a:cubicBezTo>
                    <a:cubicBezTo>
                      <a:pt x="128" y="434"/>
                      <a:pt x="106" y="425"/>
                      <a:pt x="86" y="410"/>
                    </a:cubicBezTo>
                    <a:cubicBezTo>
                      <a:pt x="48" y="381"/>
                      <a:pt x="25" y="330"/>
                      <a:pt x="23" y="282"/>
                    </a:cubicBezTo>
                    <a:cubicBezTo>
                      <a:pt x="22" y="225"/>
                      <a:pt x="36" y="182"/>
                      <a:pt x="61" y="132"/>
                    </a:cubicBezTo>
                    <a:cubicBezTo>
                      <a:pt x="82" y="91"/>
                      <a:pt x="123" y="70"/>
                      <a:pt x="159" y="42"/>
                    </a:cubicBezTo>
                    <a:cubicBezTo>
                      <a:pt x="173" y="31"/>
                      <a:pt x="184" y="19"/>
                      <a:pt x="194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564" y="2042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579" y="2031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645" y="2430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665" y="2426"/>
                <a:ext cx="7" cy="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68" name="Freeform 24"/>
              <p:cNvSpPr>
                <a:spLocks/>
              </p:cNvSpPr>
              <p:nvPr/>
            </p:nvSpPr>
            <p:spPr bwMode="auto">
              <a:xfrm>
                <a:off x="735" y="2064"/>
                <a:ext cx="241" cy="334"/>
              </a:xfrm>
              <a:custGeom>
                <a:avLst/>
                <a:gdLst>
                  <a:gd name="T0" fmla="*/ 165 w 312"/>
                  <a:gd name="T1" fmla="*/ 0 h 407"/>
                  <a:gd name="T2" fmla="*/ 185 w 312"/>
                  <a:gd name="T3" fmla="*/ 141 h 407"/>
                  <a:gd name="T4" fmla="*/ 90 w 312"/>
                  <a:gd name="T5" fmla="*/ 225 h 407"/>
                  <a:gd name="T6" fmla="*/ 0 w 312"/>
                  <a:gd name="T7" fmla="*/ 274 h 407"/>
                  <a:gd name="T8" fmla="*/ 32 w 312"/>
                  <a:gd name="T9" fmla="*/ 239 h 407"/>
                  <a:gd name="T10" fmla="*/ 73 w 312"/>
                  <a:gd name="T11" fmla="*/ 201 h 407"/>
                  <a:gd name="T12" fmla="*/ 141 w 312"/>
                  <a:gd name="T13" fmla="*/ 143 h 407"/>
                  <a:gd name="T14" fmla="*/ 154 w 312"/>
                  <a:gd name="T15" fmla="*/ 67 h 407"/>
                  <a:gd name="T16" fmla="*/ 158 w 312"/>
                  <a:gd name="T17" fmla="*/ 2 h 4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2" h="407">
                    <a:moveTo>
                      <a:pt x="277" y="0"/>
                    </a:moveTo>
                    <a:cubicBezTo>
                      <a:pt x="308" y="61"/>
                      <a:pt x="312" y="140"/>
                      <a:pt x="309" y="210"/>
                    </a:cubicBezTo>
                    <a:cubicBezTo>
                      <a:pt x="306" y="298"/>
                      <a:pt x="219" y="314"/>
                      <a:pt x="150" y="334"/>
                    </a:cubicBezTo>
                    <a:cubicBezTo>
                      <a:pt x="95" y="351"/>
                      <a:pt x="53" y="389"/>
                      <a:pt x="0" y="407"/>
                    </a:cubicBezTo>
                    <a:cubicBezTo>
                      <a:pt x="11" y="390"/>
                      <a:pt x="39" y="370"/>
                      <a:pt x="55" y="354"/>
                    </a:cubicBezTo>
                    <a:cubicBezTo>
                      <a:pt x="77" y="334"/>
                      <a:pt x="97" y="313"/>
                      <a:pt x="123" y="298"/>
                    </a:cubicBezTo>
                    <a:cubicBezTo>
                      <a:pt x="167" y="273"/>
                      <a:pt x="207" y="257"/>
                      <a:pt x="236" y="212"/>
                    </a:cubicBezTo>
                    <a:cubicBezTo>
                      <a:pt x="260" y="175"/>
                      <a:pt x="260" y="142"/>
                      <a:pt x="258" y="100"/>
                    </a:cubicBezTo>
                    <a:cubicBezTo>
                      <a:pt x="256" y="65"/>
                      <a:pt x="266" y="35"/>
                      <a:pt x="266" y="2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9" name="Freeform 25"/>
              <p:cNvSpPr>
                <a:spLocks/>
              </p:cNvSpPr>
              <p:nvPr/>
            </p:nvSpPr>
            <p:spPr bwMode="auto">
              <a:xfrm>
                <a:off x="708" y="1949"/>
                <a:ext cx="206" cy="197"/>
              </a:xfrm>
              <a:custGeom>
                <a:avLst/>
                <a:gdLst>
                  <a:gd name="T0" fmla="*/ 157 w 267"/>
                  <a:gd name="T1" fmla="*/ 52 h 240"/>
                  <a:gd name="T2" fmla="*/ 110 w 267"/>
                  <a:gd name="T3" fmla="*/ 29 h 240"/>
                  <a:gd name="T4" fmla="*/ 58 w 267"/>
                  <a:gd name="T5" fmla="*/ 58 h 240"/>
                  <a:gd name="T6" fmla="*/ 28 w 267"/>
                  <a:gd name="T7" fmla="*/ 115 h 240"/>
                  <a:gd name="T8" fmla="*/ 0 w 267"/>
                  <a:gd name="T9" fmla="*/ 162 h 240"/>
                  <a:gd name="T10" fmla="*/ 25 w 267"/>
                  <a:gd name="T11" fmla="*/ 97 h 240"/>
                  <a:gd name="T12" fmla="*/ 52 w 267"/>
                  <a:gd name="T13" fmla="*/ 23 h 240"/>
                  <a:gd name="T14" fmla="*/ 112 w 267"/>
                  <a:gd name="T15" fmla="*/ 7 h 240"/>
                  <a:gd name="T16" fmla="*/ 159 w 267"/>
                  <a:gd name="T17" fmla="*/ 45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40">
                    <a:moveTo>
                      <a:pt x="265" y="77"/>
                    </a:moveTo>
                    <a:cubicBezTo>
                      <a:pt x="265" y="53"/>
                      <a:pt x="203" y="45"/>
                      <a:pt x="185" y="43"/>
                    </a:cubicBezTo>
                    <a:cubicBezTo>
                      <a:pt x="144" y="39"/>
                      <a:pt x="124" y="56"/>
                      <a:pt x="97" y="86"/>
                    </a:cubicBezTo>
                    <a:cubicBezTo>
                      <a:pt x="73" y="114"/>
                      <a:pt x="62" y="137"/>
                      <a:pt x="47" y="170"/>
                    </a:cubicBezTo>
                    <a:cubicBezTo>
                      <a:pt x="35" y="196"/>
                      <a:pt x="14" y="216"/>
                      <a:pt x="0" y="240"/>
                    </a:cubicBezTo>
                    <a:cubicBezTo>
                      <a:pt x="12" y="207"/>
                      <a:pt x="31" y="178"/>
                      <a:pt x="41" y="144"/>
                    </a:cubicBezTo>
                    <a:cubicBezTo>
                      <a:pt x="51" y="107"/>
                      <a:pt x="61" y="64"/>
                      <a:pt x="87" y="34"/>
                    </a:cubicBezTo>
                    <a:cubicBezTo>
                      <a:pt x="114" y="2"/>
                      <a:pt x="150" y="0"/>
                      <a:pt x="188" y="10"/>
                    </a:cubicBezTo>
                    <a:cubicBezTo>
                      <a:pt x="225" y="20"/>
                      <a:pt x="241" y="40"/>
                      <a:pt x="267" y="6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>
            <a:xfrm>
              <a:off x="5221962" y="3270339"/>
              <a:ext cx="756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159264" y="2656289"/>
              <a:ext cx="881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419" dirty="0"/>
                <a:t>DMT +</a:t>
              </a:r>
            </a:p>
            <a:p>
              <a:pPr algn="ctr"/>
              <a:r>
                <a:rPr lang="es-419" b="1" dirty="0">
                  <a:solidFill>
                    <a:srgbClr val="004080"/>
                  </a:solidFill>
                </a:rPr>
                <a:t>↓</a:t>
              </a:r>
              <a:r>
                <a:rPr lang="es-419" dirty="0"/>
                <a:t> NGF,</a:t>
              </a:r>
            </a:p>
            <a:p>
              <a:pPr algn="ctr"/>
              <a:r>
                <a:rPr lang="es-419" dirty="0"/>
                <a:t>72h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966566" y="3471626"/>
              <a:ext cx="1153842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419" dirty="0">
                  <a:solidFill>
                    <a:schemeClr val="bg1"/>
                  </a:solidFill>
                </a:rPr>
                <a:t>+ </a:t>
              </a:r>
              <a:r>
                <a:rPr lang="es-419" dirty="0" err="1">
                  <a:solidFill>
                    <a:schemeClr val="bg1"/>
                  </a:solidFill>
                </a:rPr>
                <a:t>inhibitor</a:t>
              </a:r>
              <a:endParaRPr lang="es-419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Towards an understanding of the molecular mechanisms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913" y="2219020"/>
            <a:ext cx="3454695" cy="40011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Pharmacological inhibitors</a:t>
            </a:r>
          </a:p>
        </p:txBody>
      </p:sp>
      <p:grpSp>
        <p:nvGrpSpPr>
          <p:cNvPr id="73" name="Group 3"/>
          <p:cNvGrpSpPr>
            <a:grpSpLocks/>
          </p:cNvGrpSpPr>
          <p:nvPr/>
        </p:nvGrpSpPr>
        <p:grpSpPr bwMode="auto">
          <a:xfrm>
            <a:off x="242568" y="4926262"/>
            <a:ext cx="460474" cy="380437"/>
            <a:chOff x="384" y="1920"/>
            <a:chExt cx="627" cy="557"/>
          </a:xfrm>
        </p:grpSpPr>
        <p:sp>
          <p:nvSpPr>
            <p:cNvPr id="107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9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0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1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2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3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4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5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6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7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8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9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0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1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2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23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4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5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6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27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28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4913" y="5370902"/>
            <a:ext cx="122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13438" y="2804819"/>
            <a:ext cx="1549384" cy="341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s-419" b="1" u="sng" dirty="0" err="1"/>
              <a:t>Pathways</a:t>
            </a:r>
            <a:endParaRPr lang="es-419" b="1" u="sng" dirty="0"/>
          </a:p>
        </p:txBody>
      </p:sp>
      <p:sp>
        <p:nvSpPr>
          <p:cNvPr id="131" name="Rectangle 130"/>
          <p:cNvSpPr/>
          <p:nvPr/>
        </p:nvSpPr>
        <p:spPr>
          <a:xfrm>
            <a:off x="142589" y="3209886"/>
            <a:ext cx="1342237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PI3K/</a:t>
            </a:r>
            <a:r>
              <a:rPr lang="es-419" sz="1600" dirty="0" err="1"/>
              <a:t>Akt</a:t>
            </a:r>
            <a:endParaRPr lang="es-419" sz="1600" dirty="0"/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MEK/</a:t>
            </a:r>
            <a:r>
              <a:rPr lang="es-419" sz="1600" dirty="0" err="1"/>
              <a:t>Erk</a:t>
            </a:r>
            <a:endParaRPr lang="es-419" sz="1600" dirty="0"/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s-419" sz="1600" dirty="0"/>
              <a:t>PLC</a:t>
            </a:r>
            <a:r>
              <a:rPr lang="el-GR" sz="1600" dirty="0"/>
              <a:t>γ</a:t>
            </a:r>
            <a:endParaRPr lang="es-419" sz="1400" dirty="0"/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1279928" y="5171462"/>
            <a:ext cx="9221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1222928" y="4729210"/>
            <a:ext cx="120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DMT, 72h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152917" y="5252742"/>
            <a:ext cx="1153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+ </a:t>
            </a:r>
            <a:r>
              <a:rPr lang="es-419" dirty="0" err="1">
                <a:solidFill>
                  <a:schemeClr val="bg1"/>
                </a:solidFill>
              </a:rPr>
              <a:t>inhibitor</a:t>
            </a:r>
            <a:endParaRPr lang="es-419" dirty="0">
              <a:solidFill>
                <a:schemeClr val="bg1"/>
              </a:solidFill>
            </a:endParaRPr>
          </a:p>
        </p:txBody>
      </p:sp>
      <p:sp>
        <p:nvSpPr>
          <p:cNvPr id="79" name="Left Arrow 78"/>
          <p:cNvSpPr/>
          <p:nvPr/>
        </p:nvSpPr>
        <p:spPr>
          <a:xfrm rot="16200000">
            <a:off x="4961004" y="3836043"/>
            <a:ext cx="172524" cy="219075"/>
          </a:xfrm>
          <a:prstGeom prst="left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0" name="Left Arrow 79"/>
          <p:cNvSpPr/>
          <p:nvPr/>
        </p:nvSpPr>
        <p:spPr>
          <a:xfrm rot="16200000">
            <a:off x="4322770" y="3842709"/>
            <a:ext cx="172524" cy="219075"/>
          </a:xfrm>
          <a:prstGeom prst="leftArrow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1" name="Multiply 80"/>
          <p:cNvSpPr/>
          <p:nvPr/>
        </p:nvSpPr>
        <p:spPr>
          <a:xfrm>
            <a:off x="5525078" y="3825655"/>
            <a:ext cx="181563" cy="239850"/>
          </a:xfrm>
          <a:prstGeom prst="mathMultiply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2" name="TextBox 81"/>
          <p:cNvSpPr txBox="1"/>
          <p:nvPr/>
        </p:nvSpPr>
        <p:spPr>
          <a:xfrm>
            <a:off x="4145338" y="4180409"/>
            <a:ext cx="527388" cy="307777"/>
          </a:xfrm>
          <a:prstGeom prst="rect">
            <a:avLst/>
          </a:prstGeom>
          <a:solidFill>
            <a:srgbClr val="4C4C4C"/>
          </a:solidFill>
        </p:spPr>
        <p:txBody>
          <a:bodyPr wrap="non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</a:rPr>
              <a:t>PLC</a:t>
            </a:r>
            <a:r>
              <a:rPr lang="el-GR" sz="1400" dirty="0">
                <a:solidFill>
                  <a:schemeClr val="bg1"/>
                </a:solidFill>
              </a:rPr>
              <a:t>γ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77055" y="4180409"/>
            <a:ext cx="471214" cy="307777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Akt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352598" y="4180409"/>
            <a:ext cx="526524" cy="307777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Erks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5" name="Left Arrow 84"/>
          <p:cNvSpPr/>
          <p:nvPr/>
        </p:nvSpPr>
        <p:spPr>
          <a:xfrm rot="16200000">
            <a:off x="11080567" y="2572666"/>
            <a:ext cx="172524" cy="219075"/>
          </a:xfrm>
          <a:prstGeom prst="leftArrow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6" name="Left Arrow 85"/>
          <p:cNvSpPr/>
          <p:nvPr/>
        </p:nvSpPr>
        <p:spPr>
          <a:xfrm rot="16200000">
            <a:off x="10442333" y="2579332"/>
            <a:ext cx="172524" cy="219075"/>
          </a:xfrm>
          <a:prstGeom prst="leftArrow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7" name="Multiply 86"/>
          <p:cNvSpPr/>
          <p:nvPr/>
        </p:nvSpPr>
        <p:spPr>
          <a:xfrm>
            <a:off x="11644641" y="2562278"/>
            <a:ext cx="181563" cy="239850"/>
          </a:xfrm>
          <a:prstGeom prst="mathMultiply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8" name="TextBox 87"/>
          <p:cNvSpPr txBox="1"/>
          <p:nvPr/>
        </p:nvSpPr>
        <p:spPr>
          <a:xfrm>
            <a:off x="10264901" y="2917032"/>
            <a:ext cx="527388" cy="307777"/>
          </a:xfrm>
          <a:prstGeom prst="rect">
            <a:avLst/>
          </a:prstGeom>
          <a:solidFill>
            <a:srgbClr val="800080"/>
          </a:solidFill>
        </p:spPr>
        <p:txBody>
          <a:bodyPr wrap="non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</a:rPr>
              <a:t>PLC</a:t>
            </a:r>
            <a:r>
              <a:rPr lang="el-GR" sz="1400" dirty="0">
                <a:solidFill>
                  <a:schemeClr val="bg1"/>
                </a:solidFill>
              </a:rPr>
              <a:t>γ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896618" y="2917032"/>
            <a:ext cx="471214" cy="307777"/>
          </a:xfrm>
          <a:prstGeom prst="rect">
            <a:avLst/>
          </a:prstGeom>
          <a:solidFill>
            <a:srgbClr val="008040"/>
          </a:solidFill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Akt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472161" y="2917032"/>
            <a:ext cx="526524" cy="30777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Erks</a:t>
            </a:r>
            <a:endParaRPr lang="es-419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Towards an understanding of the molecular mechanisms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13" y="2219020"/>
            <a:ext cx="3454695" cy="40011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Pharmacological inhibitors</a:t>
            </a: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238869"/>
              </p:ext>
            </p:extLst>
          </p:nvPr>
        </p:nvGraphicFramePr>
        <p:xfrm>
          <a:off x="1989696" y="3026419"/>
          <a:ext cx="4235087" cy="3697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0" name="Prism 6" r:id="rId3" imgW="3500519" imgH="3055547" progId="Prism6.Document">
                  <p:embed/>
                </p:oleObj>
              </mc:Choice>
              <mc:Fallback>
                <p:oleObj name="Prism 6" r:id="rId3" imgW="3500519" imgH="3055547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9696" y="3026419"/>
                        <a:ext cx="4235087" cy="3697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430805" y="5216187"/>
            <a:ext cx="460474" cy="380437"/>
            <a:chOff x="384" y="1920"/>
            <a:chExt cx="627" cy="557"/>
          </a:xfrm>
        </p:grpSpPr>
        <p:sp>
          <p:nvSpPr>
            <p:cNvPr id="14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2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3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2304" y="5641641"/>
            <a:ext cx="122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325556" y="5429463"/>
            <a:ext cx="9221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56612" y="5038499"/>
            <a:ext cx="120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DMT, 72h</a:t>
            </a:r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687819"/>
              </p:ext>
            </p:extLst>
          </p:nvPr>
        </p:nvGraphicFramePr>
        <p:xfrm>
          <a:off x="6291602" y="2619129"/>
          <a:ext cx="5715706" cy="413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1" name="Prism 6" r:id="rId5" imgW="4680324" imgH="3384728" progId="Prism6.Document">
                  <p:embed/>
                </p:oleObj>
              </mc:Choice>
              <mc:Fallback>
                <p:oleObj name="Prism 6" r:id="rId5" imgW="4680324" imgH="3384728" progId="Prism6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1602" y="2619129"/>
                        <a:ext cx="5715706" cy="41340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/>
          <p:cNvSpPr/>
          <p:nvPr/>
        </p:nvSpPr>
        <p:spPr>
          <a:xfrm>
            <a:off x="156824" y="2794540"/>
            <a:ext cx="2239488" cy="341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 startAt="2"/>
            </a:pPr>
            <a:r>
              <a:rPr lang="es-419" b="1" u="sng" dirty="0" err="1"/>
              <a:t>Receptors</a:t>
            </a:r>
            <a:endParaRPr lang="es-419" b="1" u="sng" dirty="0"/>
          </a:p>
        </p:txBody>
      </p:sp>
      <p:sp>
        <p:nvSpPr>
          <p:cNvPr id="52" name="TextBox 51"/>
          <p:cNvSpPr txBox="1"/>
          <p:nvPr/>
        </p:nvSpPr>
        <p:spPr>
          <a:xfrm>
            <a:off x="190457" y="3196393"/>
            <a:ext cx="184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i="1" dirty="0">
                <a:solidFill>
                  <a:schemeClr val="accent2"/>
                </a:solidFill>
              </a:rPr>
              <a:t>PC12 </a:t>
            </a:r>
            <a:r>
              <a:rPr lang="es-419" b="1" i="1" dirty="0" err="1">
                <a:solidFill>
                  <a:schemeClr val="accent2"/>
                </a:solidFill>
              </a:rPr>
              <a:t>diff</a:t>
            </a:r>
            <a:r>
              <a:rPr lang="es-419" b="1" i="1" dirty="0">
                <a:solidFill>
                  <a:schemeClr val="accent2"/>
                </a:solidFill>
              </a:rPr>
              <a:t> </a:t>
            </a:r>
            <a:r>
              <a:rPr lang="es-419" b="1" i="1" dirty="0" err="1">
                <a:solidFill>
                  <a:schemeClr val="accent2"/>
                </a:solidFill>
              </a:rPr>
              <a:t>by</a:t>
            </a:r>
            <a:r>
              <a:rPr lang="es-419" b="1" i="1" dirty="0">
                <a:solidFill>
                  <a:schemeClr val="accent2"/>
                </a:solidFill>
              </a:rPr>
              <a:t> NGF: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 err="1"/>
              <a:t>TrkA</a:t>
            </a:r>
            <a:endParaRPr lang="es-419" dirty="0"/>
          </a:p>
        </p:txBody>
      </p:sp>
      <p:sp>
        <p:nvSpPr>
          <p:cNvPr id="53" name="TextBox 52"/>
          <p:cNvSpPr txBox="1"/>
          <p:nvPr/>
        </p:nvSpPr>
        <p:spPr>
          <a:xfrm>
            <a:off x="156824" y="3917307"/>
            <a:ext cx="21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i="1" dirty="0">
                <a:solidFill>
                  <a:schemeClr val="accent2"/>
                </a:solidFill>
              </a:rPr>
              <a:t>DMT </a:t>
            </a:r>
            <a:r>
              <a:rPr lang="es-419" b="1" i="1" dirty="0" err="1">
                <a:solidFill>
                  <a:schemeClr val="accent2"/>
                </a:solidFill>
              </a:rPr>
              <a:t>pharmacology</a:t>
            </a:r>
            <a:r>
              <a:rPr lang="es-419" b="1" i="1" dirty="0">
                <a:solidFill>
                  <a:schemeClr val="accent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5-HT2AR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Sigma-1R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65127" y="5532045"/>
            <a:ext cx="115384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+ </a:t>
            </a:r>
            <a:r>
              <a:rPr lang="es-419" dirty="0" err="1">
                <a:solidFill>
                  <a:schemeClr val="bg1"/>
                </a:solidFill>
              </a:rPr>
              <a:t>inhibitor</a:t>
            </a:r>
            <a:endParaRPr lang="es-419" dirty="0">
              <a:solidFill>
                <a:schemeClr val="bg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554511" y="3008786"/>
            <a:ext cx="1503356" cy="1213485"/>
            <a:chOff x="4617052" y="2656289"/>
            <a:chExt cx="1503356" cy="1213485"/>
          </a:xfrm>
        </p:grpSpPr>
        <p:grpSp>
          <p:nvGrpSpPr>
            <p:cNvPr id="57" name="Group 3"/>
            <p:cNvGrpSpPr>
              <a:grpSpLocks/>
            </p:cNvGrpSpPr>
            <p:nvPr/>
          </p:nvGrpSpPr>
          <p:grpSpPr bwMode="auto">
            <a:xfrm>
              <a:off x="4617052" y="3087219"/>
              <a:ext cx="413481" cy="380437"/>
              <a:chOff x="384" y="1920"/>
              <a:chExt cx="627" cy="557"/>
            </a:xfrm>
          </p:grpSpPr>
          <p:sp>
            <p:nvSpPr>
              <p:cNvPr id="61" name="Freeform 4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noFill/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>
                <a:off x="550" y="1982"/>
                <a:ext cx="305" cy="373"/>
              </a:xfrm>
              <a:custGeom>
                <a:avLst/>
                <a:gdLst>
                  <a:gd name="T0" fmla="*/ 130 w 396"/>
                  <a:gd name="T1" fmla="*/ 5 h 453"/>
                  <a:gd name="T2" fmla="*/ 221 w 396"/>
                  <a:gd name="T3" fmla="*/ 48 h 453"/>
                  <a:gd name="T4" fmla="*/ 203 w 396"/>
                  <a:gd name="T5" fmla="*/ 180 h 453"/>
                  <a:gd name="T6" fmla="*/ 85 w 396"/>
                  <a:gd name="T7" fmla="*/ 298 h 453"/>
                  <a:gd name="T8" fmla="*/ 15 w 396"/>
                  <a:gd name="T9" fmla="*/ 251 h 453"/>
                  <a:gd name="T10" fmla="*/ 2 w 396"/>
                  <a:gd name="T11" fmla="*/ 195 h 453"/>
                  <a:gd name="T12" fmla="*/ 18 w 396"/>
                  <a:gd name="T13" fmla="*/ 129 h 453"/>
                  <a:gd name="T14" fmla="*/ 55 w 396"/>
                  <a:gd name="T15" fmla="*/ 63 h 453"/>
                  <a:gd name="T16" fmla="*/ 86 w 396"/>
                  <a:gd name="T17" fmla="*/ 30 h 453"/>
                  <a:gd name="T18" fmla="*/ 130 w 396"/>
                  <a:gd name="T19" fmla="*/ 5 h 4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6" h="453">
                    <a:moveTo>
                      <a:pt x="219" y="7"/>
                    </a:moveTo>
                    <a:cubicBezTo>
                      <a:pt x="279" y="0"/>
                      <a:pt x="346" y="7"/>
                      <a:pt x="372" y="71"/>
                    </a:cubicBezTo>
                    <a:cubicBezTo>
                      <a:pt x="396" y="129"/>
                      <a:pt x="360" y="209"/>
                      <a:pt x="343" y="266"/>
                    </a:cubicBezTo>
                    <a:cubicBezTo>
                      <a:pt x="315" y="363"/>
                      <a:pt x="258" y="453"/>
                      <a:pt x="144" y="440"/>
                    </a:cubicBezTo>
                    <a:cubicBezTo>
                      <a:pt x="94" y="434"/>
                      <a:pt x="53" y="412"/>
                      <a:pt x="25" y="371"/>
                    </a:cubicBezTo>
                    <a:cubicBezTo>
                      <a:pt x="9" y="348"/>
                      <a:pt x="5" y="315"/>
                      <a:pt x="3" y="288"/>
                    </a:cubicBezTo>
                    <a:cubicBezTo>
                      <a:pt x="0" y="254"/>
                      <a:pt x="16" y="221"/>
                      <a:pt x="30" y="191"/>
                    </a:cubicBezTo>
                    <a:cubicBezTo>
                      <a:pt x="47" y="156"/>
                      <a:pt x="71" y="126"/>
                      <a:pt x="94" y="94"/>
                    </a:cubicBezTo>
                    <a:cubicBezTo>
                      <a:pt x="108" y="75"/>
                      <a:pt x="126" y="59"/>
                      <a:pt x="145" y="45"/>
                    </a:cubicBezTo>
                    <a:cubicBezTo>
                      <a:pt x="164" y="31"/>
                      <a:pt x="195" y="9"/>
                      <a:pt x="219" y="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535" y="1979"/>
                <a:ext cx="306" cy="372"/>
              </a:xfrm>
              <a:custGeom>
                <a:avLst/>
                <a:gdLst>
                  <a:gd name="T0" fmla="*/ 131 w 397"/>
                  <a:gd name="T1" fmla="*/ 4 h 452"/>
                  <a:gd name="T2" fmla="*/ 221 w 397"/>
                  <a:gd name="T3" fmla="*/ 48 h 452"/>
                  <a:gd name="T4" fmla="*/ 204 w 397"/>
                  <a:gd name="T5" fmla="*/ 179 h 452"/>
                  <a:gd name="T6" fmla="*/ 86 w 397"/>
                  <a:gd name="T7" fmla="*/ 297 h 452"/>
                  <a:gd name="T8" fmla="*/ 15 w 397"/>
                  <a:gd name="T9" fmla="*/ 251 h 452"/>
                  <a:gd name="T10" fmla="*/ 2 w 397"/>
                  <a:gd name="T11" fmla="*/ 195 h 452"/>
                  <a:gd name="T12" fmla="*/ 18 w 397"/>
                  <a:gd name="T13" fmla="*/ 128 h 452"/>
                  <a:gd name="T14" fmla="*/ 56 w 397"/>
                  <a:gd name="T15" fmla="*/ 63 h 452"/>
                  <a:gd name="T16" fmla="*/ 87 w 397"/>
                  <a:gd name="T17" fmla="*/ 30 h 452"/>
                  <a:gd name="T18" fmla="*/ 131 w 397"/>
                  <a:gd name="T19" fmla="*/ 4 h 4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7" h="452">
                    <a:moveTo>
                      <a:pt x="220" y="6"/>
                    </a:moveTo>
                    <a:cubicBezTo>
                      <a:pt x="279" y="0"/>
                      <a:pt x="347" y="7"/>
                      <a:pt x="372" y="70"/>
                    </a:cubicBezTo>
                    <a:cubicBezTo>
                      <a:pt x="397" y="129"/>
                      <a:pt x="361" y="208"/>
                      <a:pt x="344" y="265"/>
                    </a:cubicBezTo>
                    <a:cubicBezTo>
                      <a:pt x="315" y="362"/>
                      <a:pt x="258" y="452"/>
                      <a:pt x="145" y="439"/>
                    </a:cubicBezTo>
                    <a:cubicBezTo>
                      <a:pt x="94" y="433"/>
                      <a:pt x="54" y="412"/>
                      <a:pt x="25" y="370"/>
                    </a:cubicBezTo>
                    <a:cubicBezTo>
                      <a:pt x="10" y="347"/>
                      <a:pt x="6" y="315"/>
                      <a:pt x="3" y="288"/>
                    </a:cubicBezTo>
                    <a:cubicBezTo>
                      <a:pt x="0" y="253"/>
                      <a:pt x="16" y="221"/>
                      <a:pt x="31" y="190"/>
                    </a:cubicBezTo>
                    <a:cubicBezTo>
                      <a:pt x="47" y="155"/>
                      <a:pt x="72" y="125"/>
                      <a:pt x="95" y="94"/>
                    </a:cubicBezTo>
                    <a:cubicBezTo>
                      <a:pt x="109" y="75"/>
                      <a:pt x="127" y="58"/>
                      <a:pt x="146" y="44"/>
                    </a:cubicBezTo>
                    <a:cubicBezTo>
                      <a:pt x="165" y="30"/>
                      <a:pt x="196" y="9"/>
                      <a:pt x="220" y="6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5" name="Freeform 8"/>
              <p:cNvSpPr>
                <a:spLocks/>
              </p:cNvSpPr>
              <p:nvPr/>
            </p:nvSpPr>
            <p:spPr bwMode="auto">
              <a:xfrm>
                <a:off x="550" y="2069"/>
                <a:ext cx="209" cy="269"/>
              </a:xfrm>
              <a:custGeom>
                <a:avLst/>
                <a:gdLst>
                  <a:gd name="T0" fmla="*/ 36 w 272"/>
                  <a:gd name="T1" fmla="*/ 18 h 328"/>
                  <a:gd name="T2" fmla="*/ 10 w 272"/>
                  <a:gd name="T3" fmla="*/ 75 h 328"/>
                  <a:gd name="T4" fmla="*/ 6 w 272"/>
                  <a:gd name="T5" fmla="*/ 151 h 328"/>
                  <a:gd name="T6" fmla="*/ 64 w 272"/>
                  <a:gd name="T7" fmla="*/ 214 h 328"/>
                  <a:gd name="T8" fmla="*/ 149 w 272"/>
                  <a:gd name="T9" fmla="*/ 176 h 328"/>
                  <a:gd name="T10" fmla="*/ 124 w 272"/>
                  <a:gd name="T11" fmla="*/ 107 h 328"/>
                  <a:gd name="T12" fmla="*/ 93 w 272"/>
                  <a:gd name="T13" fmla="*/ 87 h 328"/>
                  <a:gd name="T14" fmla="*/ 80 w 272"/>
                  <a:gd name="T15" fmla="*/ 51 h 328"/>
                  <a:gd name="T16" fmla="*/ 65 w 272"/>
                  <a:gd name="T17" fmla="*/ 5 h 328"/>
                  <a:gd name="T18" fmla="*/ 35 w 272"/>
                  <a:gd name="T19" fmla="*/ 18 h 3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2" h="328">
                    <a:moveTo>
                      <a:pt x="61" y="27"/>
                    </a:moveTo>
                    <a:cubicBezTo>
                      <a:pt x="37" y="45"/>
                      <a:pt x="26" y="84"/>
                      <a:pt x="17" y="112"/>
                    </a:cubicBezTo>
                    <a:cubicBezTo>
                      <a:pt x="5" y="147"/>
                      <a:pt x="0" y="188"/>
                      <a:pt x="11" y="224"/>
                    </a:cubicBezTo>
                    <a:cubicBezTo>
                      <a:pt x="24" y="267"/>
                      <a:pt x="63" y="309"/>
                      <a:pt x="108" y="318"/>
                    </a:cubicBezTo>
                    <a:cubicBezTo>
                      <a:pt x="151" y="328"/>
                      <a:pt x="233" y="305"/>
                      <a:pt x="252" y="262"/>
                    </a:cubicBezTo>
                    <a:cubicBezTo>
                      <a:pt x="272" y="215"/>
                      <a:pt x="254" y="180"/>
                      <a:pt x="211" y="158"/>
                    </a:cubicBezTo>
                    <a:cubicBezTo>
                      <a:pt x="193" y="149"/>
                      <a:pt x="173" y="143"/>
                      <a:pt x="158" y="129"/>
                    </a:cubicBezTo>
                    <a:cubicBezTo>
                      <a:pt x="143" y="114"/>
                      <a:pt x="138" y="95"/>
                      <a:pt x="135" y="75"/>
                    </a:cubicBezTo>
                    <a:cubicBezTo>
                      <a:pt x="131" y="53"/>
                      <a:pt x="134" y="17"/>
                      <a:pt x="109" y="7"/>
                    </a:cubicBezTo>
                    <a:cubicBezTo>
                      <a:pt x="88" y="0"/>
                      <a:pt x="74" y="19"/>
                      <a:pt x="58" y="27"/>
                    </a:cubicBezTo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762" y="1992"/>
                <a:ext cx="56" cy="212"/>
              </a:xfrm>
              <a:custGeom>
                <a:avLst/>
                <a:gdLst>
                  <a:gd name="T0" fmla="*/ 0 w 72"/>
                  <a:gd name="T1" fmla="*/ 6 h 258"/>
                  <a:gd name="T2" fmla="*/ 40 w 72"/>
                  <a:gd name="T3" fmla="*/ 54 h 258"/>
                  <a:gd name="T4" fmla="*/ 36 w 72"/>
                  <a:gd name="T5" fmla="*/ 104 h 258"/>
                  <a:gd name="T6" fmla="*/ 18 w 72"/>
                  <a:gd name="T7" fmla="*/ 174 h 258"/>
                  <a:gd name="T8" fmla="*/ 28 w 72"/>
                  <a:gd name="T9" fmla="*/ 113 h 258"/>
                  <a:gd name="T10" fmla="*/ 31 w 72"/>
                  <a:gd name="T11" fmla="*/ 63 h 258"/>
                  <a:gd name="T12" fmla="*/ 2 w 72"/>
                  <a:gd name="T13" fmla="*/ 7 h 2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58">
                    <a:moveTo>
                      <a:pt x="0" y="9"/>
                    </a:moveTo>
                    <a:cubicBezTo>
                      <a:pt x="28" y="0"/>
                      <a:pt x="62" y="56"/>
                      <a:pt x="67" y="80"/>
                    </a:cubicBezTo>
                    <a:cubicBezTo>
                      <a:pt x="72" y="103"/>
                      <a:pt x="65" y="131"/>
                      <a:pt x="59" y="154"/>
                    </a:cubicBezTo>
                    <a:cubicBezTo>
                      <a:pt x="52" y="189"/>
                      <a:pt x="43" y="225"/>
                      <a:pt x="29" y="258"/>
                    </a:cubicBezTo>
                    <a:cubicBezTo>
                      <a:pt x="28" y="229"/>
                      <a:pt x="42" y="196"/>
                      <a:pt x="46" y="167"/>
                    </a:cubicBezTo>
                    <a:cubicBezTo>
                      <a:pt x="50" y="143"/>
                      <a:pt x="53" y="118"/>
                      <a:pt x="51" y="94"/>
                    </a:cubicBezTo>
                    <a:cubicBezTo>
                      <a:pt x="47" y="59"/>
                      <a:pt x="36" y="27"/>
                      <a:pt x="4" y="11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7" name="Freeform 10"/>
              <p:cNvSpPr>
                <a:spLocks/>
              </p:cNvSpPr>
              <p:nvPr/>
            </p:nvSpPr>
            <p:spPr bwMode="auto">
              <a:xfrm>
                <a:off x="641" y="2226"/>
                <a:ext cx="129" cy="106"/>
              </a:xfrm>
              <a:custGeom>
                <a:avLst/>
                <a:gdLst>
                  <a:gd name="T0" fmla="*/ 100 w 167"/>
                  <a:gd name="T1" fmla="*/ 0 h 128"/>
                  <a:gd name="T2" fmla="*/ 63 w 167"/>
                  <a:gd name="T3" fmla="*/ 59 h 128"/>
                  <a:gd name="T4" fmla="*/ 0 w 167"/>
                  <a:gd name="T5" fmla="*/ 80 h 128"/>
                  <a:gd name="T6" fmla="*/ 32 w 167"/>
                  <a:gd name="T7" fmla="*/ 78 h 128"/>
                  <a:gd name="T8" fmla="*/ 62 w 167"/>
                  <a:gd name="T9" fmla="*/ 68 h 128"/>
                  <a:gd name="T10" fmla="*/ 85 w 167"/>
                  <a:gd name="T11" fmla="*/ 45 h 128"/>
                  <a:gd name="T12" fmla="*/ 98 w 167"/>
                  <a:gd name="T13" fmla="*/ 1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128">
                    <a:moveTo>
                      <a:pt x="167" y="0"/>
                    </a:moveTo>
                    <a:cubicBezTo>
                      <a:pt x="160" y="30"/>
                      <a:pt x="131" y="68"/>
                      <a:pt x="106" y="86"/>
                    </a:cubicBezTo>
                    <a:cubicBezTo>
                      <a:pt x="79" y="105"/>
                      <a:pt x="32" y="125"/>
                      <a:pt x="0" y="117"/>
                    </a:cubicBezTo>
                    <a:cubicBezTo>
                      <a:pt x="17" y="128"/>
                      <a:pt x="37" y="119"/>
                      <a:pt x="54" y="114"/>
                    </a:cubicBezTo>
                    <a:cubicBezTo>
                      <a:pt x="72" y="108"/>
                      <a:pt x="88" y="108"/>
                      <a:pt x="104" y="99"/>
                    </a:cubicBezTo>
                    <a:cubicBezTo>
                      <a:pt x="120" y="91"/>
                      <a:pt x="132" y="80"/>
                      <a:pt x="142" y="65"/>
                    </a:cubicBezTo>
                    <a:cubicBezTo>
                      <a:pt x="153" y="49"/>
                      <a:pt x="156" y="29"/>
                      <a:pt x="164" y="1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8" name="Freeform 11"/>
              <p:cNvSpPr>
                <a:spLocks/>
              </p:cNvSpPr>
              <p:nvPr/>
            </p:nvSpPr>
            <p:spPr bwMode="auto">
              <a:xfrm>
                <a:off x="670" y="1996"/>
                <a:ext cx="112" cy="57"/>
              </a:xfrm>
              <a:custGeom>
                <a:avLst/>
                <a:gdLst>
                  <a:gd name="T0" fmla="*/ 3 w 146"/>
                  <a:gd name="T1" fmla="*/ 20 h 69"/>
                  <a:gd name="T2" fmla="*/ 54 w 146"/>
                  <a:gd name="T3" fmla="*/ 6 h 69"/>
                  <a:gd name="T4" fmla="*/ 68 w 146"/>
                  <a:gd name="T5" fmla="*/ 31 h 69"/>
                  <a:gd name="T6" fmla="*/ 49 w 146"/>
                  <a:gd name="T7" fmla="*/ 22 h 69"/>
                  <a:gd name="T8" fmla="*/ 28 w 146"/>
                  <a:gd name="T9" fmla="*/ 31 h 69"/>
                  <a:gd name="T10" fmla="*/ 0 w 146"/>
                  <a:gd name="T11" fmla="*/ 30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6" h="69">
                    <a:moveTo>
                      <a:pt x="5" y="29"/>
                    </a:moveTo>
                    <a:cubicBezTo>
                      <a:pt x="27" y="11"/>
                      <a:pt x="66" y="0"/>
                      <a:pt x="93" y="8"/>
                    </a:cubicBezTo>
                    <a:cubicBezTo>
                      <a:pt x="104" y="12"/>
                      <a:pt x="146" y="47"/>
                      <a:pt x="116" y="46"/>
                    </a:cubicBezTo>
                    <a:cubicBezTo>
                      <a:pt x="106" y="46"/>
                      <a:pt x="95" y="34"/>
                      <a:pt x="84" y="33"/>
                    </a:cubicBezTo>
                    <a:cubicBezTo>
                      <a:pt x="70" y="32"/>
                      <a:pt x="60" y="38"/>
                      <a:pt x="48" y="46"/>
                    </a:cubicBezTo>
                    <a:cubicBezTo>
                      <a:pt x="32" y="56"/>
                      <a:pt x="8" y="69"/>
                      <a:pt x="0" y="4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69" name="Freeform 12"/>
              <p:cNvSpPr>
                <a:spLocks/>
              </p:cNvSpPr>
              <p:nvPr/>
            </p:nvSpPr>
            <p:spPr bwMode="auto">
              <a:xfrm>
                <a:off x="393" y="2111"/>
                <a:ext cx="243" cy="345"/>
              </a:xfrm>
              <a:custGeom>
                <a:avLst/>
                <a:gdLst>
                  <a:gd name="T0" fmla="*/ 67 w 316"/>
                  <a:gd name="T1" fmla="*/ 0 h 419"/>
                  <a:gd name="T2" fmla="*/ 12 w 316"/>
                  <a:gd name="T3" fmla="*/ 82 h 419"/>
                  <a:gd name="T4" fmla="*/ 5 w 316"/>
                  <a:gd name="T5" fmla="*/ 166 h 419"/>
                  <a:gd name="T6" fmla="*/ 106 w 316"/>
                  <a:gd name="T7" fmla="*/ 277 h 419"/>
                  <a:gd name="T8" fmla="*/ 141 w 316"/>
                  <a:gd name="T9" fmla="*/ 282 h 419"/>
                  <a:gd name="T10" fmla="*/ 187 w 316"/>
                  <a:gd name="T11" fmla="*/ 273 h 419"/>
                  <a:gd name="T12" fmla="*/ 25 w 316"/>
                  <a:gd name="T13" fmla="*/ 163 h 419"/>
                  <a:gd name="T14" fmla="*/ 68 w 316"/>
                  <a:gd name="T15" fmla="*/ 3 h 4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6" h="419">
                    <a:moveTo>
                      <a:pt x="113" y="0"/>
                    </a:moveTo>
                    <a:cubicBezTo>
                      <a:pt x="68" y="13"/>
                      <a:pt x="36" y="81"/>
                      <a:pt x="19" y="120"/>
                    </a:cubicBezTo>
                    <a:cubicBezTo>
                      <a:pt x="1" y="162"/>
                      <a:pt x="0" y="201"/>
                      <a:pt x="9" y="245"/>
                    </a:cubicBezTo>
                    <a:cubicBezTo>
                      <a:pt x="27" y="337"/>
                      <a:pt x="92" y="385"/>
                      <a:pt x="179" y="409"/>
                    </a:cubicBezTo>
                    <a:cubicBezTo>
                      <a:pt x="200" y="415"/>
                      <a:pt x="217" y="419"/>
                      <a:pt x="239" y="415"/>
                    </a:cubicBezTo>
                    <a:cubicBezTo>
                      <a:pt x="263" y="410"/>
                      <a:pt x="293" y="410"/>
                      <a:pt x="316" y="403"/>
                    </a:cubicBezTo>
                    <a:cubicBezTo>
                      <a:pt x="213" y="390"/>
                      <a:pt x="79" y="348"/>
                      <a:pt x="41" y="240"/>
                    </a:cubicBezTo>
                    <a:cubicBezTo>
                      <a:pt x="14" y="164"/>
                      <a:pt x="50" y="50"/>
                      <a:pt x="115" y="5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>
                <a:off x="838" y="1937"/>
                <a:ext cx="170" cy="294"/>
              </a:xfrm>
              <a:custGeom>
                <a:avLst/>
                <a:gdLst>
                  <a:gd name="T0" fmla="*/ 0 w 221"/>
                  <a:gd name="T1" fmla="*/ 0 h 358"/>
                  <a:gd name="T2" fmla="*/ 86 w 221"/>
                  <a:gd name="T3" fmla="*/ 74 h 358"/>
                  <a:gd name="T4" fmla="*/ 111 w 221"/>
                  <a:gd name="T5" fmla="*/ 241 h 358"/>
                  <a:gd name="T6" fmla="*/ 82 w 221"/>
                  <a:gd name="T7" fmla="*/ 74 h 358"/>
                  <a:gd name="T8" fmla="*/ 44 w 221"/>
                  <a:gd name="T9" fmla="*/ 21 h 358"/>
                  <a:gd name="T10" fmla="*/ 2 w 221"/>
                  <a:gd name="T11" fmla="*/ 2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1" h="358">
                    <a:moveTo>
                      <a:pt x="0" y="0"/>
                    </a:moveTo>
                    <a:cubicBezTo>
                      <a:pt x="75" y="4"/>
                      <a:pt x="112" y="44"/>
                      <a:pt x="146" y="110"/>
                    </a:cubicBezTo>
                    <a:cubicBezTo>
                      <a:pt x="184" y="185"/>
                      <a:pt x="221" y="275"/>
                      <a:pt x="187" y="358"/>
                    </a:cubicBezTo>
                    <a:cubicBezTo>
                      <a:pt x="204" y="278"/>
                      <a:pt x="180" y="179"/>
                      <a:pt x="138" y="110"/>
                    </a:cubicBezTo>
                    <a:cubicBezTo>
                      <a:pt x="120" y="81"/>
                      <a:pt x="106" y="47"/>
                      <a:pt x="74" y="30"/>
                    </a:cubicBezTo>
                    <a:cubicBezTo>
                      <a:pt x="51" y="18"/>
                      <a:pt x="22" y="14"/>
                      <a:pt x="3" y="2"/>
                    </a:cubicBezTo>
                  </a:path>
                </a:pathLst>
              </a:custGeom>
              <a:solidFill>
                <a:srgbClr val="F8F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71" name="Freeform 14"/>
              <p:cNvSpPr>
                <a:spLocks/>
              </p:cNvSpPr>
              <p:nvPr/>
            </p:nvSpPr>
            <p:spPr bwMode="auto">
              <a:xfrm>
                <a:off x="597" y="1926"/>
                <a:ext cx="198" cy="359"/>
              </a:xfrm>
              <a:custGeom>
                <a:avLst/>
                <a:gdLst>
                  <a:gd name="T0" fmla="*/ 152 w 258"/>
                  <a:gd name="T1" fmla="*/ 9 h 437"/>
                  <a:gd name="T2" fmla="*/ 101 w 258"/>
                  <a:gd name="T3" fmla="*/ 37 h 437"/>
                  <a:gd name="T4" fmla="*/ 48 w 258"/>
                  <a:gd name="T5" fmla="*/ 144 h 437"/>
                  <a:gd name="T6" fmla="*/ 4 w 258"/>
                  <a:gd name="T7" fmla="*/ 234 h 437"/>
                  <a:gd name="T8" fmla="*/ 10 w 258"/>
                  <a:gd name="T9" fmla="*/ 295 h 437"/>
                  <a:gd name="T10" fmla="*/ 26 w 258"/>
                  <a:gd name="T11" fmla="*/ 200 h 437"/>
                  <a:gd name="T12" fmla="*/ 70 w 258"/>
                  <a:gd name="T13" fmla="*/ 131 h 437"/>
                  <a:gd name="T14" fmla="*/ 131 w 258"/>
                  <a:gd name="T15" fmla="*/ 15 h 437"/>
                  <a:gd name="T16" fmla="*/ 150 w 258"/>
                  <a:gd name="T17" fmla="*/ 7 h 4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8" h="437">
                    <a:moveTo>
                      <a:pt x="258" y="13"/>
                    </a:moveTo>
                    <a:cubicBezTo>
                      <a:pt x="227" y="0"/>
                      <a:pt x="188" y="33"/>
                      <a:pt x="171" y="55"/>
                    </a:cubicBezTo>
                    <a:cubicBezTo>
                      <a:pt x="133" y="102"/>
                      <a:pt x="116" y="162"/>
                      <a:pt x="81" y="213"/>
                    </a:cubicBezTo>
                    <a:cubicBezTo>
                      <a:pt x="51" y="257"/>
                      <a:pt x="16" y="292"/>
                      <a:pt x="6" y="347"/>
                    </a:cubicBezTo>
                    <a:cubicBezTo>
                      <a:pt x="0" y="379"/>
                      <a:pt x="4" y="407"/>
                      <a:pt x="17" y="437"/>
                    </a:cubicBezTo>
                    <a:cubicBezTo>
                      <a:pt x="7" y="385"/>
                      <a:pt x="15" y="341"/>
                      <a:pt x="44" y="296"/>
                    </a:cubicBezTo>
                    <a:cubicBezTo>
                      <a:pt x="67" y="260"/>
                      <a:pt x="102" y="236"/>
                      <a:pt x="119" y="195"/>
                    </a:cubicBezTo>
                    <a:cubicBezTo>
                      <a:pt x="143" y="135"/>
                      <a:pt x="156" y="51"/>
                      <a:pt x="223" y="22"/>
                    </a:cubicBezTo>
                    <a:cubicBezTo>
                      <a:pt x="233" y="17"/>
                      <a:pt x="246" y="15"/>
                      <a:pt x="256" y="11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72" name="Oval 15"/>
              <p:cNvSpPr>
                <a:spLocks noChangeArrowheads="1"/>
              </p:cNvSpPr>
              <p:nvPr/>
            </p:nvSpPr>
            <p:spPr bwMode="auto">
              <a:xfrm>
                <a:off x="714" y="1971"/>
                <a:ext cx="24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3" name="Oval 16"/>
              <p:cNvSpPr>
                <a:spLocks noChangeArrowheads="1"/>
              </p:cNvSpPr>
              <p:nvPr/>
            </p:nvSpPr>
            <p:spPr bwMode="auto">
              <a:xfrm>
                <a:off x="735" y="1957"/>
                <a:ext cx="16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4" name="Oval 17"/>
              <p:cNvSpPr>
                <a:spLocks noChangeArrowheads="1"/>
              </p:cNvSpPr>
              <p:nvPr/>
            </p:nvSpPr>
            <p:spPr bwMode="auto">
              <a:xfrm>
                <a:off x="612" y="2291"/>
                <a:ext cx="11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5" name="Oval 18"/>
              <p:cNvSpPr>
                <a:spLocks noChangeArrowheads="1"/>
              </p:cNvSpPr>
              <p:nvPr/>
            </p:nvSpPr>
            <p:spPr bwMode="auto">
              <a:xfrm>
                <a:off x="627" y="2311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6" name="Freeform 19"/>
              <p:cNvSpPr>
                <a:spLocks/>
              </p:cNvSpPr>
              <p:nvPr/>
            </p:nvSpPr>
            <p:spPr bwMode="auto">
              <a:xfrm>
                <a:off x="403" y="2055"/>
                <a:ext cx="155" cy="382"/>
              </a:xfrm>
              <a:custGeom>
                <a:avLst/>
                <a:gdLst>
                  <a:gd name="T0" fmla="*/ 118 w 201"/>
                  <a:gd name="T1" fmla="*/ 0 h 465"/>
                  <a:gd name="T2" fmla="*/ 92 w 201"/>
                  <a:gd name="T3" fmla="*/ 22 h 465"/>
                  <a:gd name="T4" fmla="*/ 58 w 201"/>
                  <a:gd name="T5" fmla="*/ 51 h 465"/>
                  <a:gd name="T6" fmla="*/ 11 w 201"/>
                  <a:gd name="T7" fmla="*/ 135 h 465"/>
                  <a:gd name="T8" fmla="*/ 31 w 201"/>
                  <a:gd name="T9" fmla="*/ 255 h 465"/>
                  <a:gd name="T10" fmla="*/ 120 w 201"/>
                  <a:gd name="T11" fmla="*/ 314 h 465"/>
                  <a:gd name="T12" fmla="*/ 89 w 201"/>
                  <a:gd name="T13" fmla="*/ 300 h 465"/>
                  <a:gd name="T14" fmla="*/ 51 w 201"/>
                  <a:gd name="T15" fmla="*/ 277 h 465"/>
                  <a:gd name="T16" fmla="*/ 14 w 201"/>
                  <a:gd name="T17" fmla="*/ 191 h 465"/>
                  <a:gd name="T18" fmla="*/ 36 w 201"/>
                  <a:gd name="T19" fmla="*/ 89 h 465"/>
                  <a:gd name="T20" fmla="*/ 95 w 201"/>
                  <a:gd name="T21" fmla="*/ 29 h 465"/>
                  <a:gd name="T22" fmla="*/ 116 w 201"/>
                  <a:gd name="T23" fmla="*/ 3 h 4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1" h="465">
                    <a:moveTo>
                      <a:pt x="198" y="0"/>
                    </a:moveTo>
                    <a:cubicBezTo>
                      <a:pt x="182" y="8"/>
                      <a:pt x="169" y="22"/>
                      <a:pt x="154" y="33"/>
                    </a:cubicBezTo>
                    <a:cubicBezTo>
                      <a:pt x="135" y="47"/>
                      <a:pt x="116" y="60"/>
                      <a:pt x="97" y="75"/>
                    </a:cubicBezTo>
                    <a:cubicBezTo>
                      <a:pt x="57" y="105"/>
                      <a:pt x="31" y="151"/>
                      <a:pt x="18" y="200"/>
                    </a:cubicBezTo>
                    <a:cubicBezTo>
                      <a:pt x="0" y="268"/>
                      <a:pt x="8" y="323"/>
                      <a:pt x="52" y="379"/>
                    </a:cubicBezTo>
                    <a:cubicBezTo>
                      <a:pt x="86" y="423"/>
                      <a:pt x="146" y="456"/>
                      <a:pt x="201" y="465"/>
                    </a:cubicBezTo>
                    <a:cubicBezTo>
                      <a:pt x="185" y="464"/>
                      <a:pt x="165" y="451"/>
                      <a:pt x="150" y="444"/>
                    </a:cubicBezTo>
                    <a:cubicBezTo>
                      <a:pt x="128" y="434"/>
                      <a:pt x="106" y="425"/>
                      <a:pt x="86" y="410"/>
                    </a:cubicBezTo>
                    <a:cubicBezTo>
                      <a:pt x="48" y="381"/>
                      <a:pt x="25" y="330"/>
                      <a:pt x="23" y="282"/>
                    </a:cubicBezTo>
                    <a:cubicBezTo>
                      <a:pt x="22" y="225"/>
                      <a:pt x="36" y="182"/>
                      <a:pt x="61" y="132"/>
                    </a:cubicBezTo>
                    <a:cubicBezTo>
                      <a:pt x="82" y="91"/>
                      <a:pt x="123" y="70"/>
                      <a:pt x="159" y="42"/>
                    </a:cubicBezTo>
                    <a:cubicBezTo>
                      <a:pt x="173" y="31"/>
                      <a:pt x="184" y="19"/>
                      <a:pt x="194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77" name="Oval 20"/>
              <p:cNvSpPr>
                <a:spLocks noChangeArrowheads="1"/>
              </p:cNvSpPr>
              <p:nvPr/>
            </p:nvSpPr>
            <p:spPr bwMode="auto">
              <a:xfrm>
                <a:off x="564" y="2042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8" name="Oval 21"/>
              <p:cNvSpPr>
                <a:spLocks noChangeArrowheads="1"/>
              </p:cNvSpPr>
              <p:nvPr/>
            </p:nvSpPr>
            <p:spPr bwMode="auto">
              <a:xfrm>
                <a:off x="579" y="2031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79" name="Oval 22"/>
              <p:cNvSpPr>
                <a:spLocks noChangeArrowheads="1"/>
              </p:cNvSpPr>
              <p:nvPr/>
            </p:nvSpPr>
            <p:spPr bwMode="auto">
              <a:xfrm>
                <a:off x="645" y="2430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Oval 23"/>
              <p:cNvSpPr>
                <a:spLocks noChangeArrowheads="1"/>
              </p:cNvSpPr>
              <p:nvPr/>
            </p:nvSpPr>
            <p:spPr bwMode="auto">
              <a:xfrm>
                <a:off x="665" y="2426"/>
                <a:ext cx="7" cy="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81" name="Freeform 24"/>
              <p:cNvSpPr>
                <a:spLocks/>
              </p:cNvSpPr>
              <p:nvPr/>
            </p:nvSpPr>
            <p:spPr bwMode="auto">
              <a:xfrm>
                <a:off x="735" y="2064"/>
                <a:ext cx="241" cy="334"/>
              </a:xfrm>
              <a:custGeom>
                <a:avLst/>
                <a:gdLst>
                  <a:gd name="T0" fmla="*/ 165 w 312"/>
                  <a:gd name="T1" fmla="*/ 0 h 407"/>
                  <a:gd name="T2" fmla="*/ 185 w 312"/>
                  <a:gd name="T3" fmla="*/ 141 h 407"/>
                  <a:gd name="T4" fmla="*/ 90 w 312"/>
                  <a:gd name="T5" fmla="*/ 225 h 407"/>
                  <a:gd name="T6" fmla="*/ 0 w 312"/>
                  <a:gd name="T7" fmla="*/ 274 h 407"/>
                  <a:gd name="T8" fmla="*/ 32 w 312"/>
                  <a:gd name="T9" fmla="*/ 239 h 407"/>
                  <a:gd name="T10" fmla="*/ 73 w 312"/>
                  <a:gd name="T11" fmla="*/ 201 h 407"/>
                  <a:gd name="T12" fmla="*/ 141 w 312"/>
                  <a:gd name="T13" fmla="*/ 143 h 407"/>
                  <a:gd name="T14" fmla="*/ 154 w 312"/>
                  <a:gd name="T15" fmla="*/ 67 h 407"/>
                  <a:gd name="T16" fmla="*/ 158 w 312"/>
                  <a:gd name="T17" fmla="*/ 2 h 4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2" h="407">
                    <a:moveTo>
                      <a:pt x="277" y="0"/>
                    </a:moveTo>
                    <a:cubicBezTo>
                      <a:pt x="308" y="61"/>
                      <a:pt x="312" y="140"/>
                      <a:pt x="309" y="210"/>
                    </a:cubicBezTo>
                    <a:cubicBezTo>
                      <a:pt x="306" y="298"/>
                      <a:pt x="219" y="314"/>
                      <a:pt x="150" y="334"/>
                    </a:cubicBezTo>
                    <a:cubicBezTo>
                      <a:pt x="95" y="351"/>
                      <a:pt x="53" y="389"/>
                      <a:pt x="0" y="407"/>
                    </a:cubicBezTo>
                    <a:cubicBezTo>
                      <a:pt x="11" y="390"/>
                      <a:pt x="39" y="370"/>
                      <a:pt x="55" y="354"/>
                    </a:cubicBezTo>
                    <a:cubicBezTo>
                      <a:pt x="77" y="334"/>
                      <a:pt x="97" y="313"/>
                      <a:pt x="123" y="298"/>
                    </a:cubicBezTo>
                    <a:cubicBezTo>
                      <a:pt x="167" y="273"/>
                      <a:pt x="207" y="257"/>
                      <a:pt x="236" y="212"/>
                    </a:cubicBezTo>
                    <a:cubicBezTo>
                      <a:pt x="260" y="175"/>
                      <a:pt x="260" y="142"/>
                      <a:pt x="258" y="100"/>
                    </a:cubicBezTo>
                    <a:cubicBezTo>
                      <a:pt x="256" y="65"/>
                      <a:pt x="266" y="35"/>
                      <a:pt x="266" y="2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82" name="Freeform 25"/>
              <p:cNvSpPr>
                <a:spLocks/>
              </p:cNvSpPr>
              <p:nvPr/>
            </p:nvSpPr>
            <p:spPr bwMode="auto">
              <a:xfrm>
                <a:off x="708" y="1949"/>
                <a:ext cx="206" cy="197"/>
              </a:xfrm>
              <a:custGeom>
                <a:avLst/>
                <a:gdLst>
                  <a:gd name="T0" fmla="*/ 157 w 267"/>
                  <a:gd name="T1" fmla="*/ 52 h 240"/>
                  <a:gd name="T2" fmla="*/ 110 w 267"/>
                  <a:gd name="T3" fmla="*/ 29 h 240"/>
                  <a:gd name="T4" fmla="*/ 58 w 267"/>
                  <a:gd name="T5" fmla="*/ 58 h 240"/>
                  <a:gd name="T6" fmla="*/ 28 w 267"/>
                  <a:gd name="T7" fmla="*/ 115 h 240"/>
                  <a:gd name="T8" fmla="*/ 0 w 267"/>
                  <a:gd name="T9" fmla="*/ 162 h 240"/>
                  <a:gd name="T10" fmla="*/ 25 w 267"/>
                  <a:gd name="T11" fmla="*/ 97 h 240"/>
                  <a:gd name="T12" fmla="*/ 52 w 267"/>
                  <a:gd name="T13" fmla="*/ 23 h 240"/>
                  <a:gd name="T14" fmla="*/ 112 w 267"/>
                  <a:gd name="T15" fmla="*/ 7 h 240"/>
                  <a:gd name="T16" fmla="*/ 159 w 267"/>
                  <a:gd name="T17" fmla="*/ 45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40">
                    <a:moveTo>
                      <a:pt x="265" y="77"/>
                    </a:moveTo>
                    <a:cubicBezTo>
                      <a:pt x="265" y="53"/>
                      <a:pt x="203" y="45"/>
                      <a:pt x="185" y="43"/>
                    </a:cubicBezTo>
                    <a:cubicBezTo>
                      <a:pt x="144" y="39"/>
                      <a:pt x="124" y="56"/>
                      <a:pt x="97" y="86"/>
                    </a:cubicBezTo>
                    <a:cubicBezTo>
                      <a:pt x="73" y="114"/>
                      <a:pt x="62" y="137"/>
                      <a:pt x="47" y="170"/>
                    </a:cubicBezTo>
                    <a:cubicBezTo>
                      <a:pt x="35" y="196"/>
                      <a:pt x="14" y="216"/>
                      <a:pt x="0" y="240"/>
                    </a:cubicBezTo>
                    <a:cubicBezTo>
                      <a:pt x="12" y="207"/>
                      <a:pt x="31" y="178"/>
                      <a:pt x="41" y="144"/>
                    </a:cubicBezTo>
                    <a:cubicBezTo>
                      <a:pt x="51" y="107"/>
                      <a:pt x="61" y="64"/>
                      <a:pt x="87" y="34"/>
                    </a:cubicBezTo>
                    <a:cubicBezTo>
                      <a:pt x="114" y="2"/>
                      <a:pt x="150" y="0"/>
                      <a:pt x="188" y="10"/>
                    </a:cubicBezTo>
                    <a:cubicBezTo>
                      <a:pt x="225" y="20"/>
                      <a:pt x="241" y="40"/>
                      <a:pt x="267" y="6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>
              <a:off x="5221962" y="3270339"/>
              <a:ext cx="756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59264" y="2656289"/>
              <a:ext cx="881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419" dirty="0"/>
                <a:t>DMT +</a:t>
              </a:r>
            </a:p>
            <a:p>
              <a:pPr algn="ctr"/>
              <a:r>
                <a:rPr lang="es-419" b="1" dirty="0">
                  <a:solidFill>
                    <a:srgbClr val="004080"/>
                  </a:solidFill>
                </a:rPr>
                <a:t>↓</a:t>
              </a:r>
              <a:r>
                <a:rPr lang="es-419" dirty="0"/>
                <a:t> NGF,</a:t>
              </a:r>
            </a:p>
            <a:p>
              <a:pPr algn="ctr"/>
              <a:r>
                <a:rPr lang="es-419" dirty="0"/>
                <a:t>72h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966566" y="3500442"/>
              <a:ext cx="115384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s-419" dirty="0">
                  <a:solidFill>
                    <a:schemeClr val="bg1"/>
                  </a:solidFill>
                </a:rPr>
                <a:t>+ </a:t>
              </a:r>
              <a:r>
                <a:rPr lang="es-419" dirty="0" err="1">
                  <a:solidFill>
                    <a:schemeClr val="bg1"/>
                  </a:solidFill>
                </a:rPr>
                <a:t>inhibitor</a:t>
              </a:r>
              <a:endParaRPr lang="es-419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219442" y="1529172"/>
            <a:ext cx="5787866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2000" b="1" dirty="0" err="1"/>
              <a:t>Trk</a:t>
            </a:r>
            <a:r>
              <a:rPr lang="es-419" sz="2000" b="1" dirty="0"/>
              <a:t>(A) are fundamental </a:t>
            </a:r>
            <a:r>
              <a:rPr lang="es-419" sz="2000" b="1" dirty="0" err="1"/>
              <a:t>neurite</a:t>
            </a:r>
            <a:r>
              <a:rPr lang="es-419" sz="2000" b="1" dirty="0"/>
              <a:t> </a:t>
            </a:r>
            <a:r>
              <a:rPr lang="es-419" sz="2000" b="1" dirty="0" err="1"/>
              <a:t>outgrowth</a:t>
            </a:r>
            <a:r>
              <a:rPr lang="es-419" sz="2000" b="1" dirty="0"/>
              <a:t> in PC12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S1-R is required for DMT-mediated </a:t>
            </a:r>
            <a:r>
              <a:rPr lang="en-US" sz="2000" b="1" dirty="0" err="1"/>
              <a:t>neuritogenesis</a:t>
            </a:r>
            <a:r>
              <a:rPr lang="en-US" sz="2000" b="1" dirty="0"/>
              <a:t> BUT might play a secondary role when NGF is present</a:t>
            </a:r>
            <a:endParaRPr lang="es-419" sz="2000" b="1" dirty="0"/>
          </a:p>
        </p:txBody>
      </p:sp>
      <p:sp>
        <p:nvSpPr>
          <p:cNvPr id="85" name="Multiply 84"/>
          <p:cNvSpPr/>
          <p:nvPr/>
        </p:nvSpPr>
        <p:spPr>
          <a:xfrm rot="10800000">
            <a:off x="5096199" y="3917307"/>
            <a:ext cx="270391" cy="246097"/>
          </a:xfrm>
          <a:prstGeom prst="mathMultiply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6" name="Left Arrow 85"/>
          <p:cNvSpPr/>
          <p:nvPr/>
        </p:nvSpPr>
        <p:spPr>
          <a:xfrm rot="16200000">
            <a:off x="4562360" y="4309215"/>
            <a:ext cx="172524" cy="219075"/>
          </a:xfrm>
          <a:prstGeom prst="leftArrow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7" name="Down Arrow 86"/>
          <p:cNvSpPr/>
          <p:nvPr/>
        </p:nvSpPr>
        <p:spPr>
          <a:xfrm>
            <a:off x="5694976" y="4315812"/>
            <a:ext cx="224257" cy="183172"/>
          </a:xfrm>
          <a:prstGeom prst="downArrow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8" name="TextBox 87"/>
          <p:cNvSpPr txBox="1"/>
          <p:nvPr/>
        </p:nvSpPr>
        <p:spPr>
          <a:xfrm>
            <a:off x="4445650" y="4567371"/>
            <a:ext cx="405945" cy="307777"/>
          </a:xfrm>
          <a:prstGeom prst="rect">
            <a:avLst/>
          </a:prstGeom>
          <a:solidFill>
            <a:srgbClr val="4C4C4C"/>
          </a:solidFill>
        </p:spPr>
        <p:txBody>
          <a:bodyPr wrap="none" rtlCol="0">
            <a:spAutoFit/>
          </a:bodyPr>
          <a:lstStyle/>
          <a:p>
            <a:r>
              <a:rPr lang="es-419" sz="1400" dirty="0" err="1">
                <a:solidFill>
                  <a:schemeClr val="bg1"/>
                </a:solidFill>
              </a:rPr>
              <a:t>Trk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26916" y="4193992"/>
            <a:ext cx="691233" cy="276999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</a:rPr>
              <a:t>5-HT</a:t>
            </a:r>
            <a:r>
              <a:rPr lang="es-419" sz="1200" baseline="-25000" dirty="0">
                <a:solidFill>
                  <a:schemeClr val="bg1"/>
                </a:solidFill>
              </a:rPr>
              <a:t>2A</a:t>
            </a:r>
            <a:r>
              <a:rPr lang="es-419" sz="1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548174" y="4553133"/>
            <a:ext cx="526524" cy="307777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</a:rPr>
              <a:t>S-1R</a:t>
            </a:r>
          </a:p>
        </p:txBody>
      </p:sp>
      <p:sp>
        <p:nvSpPr>
          <p:cNvPr id="91" name="Multiply 90"/>
          <p:cNvSpPr/>
          <p:nvPr/>
        </p:nvSpPr>
        <p:spPr>
          <a:xfrm rot="10800000">
            <a:off x="10998884" y="2877582"/>
            <a:ext cx="172524" cy="219075"/>
          </a:xfrm>
          <a:prstGeom prst="mathMultiply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2" name="Left Arrow 91"/>
          <p:cNvSpPr/>
          <p:nvPr/>
        </p:nvSpPr>
        <p:spPr>
          <a:xfrm rot="16200000">
            <a:off x="10523861" y="3459874"/>
            <a:ext cx="172524" cy="219075"/>
          </a:xfrm>
          <a:prstGeom prst="leftArrow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3" name="Multiply 92"/>
          <p:cNvSpPr/>
          <p:nvPr/>
        </p:nvSpPr>
        <p:spPr>
          <a:xfrm>
            <a:off x="11536048" y="2955928"/>
            <a:ext cx="181563" cy="239850"/>
          </a:xfrm>
          <a:prstGeom prst="mathMultiply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4" name="TextBox 93"/>
          <p:cNvSpPr txBox="1"/>
          <p:nvPr/>
        </p:nvSpPr>
        <p:spPr>
          <a:xfrm>
            <a:off x="10331810" y="3755825"/>
            <a:ext cx="556627" cy="276999"/>
          </a:xfrm>
          <a:prstGeom prst="rect">
            <a:avLst/>
          </a:prstGeom>
          <a:solidFill>
            <a:srgbClr val="800080"/>
          </a:solidFill>
        </p:spPr>
        <p:txBody>
          <a:bodyPr wrap="none" rtlCol="0">
            <a:spAutoFit/>
          </a:bodyPr>
          <a:lstStyle/>
          <a:p>
            <a:r>
              <a:rPr lang="es-419" sz="1200" dirty="0" err="1">
                <a:solidFill>
                  <a:schemeClr val="bg1"/>
                </a:solidFill>
              </a:rPr>
              <a:t>Trk</a:t>
            </a:r>
            <a:r>
              <a:rPr lang="es-419" sz="1200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700404" y="3087468"/>
            <a:ext cx="673101" cy="279253"/>
          </a:xfrm>
          <a:prstGeom prst="rect">
            <a:avLst/>
          </a:prstGeom>
          <a:solidFill>
            <a:srgbClr val="008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</a:rPr>
              <a:t>5-HT</a:t>
            </a:r>
            <a:r>
              <a:rPr lang="es-419" sz="1200" baseline="-25000" dirty="0">
                <a:solidFill>
                  <a:schemeClr val="bg1"/>
                </a:solidFill>
              </a:rPr>
              <a:t>2A</a:t>
            </a:r>
            <a:r>
              <a:rPr lang="es-419" sz="1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399915" y="3185996"/>
            <a:ext cx="526524" cy="276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chemeClr val="bg1"/>
                </a:solidFill>
              </a:rPr>
              <a:t>S1-R</a:t>
            </a:r>
          </a:p>
        </p:txBody>
      </p:sp>
    </p:spTree>
    <p:extLst>
      <p:ext uri="{BB962C8B-B14F-4D97-AF65-F5344CB8AC3E}">
        <p14:creationId xmlns:p14="http://schemas.microsoft.com/office/powerpoint/2010/main" val="33748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891440"/>
            <a:ext cx="6095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Concluding remarks and ongoing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356" y="1663220"/>
            <a:ext cx="4144424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2200" b="1" dirty="0"/>
              <a:t>DMT</a:t>
            </a:r>
            <a:r>
              <a:rPr lang="es-419" sz="2200" dirty="0"/>
              <a:t> </a:t>
            </a:r>
            <a:r>
              <a:rPr lang="es-419" sz="2200" dirty="0" err="1"/>
              <a:t>promotes</a:t>
            </a:r>
            <a:r>
              <a:rPr lang="es-419" sz="2200" dirty="0"/>
              <a:t> </a:t>
            </a:r>
            <a:r>
              <a:rPr lang="es-419" sz="2200" b="1" dirty="0" err="1"/>
              <a:t>neuritogenesis</a:t>
            </a:r>
            <a:r>
              <a:rPr lang="es-419" sz="2200" dirty="0"/>
              <a:t> in PC12 </a:t>
            </a:r>
            <a:r>
              <a:rPr lang="es-419" sz="2200" b="1" dirty="0" err="1"/>
              <a:t>cells</a:t>
            </a:r>
            <a:r>
              <a:rPr lang="es-419" sz="22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358" y="2644717"/>
            <a:ext cx="4645868" cy="769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2200" b="1" dirty="0">
                <a:solidFill>
                  <a:schemeClr val="bg1"/>
                </a:solidFill>
              </a:rPr>
              <a:t>DMT</a:t>
            </a:r>
            <a:r>
              <a:rPr lang="es-419" sz="2200" dirty="0">
                <a:solidFill>
                  <a:schemeClr val="bg1"/>
                </a:solidFill>
              </a:rPr>
              <a:t> shows </a:t>
            </a:r>
            <a:r>
              <a:rPr lang="es-419" sz="2200" dirty="0" err="1">
                <a:solidFill>
                  <a:schemeClr val="bg1"/>
                </a:solidFill>
              </a:rPr>
              <a:t>an</a:t>
            </a:r>
            <a:r>
              <a:rPr lang="es-419" sz="2200" dirty="0">
                <a:solidFill>
                  <a:schemeClr val="bg1"/>
                </a:solidFill>
              </a:rPr>
              <a:t> </a:t>
            </a:r>
            <a:r>
              <a:rPr lang="es-419" sz="2200" b="1" dirty="0" err="1">
                <a:solidFill>
                  <a:schemeClr val="bg1"/>
                </a:solidFill>
              </a:rPr>
              <a:t>additive-like</a:t>
            </a:r>
            <a:r>
              <a:rPr lang="es-419" sz="2200" b="1" dirty="0">
                <a:solidFill>
                  <a:schemeClr val="bg1"/>
                </a:solidFill>
              </a:rPr>
              <a:t> </a:t>
            </a:r>
            <a:r>
              <a:rPr lang="es-419" sz="2200" b="1" dirty="0" err="1">
                <a:solidFill>
                  <a:schemeClr val="bg1"/>
                </a:solidFill>
              </a:rPr>
              <a:t>effect</a:t>
            </a:r>
            <a:r>
              <a:rPr lang="es-419" sz="2200" b="1" dirty="0">
                <a:solidFill>
                  <a:schemeClr val="bg1"/>
                </a:solidFill>
              </a:rPr>
              <a:t> </a:t>
            </a:r>
            <a:r>
              <a:rPr lang="es-419" sz="2200" dirty="0" err="1">
                <a:solidFill>
                  <a:schemeClr val="bg1"/>
                </a:solidFill>
              </a:rPr>
              <a:t>with</a:t>
            </a:r>
            <a:r>
              <a:rPr lang="es-419" sz="2200" b="1" dirty="0">
                <a:solidFill>
                  <a:schemeClr val="bg1"/>
                </a:solidFill>
              </a:rPr>
              <a:t> NGF, </a:t>
            </a:r>
            <a:r>
              <a:rPr lang="es-419" sz="2200" b="1" dirty="0" err="1">
                <a:solidFill>
                  <a:schemeClr val="bg1"/>
                </a:solidFill>
              </a:rPr>
              <a:t>Trk</a:t>
            </a:r>
            <a:r>
              <a:rPr lang="es-419" sz="2200" b="1" dirty="0">
                <a:solidFill>
                  <a:schemeClr val="bg1"/>
                </a:solidFill>
              </a:rPr>
              <a:t>(A)-</a:t>
            </a:r>
            <a:r>
              <a:rPr lang="es-419" sz="2200" b="1" dirty="0" err="1">
                <a:solidFill>
                  <a:schemeClr val="bg1"/>
                </a:solidFill>
              </a:rPr>
              <a:t>dependent</a:t>
            </a:r>
            <a:r>
              <a:rPr lang="es-419" sz="2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358" y="3626214"/>
            <a:ext cx="4985082" cy="769441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2200" dirty="0" err="1"/>
              <a:t>Neuritogenesis</a:t>
            </a:r>
            <a:r>
              <a:rPr lang="es-419" sz="2200" dirty="0"/>
              <a:t> </a:t>
            </a:r>
            <a:r>
              <a:rPr lang="es-419" sz="2200" dirty="0" err="1"/>
              <a:t>by</a:t>
            </a:r>
            <a:r>
              <a:rPr lang="es-419" sz="2200" dirty="0"/>
              <a:t> </a:t>
            </a:r>
            <a:r>
              <a:rPr lang="es-419" sz="2200" b="1" dirty="0"/>
              <a:t>DMT </a:t>
            </a:r>
            <a:r>
              <a:rPr lang="es-419" sz="2200" dirty="0" err="1"/>
              <a:t>depends</a:t>
            </a:r>
            <a:r>
              <a:rPr lang="es-419" sz="2200" dirty="0"/>
              <a:t> </a:t>
            </a:r>
            <a:r>
              <a:rPr lang="es-419" sz="2200" dirty="0" err="1"/>
              <a:t>on</a:t>
            </a:r>
            <a:r>
              <a:rPr lang="es-419" sz="2200" b="1" dirty="0"/>
              <a:t> PI3K/</a:t>
            </a:r>
            <a:r>
              <a:rPr lang="es-419" sz="2200" b="1" dirty="0" err="1"/>
              <a:t>Akt</a:t>
            </a:r>
            <a:r>
              <a:rPr lang="es-419" sz="2200" dirty="0"/>
              <a:t> and</a:t>
            </a:r>
            <a:r>
              <a:rPr lang="es-419" sz="2200" b="1" dirty="0"/>
              <a:t> PLC</a:t>
            </a:r>
            <a:r>
              <a:rPr lang="el-GR" sz="2200" b="1" dirty="0"/>
              <a:t>γ</a:t>
            </a:r>
            <a:r>
              <a:rPr lang="es-419" sz="2200" b="1" dirty="0"/>
              <a:t> </a:t>
            </a:r>
            <a:r>
              <a:rPr lang="es-419" sz="2200" b="1" dirty="0" err="1"/>
              <a:t>pathways</a:t>
            </a:r>
            <a:r>
              <a:rPr lang="es-419" sz="2200" b="1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357" y="4607711"/>
            <a:ext cx="5516024" cy="769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2200" b="1" dirty="0"/>
              <a:t>DMT</a:t>
            </a:r>
            <a:r>
              <a:rPr lang="es-419" sz="2200" dirty="0"/>
              <a:t>-</a:t>
            </a:r>
            <a:r>
              <a:rPr lang="es-419" sz="2200" dirty="0" err="1"/>
              <a:t>medidated</a:t>
            </a:r>
            <a:r>
              <a:rPr lang="es-419" sz="2200" dirty="0"/>
              <a:t> </a:t>
            </a:r>
            <a:r>
              <a:rPr lang="es-419" sz="2200" b="1" dirty="0" err="1"/>
              <a:t>neurite</a:t>
            </a:r>
            <a:r>
              <a:rPr lang="es-419" sz="2200" b="1" dirty="0"/>
              <a:t> </a:t>
            </a:r>
            <a:r>
              <a:rPr lang="es-419" sz="2200" b="1" dirty="0" err="1"/>
              <a:t>outgrowth</a:t>
            </a:r>
            <a:r>
              <a:rPr lang="es-419" sz="2200" dirty="0"/>
              <a:t> </a:t>
            </a:r>
            <a:r>
              <a:rPr lang="es-419" sz="2200" dirty="0" err="1"/>
              <a:t>seems</a:t>
            </a:r>
            <a:r>
              <a:rPr lang="es-419" sz="2200" dirty="0"/>
              <a:t> to requiere </a:t>
            </a:r>
            <a:r>
              <a:rPr lang="es-419" sz="2200" dirty="0" err="1"/>
              <a:t>both</a:t>
            </a:r>
            <a:r>
              <a:rPr lang="es-419" sz="2200" b="1" dirty="0"/>
              <a:t> </a:t>
            </a:r>
            <a:r>
              <a:rPr lang="es-419" sz="2200" b="1" dirty="0" err="1"/>
              <a:t>Trk</a:t>
            </a:r>
            <a:r>
              <a:rPr lang="es-419" sz="2200" b="1" dirty="0"/>
              <a:t>(A) and </a:t>
            </a:r>
            <a:r>
              <a:rPr lang="en-US" sz="2200" b="1" dirty="0"/>
              <a:t>S1-R </a:t>
            </a:r>
            <a:r>
              <a:rPr lang="en-US" sz="2200" b="1" dirty="0" err="1"/>
              <a:t>recpetors</a:t>
            </a:r>
            <a:r>
              <a:rPr lang="en-US" sz="2200" b="1" dirty="0"/>
              <a:t>. </a:t>
            </a:r>
            <a:endParaRPr lang="es-419" sz="2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983" y="1283678"/>
            <a:ext cx="7190017" cy="56195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357" y="5645203"/>
            <a:ext cx="5678256" cy="769441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2200" dirty="0"/>
              <a:t>DMT</a:t>
            </a:r>
            <a:r>
              <a:rPr lang="es-419" sz="2200" b="1" dirty="0"/>
              <a:t> </a:t>
            </a:r>
            <a:r>
              <a:rPr lang="es-419" sz="2200" b="1" dirty="0" err="1"/>
              <a:t>additive</a:t>
            </a:r>
            <a:r>
              <a:rPr lang="es-419" sz="2200" b="1" dirty="0"/>
              <a:t> </a:t>
            </a:r>
            <a:r>
              <a:rPr lang="es-419" sz="2200" b="1" dirty="0" err="1"/>
              <a:t>effect</a:t>
            </a:r>
            <a:r>
              <a:rPr lang="es-419" sz="2200" b="1" dirty="0"/>
              <a:t> </a:t>
            </a:r>
            <a:r>
              <a:rPr lang="es-419" sz="2200" dirty="0" err="1"/>
              <a:t>on</a:t>
            </a:r>
            <a:r>
              <a:rPr lang="es-419" sz="2200" dirty="0"/>
              <a:t> NGF-</a:t>
            </a:r>
            <a:r>
              <a:rPr lang="es-419" sz="2200" dirty="0" err="1"/>
              <a:t>medidated</a:t>
            </a:r>
            <a:r>
              <a:rPr lang="es-419" sz="2200" dirty="0"/>
              <a:t> </a:t>
            </a:r>
            <a:r>
              <a:rPr lang="es-419" sz="2200" dirty="0" err="1"/>
              <a:t>neurite</a:t>
            </a:r>
            <a:r>
              <a:rPr lang="es-419" sz="2200" dirty="0"/>
              <a:t> </a:t>
            </a:r>
            <a:r>
              <a:rPr lang="es-419" sz="2200" dirty="0" err="1"/>
              <a:t>outgrowth</a:t>
            </a:r>
            <a:r>
              <a:rPr lang="es-419" sz="2200" dirty="0"/>
              <a:t> </a:t>
            </a:r>
            <a:r>
              <a:rPr lang="es-419" sz="2200" dirty="0" err="1"/>
              <a:t>does</a:t>
            </a:r>
            <a:r>
              <a:rPr lang="es-419" sz="2200" b="1" dirty="0"/>
              <a:t> </a:t>
            </a:r>
            <a:r>
              <a:rPr lang="es-419" sz="2200" b="1" dirty="0" err="1"/>
              <a:t>not</a:t>
            </a:r>
            <a:r>
              <a:rPr lang="es-419" sz="2200" dirty="0"/>
              <a:t> </a:t>
            </a:r>
            <a:r>
              <a:rPr lang="es-419" sz="2200" dirty="0" err="1"/>
              <a:t>depend</a:t>
            </a:r>
            <a:r>
              <a:rPr lang="es-419" sz="2200" dirty="0"/>
              <a:t> </a:t>
            </a:r>
            <a:r>
              <a:rPr lang="es-419" sz="2200" dirty="0" err="1"/>
              <a:t>on</a:t>
            </a:r>
            <a:r>
              <a:rPr lang="es-419" sz="2200" dirty="0"/>
              <a:t> </a:t>
            </a:r>
            <a:r>
              <a:rPr lang="en-US" sz="2200" b="1" dirty="0"/>
              <a:t>S1-R.</a:t>
            </a:r>
            <a:endParaRPr lang="es-419" sz="2200" b="1" dirty="0"/>
          </a:p>
        </p:txBody>
      </p:sp>
      <p:sp>
        <p:nvSpPr>
          <p:cNvPr id="14" name="Left Arrow 13"/>
          <p:cNvSpPr/>
          <p:nvPr/>
        </p:nvSpPr>
        <p:spPr>
          <a:xfrm rot="18846393">
            <a:off x="11269286" y="3905177"/>
            <a:ext cx="327683" cy="376524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Multiply 14"/>
          <p:cNvSpPr/>
          <p:nvPr/>
        </p:nvSpPr>
        <p:spPr>
          <a:xfrm>
            <a:off x="7289403" y="3833943"/>
            <a:ext cx="351406" cy="324987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Multiply 15"/>
          <p:cNvSpPr/>
          <p:nvPr/>
        </p:nvSpPr>
        <p:spPr>
          <a:xfrm>
            <a:off x="6125594" y="2921268"/>
            <a:ext cx="351406" cy="324987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Rectangle 1"/>
          <p:cNvSpPr/>
          <p:nvPr/>
        </p:nvSpPr>
        <p:spPr>
          <a:xfrm>
            <a:off x="6096000" y="2551814"/>
            <a:ext cx="762000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Left Arrow 16"/>
          <p:cNvSpPr/>
          <p:nvPr/>
        </p:nvSpPr>
        <p:spPr>
          <a:xfrm rot="18846393">
            <a:off x="7923573" y="1989344"/>
            <a:ext cx="327683" cy="376524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" name="Left Arrow 18"/>
          <p:cNvSpPr/>
          <p:nvPr/>
        </p:nvSpPr>
        <p:spPr>
          <a:xfrm rot="12639189">
            <a:off x="5932158" y="4056849"/>
            <a:ext cx="327683" cy="376524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Left Arrow 19"/>
          <p:cNvSpPr/>
          <p:nvPr/>
        </p:nvSpPr>
        <p:spPr>
          <a:xfrm rot="19774359">
            <a:off x="8759668" y="3437952"/>
            <a:ext cx="327683" cy="376524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5501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936" y="2069300"/>
            <a:ext cx="4506599" cy="40011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419" sz="2000" dirty="0" err="1"/>
              <a:t>Inderect</a:t>
            </a:r>
            <a:r>
              <a:rPr lang="es-419" sz="2000" dirty="0"/>
              <a:t> </a:t>
            </a:r>
            <a:r>
              <a:rPr lang="es-419" sz="2000" dirty="0" err="1"/>
              <a:t>activation</a:t>
            </a:r>
            <a:r>
              <a:rPr lang="es-419" sz="2000" dirty="0"/>
              <a:t> of </a:t>
            </a:r>
            <a:r>
              <a:rPr lang="es-419" sz="2000" dirty="0" err="1"/>
              <a:t>Trk</a:t>
            </a:r>
            <a:r>
              <a:rPr lang="es-419" sz="2000" dirty="0"/>
              <a:t>(A) </a:t>
            </a:r>
            <a:r>
              <a:rPr lang="es-419" sz="2000" dirty="0" err="1"/>
              <a:t>by</a:t>
            </a:r>
            <a:r>
              <a:rPr lang="es-419" sz="2000" dirty="0"/>
              <a:t> DMT?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Towards an understanding of the molecular mechanisms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55" y="1283678"/>
            <a:ext cx="7190017" cy="5619524"/>
          </a:xfrm>
          <a:prstGeom prst="rect">
            <a:avLst/>
          </a:prstGeom>
        </p:spPr>
      </p:pic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532061596"/>
              </p:ext>
            </p:extLst>
          </p:nvPr>
        </p:nvGraphicFramePr>
        <p:xfrm>
          <a:off x="-250180" y="2743097"/>
          <a:ext cx="4779743" cy="1691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Left Arrow 31"/>
          <p:cNvSpPr/>
          <p:nvPr/>
        </p:nvSpPr>
        <p:spPr>
          <a:xfrm>
            <a:off x="4097711" y="3356804"/>
            <a:ext cx="512572" cy="49834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Rectangle 17"/>
          <p:cNvSpPr/>
          <p:nvPr/>
        </p:nvSpPr>
        <p:spPr>
          <a:xfrm>
            <a:off x="6096000" y="891440"/>
            <a:ext cx="6095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Concluding remarks and ongoing work</a:t>
            </a:r>
          </a:p>
        </p:txBody>
      </p:sp>
      <p:sp>
        <p:nvSpPr>
          <p:cNvPr id="2" name="Multiply 1"/>
          <p:cNvSpPr/>
          <p:nvPr/>
        </p:nvSpPr>
        <p:spPr>
          <a:xfrm>
            <a:off x="4041792" y="2551814"/>
            <a:ext cx="537920" cy="531303"/>
          </a:xfrm>
          <a:prstGeom prst="mathMultiply">
            <a:avLst>
              <a:gd name="adj1" fmla="val 2099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Rectangle 11"/>
          <p:cNvSpPr/>
          <p:nvPr/>
        </p:nvSpPr>
        <p:spPr>
          <a:xfrm>
            <a:off x="6096000" y="2551814"/>
            <a:ext cx="762000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9607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 rot="1614999">
            <a:off x="7048853" y="2762041"/>
            <a:ext cx="4725419" cy="2112744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ON-GOING WORK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802" y="5451894"/>
            <a:ext cx="50704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419" sz="1200" dirty="0"/>
              <a:t>Y. </a:t>
            </a:r>
            <a:r>
              <a:rPr lang="es-419" sz="1200" dirty="0" err="1"/>
              <a:t>Kimura</a:t>
            </a:r>
            <a:r>
              <a:rPr lang="es-419" sz="1200" dirty="0"/>
              <a:t>, Y. </a:t>
            </a:r>
            <a:r>
              <a:rPr lang="es-419" sz="1200" dirty="0" err="1"/>
              <a:t>Fujita</a:t>
            </a:r>
            <a:r>
              <a:rPr lang="es-419" sz="1200" dirty="0"/>
              <a:t>, K. </a:t>
            </a:r>
            <a:r>
              <a:rPr lang="es-419" sz="1200" dirty="0" err="1"/>
              <a:t>Shibata</a:t>
            </a:r>
            <a:r>
              <a:rPr lang="es-419" sz="1200" dirty="0"/>
              <a:t>, M. </a:t>
            </a:r>
            <a:r>
              <a:rPr lang="es-419" sz="1200" dirty="0" err="1"/>
              <a:t>Mori</a:t>
            </a:r>
            <a:r>
              <a:rPr lang="es-419" sz="1200" dirty="0"/>
              <a:t>, T. </a:t>
            </a:r>
            <a:r>
              <a:rPr lang="es-419" sz="1200" dirty="0" err="1"/>
              <a:t>Yamashita</a:t>
            </a:r>
            <a:r>
              <a:rPr lang="es-419" sz="1200" dirty="0"/>
              <a:t>, </a:t>
            </a:r>
            <a:r>
              <a:rPr lang="es-419" sz="1200" i="1" dirty="0" err="1"/>
              <a:t>PLoS</a:t>
            </a:r>
            <a:r>
              <a:rPr lang="es-419" sz="1200" i="1" dirty="0"/>
              <a:t> </a:t>
            </a:r>
            <a:r>
              <a:rPr lang="es-419" sz="1200" i="1" dirty="0" err="1"/>
              <a:t>One</a:t>
            </a:r>
            <a:r>
              <a:rPr lang="es-419" sz="1200" dirty="0"/>
              <a:t> </a:t>
            </a:r>
            <a:r>
              <a:rPr lang="es-419" sz="1200" b="1" dirty="0"/>
              <a:t>2013</a:t>
            </a:r>
            <a:r>
              <a:rPr lang="es-419" sz="1200" dirty="0"/>
              <a:t>, </a:t>
            </a:r>
            <a:r>
              <a:rPr lang="es-419" sz="1200" i="1" dirty="0"/>
              <a:t>8</a:t>
            </a:r>
            <a:r>
              <a:rPr lang="es-419" sz="1200" dirty="0"/>
              <a:t>, 75760.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94255" y="1283678"/>
            <a:ext cx="7190017" cy="5619524"/>
            <a:chOff x="4894255" y="1283678"/>
            <a:chExt cx="7190017" cy="56195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4255" y="1283678"/>
              <a:ext cx="7190017" cy="56195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9665788">
              <a:off x="5490348" y="1922239"/>
              <a:ext cx="1820282" cy="440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9882" y="1467593"/>
              <a:ext cx="1820282" cy="440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698" y="6304692"/>
            <a:ext cx="509623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Ka</a:t>
            </a:r>
            <a:r>
              <a:rPr lang="en-US" sz="1200" dirty="0"/>
              <a:t>, Y. H. Kook, K. Liao, S. </a:t>
            </a:r>
            <a:r>
              <a:rPr lang="en-US" sz="1200" dirty="0" err="1"/>
              <a:t>Buch</a:t>
            </a:r>
            <a:r>
              <a:rPr lang="en-US" sz="1200" dirty="0"/>
              <a:t>, W. Y. Kim, </a:t>
            </a:r>
            <a:r>
              <a:rPr lang="en-US" sz="1200" i="1" dirty="0"/>
              <a:t>Cell Death Dis.</a:t>
            </a:r>
            <a:r>
              <a:rPr lang="en-US" sz="1200" dirty="0"/>
              <a:t> </a:t>
            </a:r>
            <a:r>
              <a:rPr lang="en-US" sz="1200" b="1" dirty="0"/>
              <a:t>2016</a:t>
            </a:r>
            <a:r>
              <a:rPr lang="en-US" sz="1200" dirty="0"/>
              <a:t>, </a:t>
            </a:r>
            <a:r>
              <a:rPr lang="en-US" sz="1200" i="1" dirty="0"/>
              <a:t>7</a:t>
            </a:r>
            <a:r>
              <a:rPr lang="en-US" sz="1200" dirty="0"/>
              <a:t>, 1–13.</a:t>
            </a:r>
            <a:endParaRPr lang="es-419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3031" y="3778447"/>
            <a:ext cx="3724740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DMT </a:t>
            </a:r>
            <a:r>
              <a:rPr lang="es-419" sz="2400" dirty="0" err="1"/>
              <a:t>promotes</a:t>
            </a:r>
            <a:r>
              <a:rPr lang="es-419" sz="2400" dirty="0"/>
              <a:t> sigma-1 </a:t>
            </a:r>
            <a:r>
              <a:rPr lang="es-419" sz="2400" dirty="0" err="1"/>
              <a:t>direct</a:t>
            </a:r>
            <a:r>
              <a:rPr lang="es-419" sz="2400" dirty="0"/>
              <a:t> </a:t>
            </a:r>
            <a:r>
              <a:rPr lang="es-419" sz="2400" dirty="0" err="1"/>
              <a:t>interaction</a:t>
            </a:r>
            <a:r>
              <a:rPr lang="es-419" sz="2400" dirty="0"/>
              <a:t> </a:t>
            </a:r>
            <a:r>
              <a:rPr lang="es-419" sz="2400" dirty="0" err="1"/>
              <a:t>with</a:t>
            </a:r>
            <a:r>
              <a:rPr lang="es-419" sz="2400" dirty="0"/>
              <a:t> </a:t>
            </a:r>
            <a:r>
              <a:rPr lang="es-419" sz="2400" dirty="0" err="1"/>
              <a:t>TrkA</a:t>
            </a:r>
            <a:r>
              <a:rPr lang="es-419" sz="2400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802" y="5890048"/>
            <a:ext cx="4974030" cy="369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/>
              <a:t>Sigma-1 </a:t>
            </a:r>
            <a:r>
              <a:rPr lang="es-419" dirty="0" err="1"/>
              <a:t>modulates</a:t>
            </a:r>
            <a:r>
              <a:rPr lang="es-419" dirty="0"/>
              <a:t> </a:t>
            </a:r>
            <a:r>
              <a:rPr lang="es-419" dirty="0" err="1"/>
              <a:t>TrkB</a:t>
            </a:r>
            <a:r>
              <a:rPr lang="es-419" dirty="0"/>
              <a:t> in </a:t>
            </a:r>
            <a:r>
              <a:rPr lang="es-419" dirty="0" err="1"/>
              <a:t>hippocampal</a:t>
            </a:r>
            <a:r>
              <a:rPr lang="es-419" dirty="0"/>
              <a:t> </a:t>
            </a:r>
            <a:r>
              <a:rPr lang="es-419" dirty="0" err="1"/>
              <a:t>neurons</a:t>
            </a:r>
            <a:r>
              <a:rPr lang="es-419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703" y="4805563"/>
            <a:ext cx="599111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err="1"/>
              <a:t>Upon</a:t>
            </a:r>
            <a:r>
              <a:rPr lang="es-419" dirty="0"/>
              <a:t> </a:t>
            </a:r>
            <a:r>
              <a:rPr lang="es-419" dirty="0" err="1"/>
              <a:t>activation</a:t>
            </a:r>
            <a:r>
              <a:rPr lang="es-419" dirty="0"/>
              <a:t> S-1R </a:t>
            </a:r>
            <a:r>
              <a:rPr lang="es-419" dirty="0" err="1"/>
              <a:t>directly</a:t>
            </a:r>
            <a:r>
              <a:rPr lang="es-419" dirty="0"/>
              <a:t> </a:t>
            </a:r>
            <a:r>
              <a:rPr lang="es-419" dirty="0" err="1"/>
              <a:t>interacts</a:t>
            </a:r>
            <a:r>
              <a:rPr lang="es-419" dirty="0"/>
              <a:t> </a:t>
            </a:r>
            <a:r>
              <a:rPr lang="es-419" dirty="0" err="1"/>
              <a:t>with</a:t>
            </a:r>
            <a:r>
              <a:rPr lang="es-419" dirty="0"/>
              <a:t> </a:t>
            </a:r>
            <a:r>
              <a:rPr lang="es-419" dirty="0" err="1"/>
              <a:t>TrkB</a:t>
            </a:r>
            <a:r>
              <a:rPr lang="es-419" dirty="0"/>
              <a:t> in </a:t>
            </a:r>
            <a:r>
              <a:rPr lang="es-419" dirty="0" err="1"/>
              <a:t>Cerebellar</a:t>
            </a:r>
            <a:r>
              <a:rPr lang="es-419" dirty="0"/>
              <a:t> Granule </a:t>
            </a:r>
            <a:r>
              <a:rPr lang="es-419" dirty="0" err="1"/>
              <a:t>Neurons</a:t>
            </a:r>
            <a:r>
              <a:rPr lang="es-419" dirty="0"/>
              <a:t> and </a:t>
            </a:r>
            <a:r>
              <a:rPr lang="es-419" dirty="0" err="1"/>
              <a:t>promotes</a:t>
            </a:r>
            <a:r>
              <a:rPr lang="es-419" dirty="0"/>
              <a:t> </a:t>
            </a:r>
            <a:r>
              <a:rPr lang="es-419" dirty="0" err="1"/>
              <a:t>neurtite</a:t>
            </a:r>
            <a:r>
              <a:rPr lang="es-419" dirty="0"/>
              <a:t> </a:t>
            </a:r>
            <a:r>
              <a:rPr lang="es-419" dirty="0" err="1"/>
              <a:t>elongation</a:t>
            </a:r>
            <a:endParaRPr lang="es-419" dirty="0"/>
          </a:p>
        </p:txBody>
      </p:sp>
      <p:sp>
        <p:nvSpPr>
          <p:cNvPr id="21" name="TextBox 20"/>
          <p:cNvSpPr txBox="1"/>
          <p:nvPr/>
        </p:nvSpPr>
        <p:spPr>
          <a:xfrm>
            <a:off x="306936" y="2069300"/>
            <a:ext cx="4506599" cy="40011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419" sz="2000" dirty="0" err="1"/>
              <a:t>Inderect</a:t>
            </a:r>
            <a:r>
              <a:rPr lang="es-419" sz="2000" dirty="0"/>
              <a:t> </a:t>
            </a:r>
            <a:r>
              <a:rPr lang="es-419" sz="2000" dirty="0" err="1"/>
              <a:t>activation</a:t>
            </a:r>
            <a:r>
              <a:rPr lang="es-419" sz="2000" dirty="0"/>
              <a:t> of </a:t>
            </a:r>
            <a:r>
              <a:rPr lang="es-419" sz="2000" dirty="0" err="1"/>
              <a:t>Trk</a:t>
            </a:r>
            <a:r>
              <a:rPr lang="es-419" sz="2000" dirty="0"/>
              <a:t>(A) </a:t>
            </a:r>
            <a:r>
              <a:rPr lang="es-419" sz="2000" dirty="0" err="1"/>
              <a:t>by</a:t>
            </a:r>
            <a:r>
              <a:rPr lang="es-419" sz="2000" dirty="0"/>
              <a:t> DMT?</a:t>
            </a: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164780484"/>
              </p:ext>
            </p:extLst>
          </p:nvPr>
        </p:nvGraphicFramePr>
        <p:xfrm>
          <a:off x="-283034" y="2751895"/>
          <a:ext cx="4779743" cy="1691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ectangle 24"/>
          <p:cNvSpPr/>
          <p:nvPr/>
        </p:nvSpPr>
        <p:spPr>
          <a:xfrm>
            <a:off x="6096000" y="2551814"/>
            <a:ext cx="762000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Left Arrow 25"/>
          <p:cNvSpPr/>
          <p:nvPr/>
        </p:nvSpPr>
        <p:spPr>
          <a:xfrm>
            <a:off x="4097711" y="3356804"/>
            <a:ext cx="512572" cy="49834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0603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 rot="1614999">
            <a:off x="7048853" y="2762041"/>
            <a:ext cx="4725419" cy="2112744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ON-GOING WORK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802" y="5451894"/>
            <a:ext cx="50704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419" sz="1200" dirty="0"/>
              <a:t>Y. </a:t>
            </a:r>
            <a:r>
              <a:rPr lang="es-419" sz="1200" dirty="0" err="1"/>
              <a:t>Kimura</a:t>
            </a:r>
            <a:r>
              <a:rPr lang="es-419" sz="1200" dirty="0"/>
              <a:t>, Y. </a:t>
            </a:r>
            <a:r>
              <a:rPr lang="es-419" sz="1200" dirty="0" err="1"/>
              <a:t>Fujita</a:t>
            </a:r>
            <a:r>
              <a:rPr lang="es-419" sz="1200" dirty="0"/>
              <a:t>, K. </a:t>
            </a:r>
            <a:r>
              <a:rPr lang="es-419" sz="1200" dirty="0" err="1"/>
              <a:t>Shibata</a:t>
            </a:r>
            <a:r>
              <a:rPr lang="es-419" sz="1200" dirty="0"/>
              <a:t>, M. </a:t>
            </a:r>
            <a:r>
              <a:rPr lang="es-419" sz="1200" dirty="0" err="1"/>
              <a:t>Mori</a:t>
            </a:r>
            <a:r>
              <a:rPr lang="es-419" sz="1200" dirty="0"/>
              <a:t>, T. </a:t>
            </a:r>
            <a:r>
              <a:rPr lang="es-419" sz="1200" dirty="0" err="1"/>
              <a:t>Yamashita</a:t>
            </a:r>
            <a:r>
              <a:rPr lang="es-419" sz="1200" dirty="0"/>
              <a:t>, </a:t>
            </a:r>
            <a:r>
              <a:rPr lang="es-419" sz="1200" i="1" dirty="0" err="1"/>
              <a:t>PLoS</a:t>
            </a:r>
            <a:r>
              <a:rPr lang="es-419" sz="1200" i="1" dirty="0"/>
              <a:t> </a:t>
            </a:r>
            <a:r>
              <a:rPr lang="es-419" sz="1200" i="1" dirty="0" err="1"/>
              <a:t>One</a:t>
            </a:r>
            <a:r>
              <a:rPr lang="es-419" sz="1200" dirty="0"/>
              <a:t> </a:t>
            </a:r>
            <a:r>
              <a:rPr lang="es-419" sz="1200" b="1" dirty="0"/>
              <a:t>2013</a:t>
            </a:r>
            <a:r>
              <a:rPr lang="es-419" sz="1200" dirty="0"/>
              <a:t>, </a:t>
            </a:r>
            <a:r>
              <a:rPr lang="es-419" sz="1200" i="1" dirty="0"/>
              <a:t>8</a:t>
            </a:r>
            <a:r>
              <a:rPr lang="es-419" sz="1200" dirty="0"/>
              <a:t>, 75760.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94255" y="1283678"/>
            <a:ext cx="7190017" cy="5619524"/>
            <a:chOff x="4894255" y="1283678"/>
            <a:chExt cx="7190017" cy="56195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4255" y="1283678"/>
              <a:ext cx="7190017" cy="56195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9665788">
              <a:off x="5490348" y="1922239"/>
              <a:ext cx="1820282" cy="440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9882" y="1467593"/>
              <a:ext cx="1820282" cy="440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698" y="6304692"/>
            <a:ext cx="509623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Ka</a:t>
            </a:r>
            <a:r>
              <a:rPr lang="en-US" sz="1200" dirty="0"/>
              <a:t>, Y. H. Kook, K. Liao, S. </a:t>
            </a:r>
            <a:r>
              <a:rPr lang="en-US" sz="1200" dirty="0" err="1"/>
              <a:t>Buch</a:t>
            </a:r>
            <a:r>
              <a:rPr lang="en-US" sz="1200" dirty="0"/>
              <a:t>, W. Y. Kim, </a:t>
            </a:r>
            <a:r>
              <a:rPr lang="en-US" sz="1200" i="1" dirty="0"/>
              <a:t>Cell Death Dis.</a:t>
            </a:r>
            <a:r>
              <a:rPr lang="en-US" sz="1200" dirty="0"/>
              <a:t> </a:t>
            </a:r>
            <a:r>
              <a:rPr lang="en-US" sz="1200" b="1" dirty="0"/>
              <a:t>2016</a:t>
            </a:r>
            <a:r>
              <a:rPr lang="en-US" sz="1200" dirty="0"/>
              <a:t>, </a:t>
            </a:r>
            <a:r>
              <a:rPr lang="en-US" sz="1200" i="1" dirty="0"/>
              <a:t>7</a:t>
            </a:r>
            <a:r>
              <a:rPr lang="en-US" sz="1200" dirty="0"/>
              <a:t>, 1–13.</a:t>
            </a:r>
            <a:endParaRPr lang="es-419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3031" y="3778447"/>
            <a:ext cx="3724740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DMT </a:t>
            </a:r>
            <a:r>
              <a:rPr lang="es-419" sz="2400" dirty="0" err="1"/>
              <a:t>promotes</a:t>
            </a:r>
            <a:r>
              <a:rPr lang="es-419" sz="2400" dirty="0"/>
              <a:t> sigma-1 </a:t>
            </a:r>
            <a:r>
              <a:rPr lang="es-419" sz="2400" dirty="0" err="1"/>
              <a:t>direct</a:t>
            </a:r>
            <a:r>
              <a:rPr lang="es-419" sz="2400" dirty="0"/>
              <a:t> </a:t>
            </a:r>
            <a:r>
              <a:rPr lang="es-419" sz="2400" dirty="0" err="1"/>
              <a:t>interaction</a:t>
            </a:r>
            <a:r>
              <a:rPr lang="es-419" sz="2400" dirty="0"/>
              <a:t> </a:t>
            </a:r>
            <a:r>
              <a:rPr lang="es-419" sz="2400" dirty="0" err="1"/>
              <a:t>with</a:t>
            </a:r>
            <a:r>
              <a:rPr lang="es-419" sz="2400" dirty="0"/>
              <a:t> </a:t>
            </a:r>
            <a:r>
              <a:rPr lang="es-419" sz="2400" dirty="0" err="1"/>
              <a:t>TrkA</a:t>
            </a:r>
            <a:r>
              <a:rPr lang="es-419" sz="2400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802" y="5890048"/>
            <a:ext cx="4974030" cy="369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/>
              <a:t>Sigma-1 </a:t>
            </a:r>
            <a:r>
              <a:rPr lang="es-419" dirty="0" err="1"/>
              <a:t>modulates</a:t>
            </a:r>
            <a:r>
              <a:rPr lang="es-419" dirty="0"/>
              <a:t> </a:t>
            </a:r>
            <a:r>
              <a:rPr lang="es-419" dirty="0" err="1"/>
              <a:t>TrkB</a:t>
            </a:r>
            <a:r>
              <a:rPr lang="es-419" dirty="0"/>
              <a:t> in </a:t>
            </a:r>
            <a:r>
              <a:rPr lang="es-419" dirty="0" err="1"/>
              <a:t>hippocampal</a:t>
            </a:r>
            <a:r>
              <a:rPr lang="es-419" dirty="0"/>
              <a:t> </a:t>
            </a:r>
            <a:r>
              <a:rPr lang="es-419" dirty="0" err="1"/>
              <a:t>neurons</a:t>
            </a:r>
            <a:r>
              <a:rPr lang="es-419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703" y="4805563"/>
            <a:ext cx="599111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dirty="0" err="1"/>
              <a:t>Upon</a:t>
            </a:r>
            <a:r>
              <a:rPr lang="es-419" dirty="0"/>
              <a:t> </a:t>
            </a:r>
            <a:r>
              <a:rPr lang="es-419" dirty="0" err="1"/>
              <a:t>activation</a:t>
            </a:r>
            <a:r>
              <a:rPr lang="es-419" dirty="0"/>
              <a:t> S-1R </a:t>
            </a:r>
            <a:r>
              <a:rPr lang="es-419" dirty="0" err="1"/>
              <a:t>directly</a:t>
            </a:r>
            <a:r>
              <a:rPr lang="es-419" dirty="0"/>
              <a:t> </a:t>
            </a:r>
            <a:r>
              <a:rPr lang="es-419" dirty="0" err="1"/>
              <a:t>interacts</a:t>
            </a:r>
            <a:r>
              <a:rPr lang="es-419" dirty="0"/>
              <a:t> </a:t>
            </a:r>
            <a:r>
              <a:rPr lang="es-419" dirty="0" err="1"/>
              <a:t>with</a:t>
            </a:r>
            <a:r>
              <a:rPr lang="es-419" dirty="0"/>
              <a:t> </a:t>
            </a:r>
            <a:r>
              <a:rPr lang="es-419" dirty="0" err="1"/>
              <a:t>TrkB</a:t>
            </a:r>
            <a:r>
              <a:rPr lang="es-419" dirty="0"/>
              <a:t> in </a:t>
            </a:r>
            <a:r>
              <a:rPr lang="es-419" dirty="0" err="1"/>
              <a:t>Cerebellar</a:t>
            </a:r>
            <a:r>
              <a:rPr lang="es-419" dirty="0"/>
              <a:t> Granule </a:t>
            </a:r>
            <a:r>
              <a:rPr lang="es-419" dirty="0" err="1"/>
              <a:t>Neurons</a:t>
            </a:r>
            <a:r>
              <a:rPr lang="es-419" dirty="0"/>
              <a:t> and </a:t>
            </a:r>
            <a:r>
              <a:rPr lang="es-419" dirty="0" err="1"/>
              <a:t>promotes</a:t>
            </a:r>
            <a:r>
              <a:rPr lang="es-419" dirty="0"/>
              <a:t> </a:t>
            </a:r>
            <a:r>
              <a:rPr lang="es-419" dirty="0" err="1"/>
              <a:t>neurtite</a:t>
            </a:r>
            <a:r>
              <a:rPr lang="es-419" dirty="0"/>
              <a:t> </a:t>
            </a:r>
            <a:r>
              <a:rPr lang="es-419" dirty="0" err="1"/>
              <a:t>elongation</a:t>
            </a:r>
            <a:endParaRPr lang="es-419" dirty="0"/>
          </a:p>
        </p:txBody>
      </p:sp>
      <p:pic>
        <p:nvPicPr>
          <p:cNvPr id="25" name="Picture 2" descr="Immunoprecipitation Experimental Design Tips | Cell Signaling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0" y="2241241"/>
            <a:ext cx="4382055" cy="245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32704" y="2079722"/>
            <a:ext cx="35384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419" dirty="0"/>
              <a:t>PC12: Sigma-1 receptor / </a:t>
            </a:r>
            <a:r>
              <a:rPr lang="es-419" dirty="0" err="1"/>
              <a:t>TrkA</a:t>
            </a:r>
            <a:r>
              <a:rPr lang="es-419" dirty="0"/>
              <a:t> Co-IP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703" y="2079722"/>
            <a:ext cx="4597509" cy="240657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Oval 28"/>
          <p:cNvSpPr/>
          <p:nvPr/>
        </p:nvSpPr>
        <p:spPr>
          <a:xfrm>
            <a:off x="5763299" y="5123400"/>
            <a:ext cx="678219" cy="6358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1" name="Rectangle 20"/>
          <p:cNvSpPr/>
          <p:nvPr/>
        </p:nvSpPr>
        <p:spPr>
          <a:xfrm>
            <a:off x="6096000" y="2551814"/>
            <a:ext cx="762000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477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19344" y="976147"/>
            <a:ext cx="9953312" cy="117639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164671" y="6134560"/>
            <a:ext cx="7527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BB047D-A6CD-43AB-96F0-683C726B586B}" type="slidenum">
              <a:rPr lang="en-US" sz="1200" noProof="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3" name="145 Imagen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850" y="5136141"/>
            <a:ext cx="1024668" cy="1353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761" y="2863191"/>
            <a:ext cx="4307553" cy="13008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62" y="2928947"/>
            <a:ext cx="1338811" cy="13178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23" y="5863491"/>
            <a:ext cx="2959163" cy="5421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06" y="3046991"/>
            <a:ext cx="819844" cy="11547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27481" y="4164073"/>
            <a:ext cx="2550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Dr. Ignacio Carrera</a:t>
            </a:r>
          </a:p>
          <a:p>
            <a:r>
              <a:rPr lang="es-419" sz="2400" dirty="0"/>
              <a:t>Dr. Bruno González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73266" y="4043726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Lic. </a:t>
            </a:r>
            <a:r>
              <a:rPr lang="es-419" sz="2400" dirty="0" err="1"/>
              <a:t>Juani</a:t>
            </a:r>
            <a:r>
              <a:rPr lang="es-419" sz="2400" dirty="0"/>
              <a:t> </a:t>
            </a:r>
            <a:r>
              <a:rPr lang="es-419" sz="2400" dirty="0" err="1"/>
              <a:t>Narbondo</a:t>
            </a:r>
            <a:endParaRPr lang="es-419" sz="2400" dirty="0"/>
          </a:p>
          <a:p>
            <a:r>
              <a:rPr lang="es-419" sz="2400" dirty="0"/>
              <a:t>Dr. Giselle </a:t>
            </a:r>
            <a:r>
              <a:rPr lang="es-419" sz="2400" dirty="0" err="1"/>
              <a:t>Prunel</a:t>
            </a:r>
            <a:endParaRPr lang="es-419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344" y="2875934"/>
            <a:ext cx="1398653" cy="260790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24225" y="2487013"/>
            <a:ext cx="240963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419" altLang="es-419" dirty="0" err="1">
                <a:solidFill>
                  <a:srgbClr val="E8EAED"/>
                </a:solidFill>
                <a:latin typeface="inherit"/>
              </a:rPr>
              <a:t>organizing</a:t>
            </a:r>
            <a:r>
              <a:rPr lang="es-419" altLang="es-419" dirty="0">
                <a:solidFill>
                  <a:srgbClr val="E8EAED"/>
                </a:solidFill>
                <a:latin typeface="inherit"/>
              </a:rPr>
              <a:t> </a:t>
            </a:r>
            <a:r>
              <a:rPr lang="es-419" altLang="es-419" dirty="0" err="1">
                <a:solidFill>
                  <a:srgbClr val="E8EAED"/>
                </a:solidFill>
                <a:latin typeface="inherit"/>
              </a:rPr>
              <a:t>committee</a:t>
            </a:r>
            <a:r>
              <a:rPr lang="es-419" altLang="es-419" sz="1050" dirty="0">
                <a:solidFill>
                  <a:schemeClr val="tx1"/>
                </a:solidFill>
              </a:rPr>
              <a:t> </a:t>
            </a:r>
            <a:endParaRPr lang="es-419" altLang="es-419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9760" y="2471493"/>
            <a:ext cx="70377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2000" dirty="0" err="1"/>
              <a:t>Researchers</a:t>
            </a:r>
            <a:r>
              <a:rPr lang="es-419" sz="2000" dirty="0"/>
              <a:t> </a:t>
            </a:r>
            <a:r>
              <a:rPr lang="es-419" sz="2000" dirty="0" err="1"/>
              <a:t>team</a:t>
            </a:r>
            <a:endParaRPr lang="es-419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3331330" y="5136141"/>
            <a:ext cx="334087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2000" dirty="0" err="1"/>
              <a:t>Financial</a:t>
            </a:r>
            <a:r>
              <a:rPr lang="es-419" sz="2000" dirty="0"/>
              <a:t> </a:t>
            </a:r>
            <a:r>
              <a:rPr lang="es-419" sz="2000" dirty="0" err="1"/>
              <a:t>aid</a:t>
            </a:r>
            <a:endParaRPr lang="es-419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274541" y="798211"/>
            <a:ext cx="3642919" cy="1446550"/>
            <a:chOff x="4407603" y="798211"/>
            <a:chExt cx="3642919" cy="1446550"/>
          </a:xfrm>
        </p:grpSpPr>
        <p:sp>
          <p:nvSpPr>
            <p:cNvPr id="22" name="Title 5">
              <a:extLst/>
            </p:cNvPr>
            <p:cNvSpPr txBox="1">
              <a:spLocks/>
            </p:cNvSpPr>
            <p:nvPr/>
          </p:nvSpPr>
          <p:spPr>
            <a:xfrm>
              <a:off x="4407603" y="1035864"/>
              <a:ext cx="3223690" cy="75027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/>
                <a:t>THANK YOU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60708" y="1562919"/>
              <a:ext cx="3070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419" sz="2400" dirty="0" err="1"/>
                <a:t>for</a:t>
              </a:r>
              <a:r>
                <a:rPr lang="es-419" sz="2400" dirty="0"/>
                <a:t> </a:t>
              </a:r>
              <a:r>
                <a:rPr lang="es-419" sz="2400" dirty="0" err="1"/>
                <a:t>your</a:t>
              </a:r>
              <a:r>
                <a:rPr lang="es-419" sz="2400" dirty="0"/>
                <a:t> </a:t>
              </a:r>
              <a:r>
                <a:rPr lang="es-419" sz="2400" dirty="0" err="1"/>
                <a:t>kind</a:t>
              </a:r>
              <a:r>
                <a:rPr lang="es-419" sz="2400" dirty="0"/>
                <a:t> </a:t>
              </a:r>
              <a:r>
                <a:rPr lang="es-419" sz="2400" dirty="0" err="1"/>
                <a:t>attention</a:t>
              </a:r>
              <a:r>
                <a:rPr lang="es-419" sz="2400" dirty="0"/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8768" y="798211"/>
              <a:ext cx="55175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419" sz="8800" b="1" dirty="0"/>
                <a:t>!</a:t>
              </a:r>
              <a:endParaRPr lang="es-419" sz="24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7481" y="5318782"/>
            <a:ext cx="3121536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9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641479"/>
              </p:ext>
            </p:extLst>
          </p:nvPr>
        </p:nvGraphicFramePr>
        <p:xfrm>
          <a:off x="4073720" y="2182749"/>
          <a:ext cx="3062287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7" name="CS ChemDraw Drawing" r:id="rId3" imgW="2080100" imgH="2729035" progId="ChemDraw.Document.6.0">
                  <p:embed/>
                </p:oleObj>
              </mc:Choice>
              <mc:Fallback>
                <p:oleObj name="CS ChemDraw Drawing" r:id="rId3" imgW="2080100" imgH="2729035" progId="ChemDraw.Document.6.0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720" y="2182749"/>
                        <a:ext cx="3062287" cy="4229100"/>
                      </a:xfrm>
                      <a:prstGeom prst="rect">
                        <a:avLst/>
                      </a:prstGeom>
                      <a:noFill/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3" name="Picture 7" descr="Ibogaine Hydrochloride Explained | LGC Standar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 bwMode="auto">
          <a:xfrm>
            <a:off x="7212554" y="3957188"/>
            <a:ext cx="1872830" cy="256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introduction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6" name="Arc 15"/>
          <p:cNvSpPr/>
          <p:nvPr/>
        </p:nvSpPr>
        <p:spPr>
          <a:xfrm rot="17400762" flipH="1" flipV="1">
            <a:off x="3122051" y="5160807"/>
            <a:ext cx="1017594" cy="1376955"/>
          </a:xfrm>
          <a:prstGeom prst="arc">
            <a:avLst>
              <a:gd name="adj1" fmla="val 15631153"/>
              <a:gd name="adj2" fmla="val 672945"/>
            </a:avLst>
          </a:prstGeom>
          <a:ln w="19050">
            <a:solidFill>
              <a:schemeClr val="accent4">
                <a:lumMod val="75000"/>
              </a:schemeClr>
            </a:solidFill>
            <a:prstDash val="dash"/>
            <a:headEnd type="arrow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71554" y="2072663"/>
            <a:ext cx="1979872" cy="1964890"/>
            <a:chOff x="5258761" y="1804452"/>
            <a:chExt cx="1979872" cy="1964890"/>
          </a:xfrm>
        </p:grpSpPr>
        <p:pic>
          <p:nvPicPr>
            <p:cNvPr id="14" name="Picture 6" descr="File:Psychotria viridis, known as Amiruca (14319059906).jpg - Wikimedia  Common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9" b="8101"/>
            <a:stretch/>
          </p:blipFill>
          <p:spPr bwMode="auto">
            <a:xfrm>
              <a:off x="5258761" y="1804452"/>
              <a:ext cx="1979872" cy="196489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258761" y="1818636"/>
              <a:ext cx="1925739" cy="400110"/>
            </a:xfrm>
            <a:prstGeom prst="rect">
              <a:avLst/>
            </a:prstGeom>
            <a:solidFill>
              <a:schemeClr val="accent6">
                <a:alpha val="72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2000" i="1" dirty="0">
                  <a:solidFill>
                    <a:schemeClr val="bg1"/>
                  </a:solidFill>
                  <a:cs typeface="Segoe UI Semilight" panose="020B0402040204020203" pitchFamily="34" charset="0"/>
                </a:rPr>
                <a:t>P. </a:t>
              </a:r>
              <a:r>
                <a:rPr lang="es-419" sz="2000" i="1" dirty="0" err="1">
                  <a:solidFill>
                    <a:schemeClr val="bg1"/>
                  </a:solidFill>
                  <a:cs typeface="Segoe UI Semilight" panose="020B0402040204020203" pitchFamily="34" charset="0"/>
                </a:rPr>
                <a:t>viridis</a:t>
              </a:r>
              <a:endParaRPr lang="en-US" sz="2000" dirty="0">
                <a:solidFill>
                  <a:schemeClr val="bg1"/>
                </a:solidFill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97207" y="4374592"/>
            <a:ext cx="1998658" cy="1976270"/>
            <a:chOff x="5222302" y="4256105"/>
            <a:chExt cx="1998658" cy="19762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4569" r="1560" b="36548"/>
            <a:stretch/>
          </p:blipFill>
          <p:spPr>
            <a:xfrm>
              <a:off x="5222302" y="4256105"/>
              <a:ext cx="1998658" cy="197627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5258761" y="5792664"/>
              <a:ext cx="1925739" cy="400110"/>
            </a:xfrm>
            <a:prstGeom prst="rect">
              <a:avLst/>
            </a:prstGeom>
            <a:solidFill>
              <a:schemeClr val="accent4">
                <a:lumMod val="50000"/>
                <a:alpha val="72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2000" i="1" dirty="0">
                  <a:solidFill>
                    <a:schemeClr val="bg1"/>
                  </a:solidFill>
                  <a:cs typeface="Segoe UI Semilight" panose="020B0402040204020203" pitchFamily="34" charset="0"/>
                </a:rPr>
                <a:t>B. </a:t>
              </a:r>
              <a:r>
                <a:rPr lang="es-419" sz="2000" i="1" dirty="0" err="1">
                  <a:solidFill>
                    <a:schemeClr val="bg1"/>
                  </a:solidFill>
                  <a:cs typeface="Segoe UI Semilight" panose="020B0402040204020203" pitchFamily="34" charset="0"/>
                </a:rPr>
                <a:t>caapi</a:t>
              </a:r>
              <a:endParaRPr lang="en-US" sz="2000" dirty="0">
                <a:solidFill>
                  <a:schemeClr val="bg1"/>
                </a:solidFill>
                <a:cs typeface="Segoe UI Semilight" panose="020B0402040204020203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6200000">
            <a:off x="-1218509" y="4020217"/>
            <a:ext cx="4321603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cs typeface="Segoe UI Semilight" panose="020B0402040204020203" pitchFamily="34" charset="0"/>
              </a:rPr>
              <a:t>Ayahuasca and </a:t>
            </a:r>
            <a:r>
              <a:rPr lang="es-419" sz="2400" dirty="0" err="1">
                <a:solidFill>
                  <a:schemeClr val="bg1"/>
                </a:solidFill>
                <a:cs typeface="Segoe UI Semilight" panose="020B0402040204020203" pitchFamily="34" charset="0"/>
              </a:rPr>
              <a:t>its</a:t>
            </a:r>
            <a:r>
              <a:rPr lang="es-419" sz="2400" dirty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s-419" sz="2400" dirty="0" err="1">
                <a:solidFill>
                  <a:schemeClr val="bg1"/>
                </a:solidFill>
                <a:cs typeface="Segoe UI Semilight" panose="020B0402040204020203" pitchFamily="34" charset="0"/>
              </a:rPr>
              <a:t>components</a:t>
            </a:r>
            <a:endParaRPr lang="es-419" sz="2400" dirty="0">
              <a:solidFill>
                <a:schemeClr val="bg1"/>
              </a:solidFill>
              <a:cs typeface="Segoe UI Semilight" panose="020B0402040204020203" pitchFamily="34" charset="0"/>
            </a:endParaRPr>
          </a:p>
        </p:txBody>
      </p:sp>
      <p:sp>
        <p:nvSpPr>
          <p:cNvPr id="24" name="Arc 23"/>
          <p:cNvSpPr/>
          <p:nvPr/>
        </p:nvSpPr>
        <p:spPr>
          <a:xfrm rot="4544475" flipH="1">
            <a:off x="3272209" y="2092186"/>
            <a:ext cx="939384" cy="1039042"/>
          </a:xfrm>
          <a:prstGeom prst="arc">
            <a:avLst>
              <a:gd name="adj1" fmla="val 15631153"/>
              <a:gd name="adj2" fmla="val 3422615"/>
            </a:avLst>
          </a:prstGeom>
          <a:ln w="19050">
            <a:solidFill>
              <a:schemeClr val="accent6"/>
            </a:solidFill>
            <a:prstDash val="dash"/>
            <a:headEnd type="arrow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834424" y="978801"/>
            <a:ext cx="3245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chemeClr val="accent1"/>
                </a:solidFill>
              </a:rPr>
              <a:t>What we are working 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2292" y="1483290"/>
            <a:ext cx="1051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>
                <a:solidFill>
                  <a:schemeClr val="accent2"/>
                </a:solidFill>
              </a:rPr>
              <a:t>WE STUDY THE NEURITOGENIC EFFECT OF NATURAL PSICHEDELICS ON PC12 CELLS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489218"/>
              </p:ext>
            </p:extLst>
          </p:nvPr>
        </p:nvGraphicFramePr>
        <p:xfrm>
          <a:off x="7696102" y="2493930"/>
          <a:ext cx="1598548" cy="114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8" name="CS ChemDraw Drawing" r:id="rId8" imgW="1070788" imgH="767885" progId="ChemDraw.Document.6.0">
                  <p:embed/>
                </p:oleObj>
              </mc:Choice>
              <mc:Fallback>
                <p:oleObj name="CS ChemDraw Drawing" r:id="rId8" imgW="1070788" imgH="767885" progId="ChemDraw.Document.6.0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96102" y="2493930"/>
                        <a:ext cx="1598548" cy="114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353130"/>
              </p:ext>
            </p:extLst>
          </p:nvPr>
        </p:nvGraphicFramePr>
        <p:xfrm>
          <a:off x="8726074" y="4162782"/>
          <a:ext cx="2722677" cy="120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9" name="CS ChemDraw Drawing" r:id="rId10" imgW="1785770" imgH="789027" progId="ChemDraw.Document.6.0">
                  <p:embed/>
                </p:oleObj>
              </mc:Choice>
              <mc:Fallback>
                <p:oleObj name="CS ChemDraw Drawing" r:id="rId10" imgW="1785770" imgH="789027" progId="ChemDraw.Document.6.0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26074" y="4162782"/>
                        <a:ext cx="2722677" cy="1204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472805"/>
              </p:ext>
            </p:extLst>
          </p:nvPr>
        </p:nvGraphicFramePr>
        <p:xfrm>
          <a:off x="8891091" y="5161042"/>
          <a:ext cx="2392642" cy="1112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0" name="CS ChemDraw Drawing" r:id="rId12" imgW="1701976" imgH="790718" progId="ChemDraw.Document.6.0">
                  <p:embed/>
                </p:oleObj>
              </mc:Choice>
              <mc:Fallback>
                <p:oleObj name="CS ChemDraw Drawing" r:id="rId12" imgW="1701976" imgH="790718" progId="ChemDraw.Document.6.0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91091" y="5161042"/>
                        <a:ext cx="2392642" cy="1112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r="14930"/>
          <a:stretch/>
        </p:blipFill>
        <p:spPr>
          <a:xfrm>
            <a:off x="1170941" y="3205813"/>
            <a:ext cx="2045705" cy="2010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50" y="3562256"/>
            <a:ext cx="1702611" cy="115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30">
            <a:extLst/>
          </p:cNvPr>
          <p:cNvPicPr>
            <a:picLocks noChangeAspect="1"/>
          </p:cNvPicPr>
          <p:nvPr/>
        </p:nvPicPr>
        <p:blipFill rotWithShape="1">
          <a:blip r:embed="rId16"/>
          <a:srcRect l="3988" t="5706" r="4390" b="3766"/>
          <a:stretch/>
        </p:blipFill>
        <p:spPr>
          <a:xfrm>
            <a:off x="2902500" y="4418729"/>
            <a:ext cx="1093996" cy="1143961"/>
          </a:xfrm>
          <a:prstGeom prst="ellipse">
            <a:avLst/>
          </a:prstGeom>
          <a:noFill/>
          <a:ln w="22225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Rectangle 7"/>
          <p:cNvSpPr/>
          <p:nvPr/>
        </p:nvSpPr>
        <p:spPr>
          <a:xfrm>
            <a:off x="711459" y="2072663"/>
            <a:ext cx="6424548" cy="4340494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Rectangle 28"/>
          <p:cNvSpPr/>
          <p:nvPr/>
        </p:nvSpPr>
        <p:spPr>
          <a:xfrm>
            <a:off x="7393107" y="3831490"/>
            <a:ext cx="4151025" cy="2599481"/>
          </a:xfrm>
          <a:prstGeom prst="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5" name="TextBox 34"/>
          <p:cNvSpPr txBox="1"/>
          <p:nvPr/>
        </p:nvSpPr>
        <p:spPr>
          <a:xfrm>
            <a:off x="9403863" y="3852392"/>
            <a:ext cx="2134018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 err="1">
                <a:solidFill>
                  <a:schemeClr val="bg1"/>
                </a:solidFill>
                <a:cs typeface="Segoe UI Semilight" panose="020B0402040204020203" pitchFamily="34" charset="0"/>
              </a:rPr>
              <a:t>Iboga</a:t>
            </a:r>
            <a:r>
              <a:rPr lang="es-419" sz="2400" dirty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s-419" sz="2400" dirty="0" err="1">
                <a:solidFill>
                  <a:schemeClr val="bg1"/>
                </a:solidFill>
                <a:cs typeface="Segoe UI Semilight" panose="020B0402040204020203" pitchFamily="34" charset="0"/>
              </a:rPr>
              <a:t>alkaloids</a:t>
            </a:r>
            <a:endParaRPr lang="es-419" sz="2400" dirty="0">
              <a:solidFill>
                <a:schemeClr val="bg1"/>
              </a:solidFill>
              <a:cs typeface="Segoe UI Semilight" panose="020B0402040204020203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14190" y="2016281"/>
            <a:ext cx="4151025" cy="1669801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50197" name="Picture 21" descr="Quantification of Psilocybin and Psilocin in Psilocybe Cubensis Mushroom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040" y="2113037"/>
            <a:ext cx="2214092" cy="14767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434782" y="2024521"/>
            <a:ext cx="1451318" cy="461665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 err="1">
                <a:solidFill>
                  <a:schemeClr val="bg1"/>
                </a:solidFill>
                <a:cs typeface="Segoe UI Semilight" panose="020B0402040204020203" pitchFamily="34" charset="0"/>
              </a:rPr>
              <a:t>Psilocin</a:t>
            </a:r>
            <a:endParaRPr lang="es-419" sz="2400" dirty="0">
              <a:solidFill>
                <a:schemeClr val="bg1"/>
              </a:solidFill>
              <a:cs typeface="Segoe UI Semilight" panose="020B0402040204020203" pitchFamily="34" charset="0"/>
            </a:endParaRPr>
          </a:p>
        </p:txBody>
      </p:sp>
      <p:graphicFrame>
        <p:nvGraphicFramePr>
          <p:cNvPr id="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891808"/>
              </p:ext>
            </p:extLst>
          </p:nvPr>
        </p:nvGraphicFramePr>
        <p:xfrm>
          <a:off x="4315920" y="2182749"/>
          <a:ext cx="1795899" cy="1213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1" name="CS ChemDraw Drawing" r:id="rId18" imgW="1209321" imgH="776764" progId="ChemDraw.Document.6.0">
                  <p:embed/>
                </p:oleObj>
              </mc:Choice>
              <mc:Fallback>
                <p:oleObj name="CS ChemDraw Drawing" r:id="rId18" imgW="1209321" imgH="776764" progId="ChemDraw.Document.6.0">
                  <p:embed/>
                  <p:pic>
                    <p:nvPicPr>
                      <p:cNvPr id="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5920" y="2182749"/>
                        <a:ext cx="1795899" cy="1213272"/>
                      </a:xfrm>
                      <a:prstGeom prst="rect">
                        <a:avLst/>
                      </a:prstGeom>
                      <a:noFill/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3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9" grpId="0" animBg="1"/>
      <p:bldP spid="35" grpId="0" animBg="1"/>
      <p:bldP spid="40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1" y="1500925"/>
            <a:ext cx="6030532" cy="12883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introduction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23" name="Rectangle 122"/>
          <p:cNvSpPr/>
          <p:nvPr/>
        </p:nvSpPr>
        <p:spPr>
          <a:xfrm>
            <a:off x="0" y="2782216"/>
            <a:ext cx="404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C. Ly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Cell Rep.</a:t>
            </a:r>
            <a:r>
              <a:rPr lang="en-US" sz="1100" dirty="0"/>
              <a:t>, vol. 23, no. 11, pp. 3170–3182, </a:t>
            </a:r>
            <a:r>
              <a:rPr lang="en-US" sz="1100" b="1" dirty="0"/>
              <a:t>2018</a:t>
            </a:r>
            <a:r>
              <a:rPr lang="en-US" sz="1100" dirty="0"/>
              <a:t>.</a:t>
            </a:r>
            <a:endParaRPr lang="es-419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309" y="4623807"/>
            <a:ext cx="428930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b="1" dirty="0" err="1">
                <a:solidFill>
                  <a:schemeClr val="tx1"/>
                </a:solidFill>
              </a:rPr>
              <a:t>Neuritogenesis</a:t>
            </a:r>
            <a:r>
              <a:rPr lang="es-419" sz="2000" b="1" dirty="0">
                <a:solidFill>
                  <a:schemeClr val="tx1"/>
                </a:solidFill>
              </a:rPr>
              <a:t> </a:t>
            </a:r>
            <a:r>
              <a:rPr lang="es-419" sz="2000" dirty="0">
                <a:solidFill>
                  <a:schemeClr val="tx1"/>
                </a:solidFill>
              </a:rPr>
              <a:t>and </a:t>
            </a:r>
            <a:r>
              <a:rPr lang="es-419" sz="2000" b="1" dirty="0" err="1">
                <a:solidFill>
                  <a:schemeClr val="tx1"/>
                </a:solidFill>
              </a:rPr>
              <a:t>spinogenesis</a:t>
            </a:r>
            <a:r>
              <a:rPr lang="es-419" sz="2000" dirty="0">
                <a:solidFill>
                  <a:schemeClr val="tx1"/>
                </a:solidFill>
              </a:rPr>
              <a:t> in </a:t>
            </a:r>
            <a:r>
              <a:rPr lang="es-419" sz="2000" dirty="0" err="1">
                <a:solidFill>
                  <a:schemeClr val="tx1"/>
                </a:solidFill>
              </a:rPr>
              <a:t>rat</a:t>
            </a:r>
            <a:r>
              <a:rPr lang="es-419" sz="2000" dirty="0">
                <a:solidFill>
                  <a:schemeClr val="tx1"/>
                </a:solidFill>
              </a:rPr>
              <a:t> cortical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b="1" dirty="0" err="1">
                <a:solidFill>
                  <a:schemeClr val="tx1"/>
                </a:solidFill>
              </a:rPr>
              <a:t>Spinogenesis</a:t>
            </a:r>
            <a:r>
              <a:rPr lang="es-419" sz="2000" dirty="0">
                <a:solidFill>
                  <a:schemeClr val="tx1"/>
                </a:solidFill>
              </a:rPr>
              <a:t> in </a:t>
            </a:r>
            <a:r>
              <a:rPr lang="es-419" sz="2000" dirty="0" err="1">
                <a:solidFill>
                  <a:schemeClr val="tx1"/>
                </a:solidFill>
              </a:rPr>
              <a:t>rat’s</a:t>
            </a:r>
            <a:r>
              <a:rPr lang="es-419" sz="2000" dirty="0">
                <a:solidFill>
                  <a:schemeClr val="tx1"/>
                </a:solidFill>
              </a:rPr>
              <a:t> PFC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6936" y="2725508"/>
            <a:ext cx="2566894" cy="1759841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TextBox 26"/>
          <p:cNvSpPr txBox="1"/>
          <p:nvPr/>
        </p:nvSpPr>
        <p:spPr>
          <a:xfrm>
            <a:off x="6360597" y="1762678"/>
            <a:ext cx="529892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2000" dirty="0" err="1">
                <a:solidFill>
                  <a:schemeClr val="tx1"/>
                </a:solidFill>
              </a:rPr>
              <a:t>Regulates</a:t>
            </a:r>
            <a:r>
              <a:rPr lang="es-419" sz="2000" dirty="0">
                <a:solidFill>
                  <a:schemeClr val="tx1"/>
                </a:solidFill>
              </a:rPr>
              <a:t> </a:t>
            </a:r>
            <a:r>
              <a:rPr lang="es-419" sz="2000" dirty="0" err="1">
                <a:solidFill>
                  <a:schemeClr val="tx1"/>
                </a:solidFill>
              </a:rPr>
              <a:t>adult</a:t>
            </a:r>
            <a:r>
              <a:rPr lang="es-419" sz="2000" dirty="0">
                <a:solidFill>
                  <a:schemeClr val="tx1"/>
                </a:solidFill>
              </a:rPr>
              <a:t> </a:t>
            </a:r>
            <a:r>
              <a:rPr lang="es-419" sz="2000" b="1" dirty="0" err="1">
                <a:solidFill>
                  <a:schemeClr val="tx1"/>
                </a:solidFill>
              </a:rPr>
              <a:t>neurogenesis</a:t>
            </a:r>
            <a:r>
              <a:rPr lang="es-419" sz="2000" b="1" dirty="0">
                <a:solidFill>
                  <a:schemeClr val="tx1"/>
                </a:solidFill>
              </a:rPr>
              <a:t> </a:t>
            </a:r>
            <a:r>
              <a:rPr lang="es-419" sz="2000" i="1" dirty="0">
                <a:solidFill>
                  <a:schemeClr val="tx1"/>
                </a:solidFill>
              </a:rPr>
              <a:t>in vitro </a:t>
            </a:r>
            <a:r>
              <a:rPr lang="es-419" sz="2000" dirty="0">
                <a:solidFill>
                  <a:schemeClr val="tx1"/>
                </a:solidFill>
              </a:rPr>
              <a:t> and </a:t>
            </a:r>
            <a:r>
              <a:rPr lang="es-419" sz="2000" i="1" dirty="0">
                <a:solidFill>
                  <a:schemeClr val="tx1"/>
                </a:solidFill>
              </a:rPr>
              <a:t>in vivo</a:t>
            </a:r>
            <a:endParaRPr lang="es-419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0382" y="2197716"/>
            <a:ext cx="36537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J. A. Morales-</a:t>
            </a:r>
            <a:r>
              <a:rPr lang="es-419" sz="1100" dirty="0" err="1"/>
              <a:t>Garcia</a:t>
            </a:r>
            <a:r>
              <a:rPr lang="es-419" sz="1100" dirty="0"/>
              <a:t>, et al., </a:t>
            </a:r>
            <a:r>
              <a:rPr lang="es-419" sz="1100" i="1" dirty="0" err="1"/>
              <a:t>Transl</a:t>
            </a:r>
            <a:r>
              <a:rPr lang="es-419" sz="1100" i="1" dirty="0"/>
              <a:t>. </a:t>
            </a:r>
            <a:r>
              <a:rPr lang="es-419" sz="1100" i="1" dirty="0" err="1"/>
              <a:t>Psychiatry</a:t>
            </a:r>
            <a:r>
              <a:rPr lang="es-419" sz="1100" dirty="0"/>
              <a:t> </a:t>
            </a:r>
            <a:r>
              <a:rPr lang="es-419" sz="1100" b="1" dirty="0"/>
              <a:t>2020</a:t>
            </a:r>
            <a:r>
              <a:rPr lang="es-419" sz="1100" dirty="0"/>
              <a:t>, </a:t>
            </a:r>
            <a:r>
              <a:rPr lang="es-419" sz="1100" i="1" dirty="0"/>
              <a:t>10</a:t>
            </a:r>
            <a:r>
              <a:rPr lang="es-419" sz="1100" dirty="0"/>
              <a:t>, 331.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48172" y="2632410"/>
            <a:ext cx="389810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Anti-AD</a:t>
            </a:r>
            <a:r>
              <a:rPr lang="en-US" sz="2000" dirty="0">
                <a:solidFill>
                  <a:schemeClr val="tx1"/>
                </a:solidFill>
              </a:rPr>
              <a:t> effects </a:t>
            </a:r>
            <a:r>
              <a:rPr lang="en-US" sz="2000" i="1" dirty="0">
                <a:solidFill>
                  <a:schemeClr val="tx1"/>
                </a:solidFill>
              </a:rPr>
              <a:t> in vivo </a:t>
            </a:r>
            <a:r>
              <a:rPr lang="en-US" sz="2000" dirty="0">
                <a:solidFill>
                  <a:schemeClr val="tx1"/>
                </a:solidFill>
              </a:rPr>
              <a:t>and</a:t>
            </a:r>
            <a:r>
              <a:rPr lang="en-US" sz="2000" i="1" dirty="0">
                <a:solidFill>
                  <a:schemeClr val="tx1"/>
                </a:solidFill>
              </a:rPr>
              <a:t> in vitro</a:t>
            </a:r>
            <a:endParaRPr lang="es-419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8960" y="3038229"/>
            <a:ext cx="3425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D. </a:t>
            </a:r>
            <a:r>
              <a:rPr lang="es-419" sz="1100" dirty="0" err="1"/>
              <a:t>Cheng</a:t>
            </a:r>
            <a:r>
              <a:rPr lang="es-419" sz="1100" dirty="0"/>
              <a:t>, et el., </a:t>
            </a:r>
            <a:r>
              <a:rPr lang="es-419" sz="1100" i="1" dirty="0" err="1"/>
              <a:t>Alzheimers</a:t>
            </a:r>
            <a:r>
              <a:rPr lang="es-419" sz="1100" i="1" dirty="0"/>
              <a:t>. Res. </a:t>
            </a:r>
            <a:r>
              <a:rPr lang="es-419" sz="1100" i="1" dirty="0" err="1"/>
              <a:t>Ther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2024</a:t>
            </a:r>
            <a:r>
              <a:rPr lang="es-419" sz="1100" dirty="0"/>
              <a:t>, </a:t>
            </a:r>
            <a:r>
              <a:rPr lang="es-419" sz="1100" i="1" dirty="0"/>
              <a:t>3</a:t>
            </a:r>
            <a:r>
              <a:rPr lang="es-419" sz="1100" dirty="0"/>
              <a:t>, 1–16.</a:t>
            </a:r>
          </a:p>
        </p:txBody>
      </p:sp>
      <p:graphicFrame>
        <p:nvGraphicFramePr>
          <p:cNvPr id="34" name="Object 4"/>
          <p:cNvGraphicFramePr>
            <a:graphicFrameLocks noChangeAspect="1"/>
          </p:cNvGraphicFramePr>
          <p:nvPr>
            <p:extLst/>
          </p:nvPr>
        </p:nvGraphicFramePr>
        <p:xfrm>
          <a:off x="5076411" y="2829181"/>
          <a:ext cx="2347943" cy="158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CS ChemDraw Drawing" r:id="rId4" imgW="1209321" imgH="776764" progId="ChemDraw.Document.6.0">
                  <p:embed/>
                </p:oleObj>
              </mc:Choice>
              <mc:Fallback>
                <p:oleObj name="CS ChemDraw Drawing" r:id="rId4" imgW="1209321" imgH="776764" progId="ChemDraw.Document.6.0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411" y="2829181"/>
                        <a:ext cx="2347943" cy="1586222"/>
                      </a:xfrm>
                      <a:prstGeom prst="rect">
                        <a:avLst/>
                      </a:prstGeom>
                      <a:noFill/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697191" y="3542876"/>
            <a:ext cx="380343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Modulates innate and adaptive </a:t>
            </a:r>
            <a:r>
              <a:rPr lang="en-US" sz="2000" b="1" dirty="0"/>
              <a:t>inflammatory responses </a:t>
            </a:r>
            <a:r>
              <a:rPr lang="en-US" sz="2000" i="1" dirty="0"/>
              <a:t>in vitro</a:t>
            </a:r>
            <a:endParaRPr lang="es-419" sz="2000" dirty="0"/>
          </a:p>
        </p:txBody>
      </p:sp>
      <p:sp>
        <p:nvSpPr>
          <p:cNvPr id="23" name="Rectangle 22"/>
          <p:cNvSpPr/>
          <p:nvPr/>
        </p:nvSpPr>
        <p:spPr>
          <a:xfrm>
            <a:off x="7643305" y="4272107"/>
            <a:ext cx="26025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A. </a:t>
            </a:r>
            <a:r>
              <a:rPr lang="es-419" sz="1100" dirty="0" err="1"/>
              <a:t>Szabo</a:t>
            </a:r>
            <a:r>
              <a:rPr lang="es-419" sz="1100" dirty="0"/>
              <a:t>, et al., </a:t>
            </a:r>
            <a:r>
              <a:rPr lang="es-419" sz="1100" i="1" dirty="0" err="1"/>
              <a:t>PLoS</a:t>
            </a:r>
            <a:r>
              <a:rPr lang="es-419" sz="1100" i="1" dirty="0"/>
              <a:t> </a:t>
            </a:r>
            <a:r>
              <a:rPr lang="es-419" sz="1100" i="1" dirty="0" err="1"/>
              <a:t>One</a:t>
            </a:r>
            <a:r>
              <a:rPr lang="es-419" sz="1100" dirty="0"/>
              <a:t> </a:t>
            </a:r>
            <a:r>
              <a:rPr lang="es-419" sz="1100" b="1" dirty="0"/>
              <a:t>2014</a:t>
            </a:r>
            <a:r>
              <a:rPr lang="es-419" sz="1100" dirty="0"/>
              <a:t>, </a:t>
            </a:r>
            <a:r>
              <a:rPr lang="es-419" sz="1100" i="1" dirty="0"/>
              <a:t>9</a:t>
            </a:r>
            <a:r>
              <a:rPr lang="es-419" sz="1100" dirty="0"/>
              <a:t>, 1–12.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75592" y="4688838"/>
            <a:ext cx="393757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419" sz="2000" b="1" dirty="0"/>
              <a:t>Anti-</a:t>
            </a:r>
            <a:r>
              <a:rPr lang="es-419" sz="2000" b="1" dirty="0" err="1"/>
              <a:t>ischemic</a:t>
            </a:r>
            <a:r>
              <a:rPr lang="es-419" sz="2000" dirty="0"/>
              <a:t> </a:t>
            </a:r>
            <a:r>
              <a:rPr lang="es-419" sz="2000" dirty="0" err="1"/>
              <a:t>properties</a:t>
            </a:r>
            <a:r>
              <a:rPr lang="es-419" sz="2000" dirty="0"/>
              <a:t> in </a:t>
            </a:r>
            <a:r>
              <a:rPr lang="es-419" sz="2000" dirty="0" err="1"/>
              <a:t>rat</a:t>
            </a:r>
            <a:r>
              <a:rPr lang="es-419" sz="2000" dirty="0"/>
              <a:t> </a:t>
            </a:r>
            <a:r>
              <a:rPr lang="es-419" sz="2000" dirty="0" err="1"/>
              <a:t>brain</a:t>
            </a:r>
            <a:endParaRPr lang="es-419" sz="2000" dirty="0"/>
          </a:p>
        </p:txBody>
      </p:sp>
      <p:sp>
        <p:nvSpPr>
          <p:cNvPr id="25" name="Rectangle 24"/>
          <p:cNvSpPr/>
          <p:nvPr/>
        </p:nvSpPr>
        <p:spPr>
          <a:xfrm>
            <a:off x="8744298" y="5131639"/>
            <a:ext cx="3420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419" sz="1100" dirty="0"/>
              <a:t>N. Ye, et al.,  </a:t>
            </a:r>
            <a:r>
              <a:rPr lang="es-419" sz="1100" i="1" dirty="0"/>
              <a:t>J. </a:t>
            </a:r>
            <a:r>
              <a:rPr lang="es-419" sz="1100" i="1" dirty="0" err="1"/>
              <a:t>Med</a:t>
            </a:r>
            <a:r>
              <a:rPr lang="es-419" sz="1100" i="1" dirty="0"/>
              <a:t>. </a:t>
            </a:r>
            <a:r>
              <a:rPr lang="es-419" sz="1100" i="1" dirty="0" err="1"/>
              <a:t>Chem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2020</a:t>
            </a:r>
            <a:r>
              <a:rPr lang="es-419" sz="1100" dirty="0"/>
              <a:t>, </a:t>
            </a:r>
            <a:r>
              <a:rPr lang="es-419" sz="1100" i="1" dirty="0"/>
              <a:t>63</a:t>
            </a:r>
            <a:r>
              <a:rPr lang="es-419" sz="1100" dirty="0"/>
              <a:t>, 15187–15217; </a:t>
            </a:r>
          </a:p>
          <a:p>
            <a:pPr algn="r"/>
            <a:r>
              <a:rPr lang="es-419" sz="1100" dirty="0"/>
              <a:t>Í. </a:t>
            </a:r>
            <a:r>
              <a:rPr lang="es-419" sz="1100" dirty="0" err="1"/>
              <a:t>Szabó</a:t>
            </a:r>
            <a:r>
              <a:rPr lang="es-419" sz="1100" dirty="0"/>
              <a:t>, et al., </a:t>
            </a:r>
            <a:r>
              <a:rPr lang="es-419" sz="1100" i="1" dirty="0" err="1"/>
              <a:t>Neuropharmacology</a:t>
            </a:r>
            <a:r>
              <a:rPr lang="es-419" sz="1100" dirty="0"/>
              <a:t> </a:t>
            </a:r>
            <a:r>
              <a:rPr lang="es-419" sz="1100" b="1" dirty="0"/>
              <a:t>2021</a:t>
            </a:r>
            <a:r>
              <a:rPr lang="es-419" sz="1100" dirty="0"/>
              <a:t>, </a:t>
            </a:r>
            <a:r>
              <a:rPr lang="es-419" sz="1100" i="1" dirty="0"/>
              <a:t>192</a:t>
            </a:r>
            <a:r>
              <a:rPr lang="es-419" sz="1100" dirty="0"/>
              <a:t>, 108612.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8578" y="5705090"/>
            <a:ext cx="511204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419" sz="2000" dirty="0" err="1"/>
              <a:t>Increases</a:t>
            </a:r>
            <a:r>
              <a:rPr lang="es-419" sz="2000" dirty="0"/>
              <a:t> </a:t>
            </a:r>
            <a:r>
              <a:rPr lang="es-419" sz="2000" dirty="0" err="1"/>
              <a:t>cell</a:t>
            </a:r>
            <a:r>
              <a:rPr lang="es-419" sz="2000" dirty="0"/>
              <a:t> </a:t>
            </a:r>
            <a:r>
              <a:rPr lang="es-419" sz="2000" dirty="0" err="1"/>
              <a:t>survival</a:t>
            </a:r>
            <a:r>
              <a:rPr lang="es-419" sz="2000" dirty="0"/>
              <a:t> </a:t>
            </a:r>
            <a:r>
              <a:rPr lang="es-419" sz="2000" b="1" dirty="0" err="1"/>
              <a:t>against</a:t>
            </a:r>
            <a:r>
              <a:rPr lang="es-419" sz="2000" b="1" dirty="0"/>
              <a:t> </a:t>
            </a:r>
            <a:r>
              <a:rPr lang="es-419" sz="2000" b="1" dirty="0" err="1"/>
              <a:t>hypoxia</a:t>
            </a:r>
            <a:r>
              <a:rPr lang="es-419" sz="2000" b="1" dirty="0"/>
              <a:t> </a:t>
            </a:r>
            <a:r>
              <a:rPr lang="es-419" sz="2000" i="1" dirty="0"/>
              <a:t>in vitro</a:t>
            </a:r>
            <a:endParaRPr lang="es-419" sz="2000" dirty="0"/>
          </a:p>
        </p:txBody>
      </p:sp>
      <p:sp>
        <p:nvSpPr>
          <p:cNvPr id="30" name="Rectangle 29"/>
          <p:cNvSpPr/>
          <p:nvPr/>
        </p:nvSpPr>
        <p:spPr>
          <a:xfrm>
            <a:off x="6305541" y="6116398"/>
            <a:ext cx="4919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A. </a:t>
            </a:r>
            <a:r>
              <a:rPr lang="es-419" sz="1100" dirty="0" err="1"/>
              <a:t>Szabo</a:t>
            </a:r>
            <a:r>
              <a:rPr lang="es-419" sz="1100" dirty="0"/>
              <a:t>, et al.,  </a:t>
            </a:r>
            <a:r>
              <a:rPr lang="es-419" sz="1100" i="1" dirty="0"/>
              <a:t>Front. </a:t>
            </a:r>
            <a:r>
              <a:rPr lang="es-419" sz="1100" i="1" dirty="0" err="1"/>
              <a:t>Neurosci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2016</a:t>
            </a:r>
            <a:r>
              <a:rPr lang="es-419" sz="1100" dirty="0"/>
              <a:t>, </a:t>
            </a:r>
            <a:r>
              <a:rPr lang="es-419" sz="1100" i="1" dirty="0"/>
              <a:t>10</a:t>
            </a:r>
            <a:r>
              <a:rPr lang="es-419" sz="1100" dirty="0"/>
              <a:t>, 1–11.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69" y="3241117"/>
            <a:ext cx="4391025" cy="9429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29617" y="3922482"/>
            <a:ext cx="26324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/>
              <a:t>D. E. </a:t>
            </a:r>
            <a:r>
              <a:rPr lang="es-419" sz="1100" dirty="0" err="1"/>
              <a:t>Olson</a:t>
            </a:r>
            <a:r>
              <a:rPr lang="es-419" sz="1100" dirty="0"/>
              <a:t>, </a:t>
            </a:r>
            <a:r>
              <a:rPr lang="es-419" sz="1100" i="1" dirty="0"/>
              <a:t>J. </a:t>
            </a:r>
            <a:r>
              <a:rPr lang="es-419" sz="1100" i="1" dirty="0" err="1"/>
              <a:t>Exp</a:t>
            </a:r>
            <a:r>
              <a:rPr lang="es-419" sz="1100" i="1" dirty="0"/>
              <a:t>. </a:t>
            </a:r>
            <a:r>
              <a:rPr lang="es-419" sz="1100" i="1" dirty="0" err="1"/>
              <a:t>Neurosci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2018</a:t>
            </a:r>
            <a:r>
              <a:rPr lang="es-419" sz="1100" dirty="0"/>
              <a:t>, </a:t>
            </a:r>
            <a:r>
              <a:rPr lang="es-419" sz="1100" i="1" dirty="0"/>
              <a:t>12</a:t>
            </a:r>
            <a:r>
              <a:rPr lang="es-419" sz="1100" dirty="0"/>
              <a:t>, 1–4.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9309" y="5680981"/>
            <a:ext cx="404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C. Ly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Cell Rep.</a:t>
            </a:r>
            <a:r>
              <a:rPr lang="en-US" sz="1100" dirty="0"/>
              <a:t>, vol. 23, no. 11, pp. 3170–3182, </a:t>
            </a:r>
            <a:r>
              <a:rPr lang="en-US" sz="1100" b="1" dirty="0"/>
              <a:t>2018</a:t>
            </a:r>
            <a:r>
              <a:rPr lang="en-US" sz="1100" dirty="0"/>
              <a:t>.</a:t>
            </a:r>
            <a:endParaRPr lang="es-419" sz="1100" dirty="0"/>
          </a:p>
        </p:txBody>
      </p:sp>
      <p:sp>
        <p:nvSpPr>
          <p:cNvPr id="35" name="Rectangle 34"/>
          <p:cNvSpPr/>
          <p:nvPr/>
        </p:nvSpPr>
        <p:spPr>
          <a:xfrm>
            <a:off x="6510508" y="943531"/>
            <a:ext cx="5681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chemeClr val="accent1"/>
                </a:solidFill>
              </a:rPr>
              <a:t>Context: DMT and its therapeutic potential</a:t>
            </a:r>
          </a:p>
        </p:txBody>
      </p:sp>
    </p:spTree>
    <p:extLst>
      <p:ext uri="{BB962C8B-B14F-4D97-AF65-F5344CB8AC3E}">
        <p14:creationId xmlns:p14="http://schemas.microsoft.com/office/powerpoint/2010/main" val="300843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1" y="1500925"/>
            <a:ext cx="6030532" cy="12883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introduction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23" name="Rectangle 122"/>
          <p:cNvSpPr/>
          <p:nvPr/>
        </p:nvSpPr>
        <p:spPr>
          <a:xfrm>
            <a:off x="0" y="2782216"/>
            <a:ext cx="404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C. Ly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Cell Rep.</a:t>
            </a:r>
            <a:r>
              <a:rPr lang="en-US" sz="1100" dirty="0"/>
              <a:t>, vol. 23, no. 11, pp. 3170–3182, </a:t>
            </a:r>
            <a:r>
              <a:rPr lang="en-US" sz="1100" b="1" dirty="0"/>
              <a:t>2018</a:t>
            </a:r>
            <a:r>
              <a:rPr lang="en-US" sz="1100" dirty="0"/>
              <a:t>.</a:t>
            </a:r>
            <a:endParaRPr lang="es-419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309" y="4623807"/>
            <a:ext cx="428930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b="1" dirty="0" err="1">
                <a:solidFill>
                  <a:schemeClr val="tx1"/>
                </a:solidFill>
              </a:rPr>
              <a:t>Neuritogenesis</a:t>
            </a:r>
            <a:r>
              <a:rPr lang="es-419" sz="2000" b="1" dirty="0">
                <a:solidFill>
                  <a:schemeClr val="tx1"/>
                </a:solidFill>
              </a:rPr>
              <a:t> </a:t>
            </a:r>
            <a:r>
              <a:rPr lang="es-419" sz="2000" dirty="0">
                <a:solidFill>
                  <a:schemeClr val="tx1"/>
                </a:solidFill>
              </a:rPr>
              <a:t>and </a:t>
            </a:r>
            <a:r>
              <a:rPr lang="es-419" sz="2000" b="1" dirty="0" err="1">
                <a:solidFill>
                  <a:schemeClr val="tx1"/>
                </a:solidFill>
              </a:rPr>
              <a:t>spinogenesis</a:t>
            </a:r>
            <a:r>
              <a:rPr lang="es-419" sz="2000" dirty="0">
                <a:solidFill>
                  <a:schemeClr val="tx1"/>
                </a:solidFill>
              </a:rPr>
              <a:t> in </a:t>
            </a:r>
            <a:r>
              <a:rPr lang="es-419" sz="2000" dirty="0" err="1">
                <a:solidFill>
                  <a:schemeClr val="tx1"/>
                </a:solidFill>
              </a:rPr>
              <a:t>rat</a:t>
            </a:r>
            <a:r>
              <a:rPr lang="es-419" sz="2000" dirty="0">
                <a:solidFill>
                  <a:schemeClr val="tx1"/>
                </a:solidFill>
              </a:rPr>
              <a:t> cortical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b="1" dirty="0" err="1">
                <a:solidFill>
                  <a:schemeClr val="tx1"/>
                </a:solidFill>
              </a:rPr>
              <a:t>Spinogenesis</a:t>
            </a:r>
            <a:r>
              <a:rPr lang="es-419" sz="2000" dirty="0">
                <a:solidFill>
                  <a:schemeClr val="tx1"/>
                </a:solidFill>
              </a:rPr>
              <a:t> in </a:t>
            </a:r>
            <a:r>
              <a:rPr lang="es-419" sz="2000" dirty="0" err="1">
                <a:solidFill>
                  <a:schemeClr val="tx1"/>
                </a:solidFill>
              </a:rPr>
              <a:t>rat’s</a:t>
            </a:r>
            <a:r>
              <a:rPr lang="es-419" sz="2000" dirty="0">
                <a:solidFill>
                  <a:schemeClr val="tx1"/>
                </a:solidFill>
              </a:rPr>
              <a:t> PFC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6936" y="2725508"/>
            <a:ext cx="2566894" cy="1759841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TextBox 26"/>
          <p:cNvSpPr txBox="1"/>
          <p:nvPr/>
        </p:nvSpPr>
        <p:spPr>
          <a:xfrm>
            <a:off x="6360597" y="1762678"/>
            <a:ext cx="529892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2000" dirty="0" err="1">
                <a:solidFill>
                  <a:schemeClr val="tx1"/>
                </a:solidFill>
              </a:rPr>
              <a:t>Regulates</a:t>
            </a:r>
            <a:r>
              <a:rPr lang="es-419" sz="2000" dirty="0">
                <a:solidFill>
                  <a:schemeClr val="tx1"/>
                </a:solidFill>
              </a:rPr>
              <a:t> </a:t>
            </a:r>
            <a:r>
              <a:rPr lang="es-419" sz="2000" dirty="0" err="1">
                <a:solidFill>
                  <a:schemeClr val="tx1"/>
                </a:solidFill>
              </a:rPr>
              <a:t>adult</a:t>
            </a:r>
            <a:r>
              <a:rPr lang="es-419" sz="2000" dirty="0">
                <a:solidFill>
                  <a:schemeClr val="tx1"/>
                </a:solidFill>
              </a:rPr>
              <a:t> </a:t>
            </a:r>
            <a:r>
              <a:rPr lang="es-419" sz="2000" b="1" dirty="0" err="1">
                <a:solidFill>
                  <a:schemeClr val="tx1"/>
                </a:solidFill>
              </a:rPr>
              <a:t>neurogenesis</a:t>
            </a:r>
            <a:r>
              <a:rPr lang="es-419" sz="2000" b="1" dirty="0">
                <a:solidFill>
                  <a:schemeClr val="tx1"/>
                </a:solidFill>
              </a:rPr>
              <a:t> </a:t>
            </a:r>
            <a:r>
              <a:rPr lang="es-419" sz="2000" i="1" dirty="0">
                <a:solidFill>
                  <a:schemeClr val="tx1"/>
                </a:solidFill>
              </a:rPr>
              <a:t>in vitro </a:t>
            </a:r>
            <a:r>
              <a:rPr lang="es-419" sz="2000" dirty="0">
                <a:solidFill>
                  <a:schemeClr val="tx1"/>
                </a:solidFill>
              </a:rPr>
              <a:t> and </a:t>
            </a:r>
            <a:r>
              <a:rPr lang="es-419" sz="2000" i="1" dirty="0">
                <a:solidFill>
                  <a:schemeClr val="tx1"/>
                </a:solidFill>
              </a:rPr>
              <a:t>in vivo</a:t>
            </a:r>
            <a:endParaRPr lang="es-419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0382" y="2197716"/>
            <a:ext cx="36537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J. A. Morales-</a:t>
            </a:r>
            <a:r>
              <a:rPr lang="es-419" sz="1100" dirty="0" err="1"/>
              <a:t>Garcia</a:t>
            </a:r>
            <a:r>
              <a:rPr lang="es-419" sz="1100" dirty="0"/>
              <a:t>, et al., </a:t>
            </a:r>
            <a:r>
              <a:rPr lang="es-419" sz="1100" i="1" dirty="0" err="1"/>
              <a:t>Transl</a:t>
            </a:r>
            <a:r>
              <a:rPr lang="es-419" sz="1100" i="1" dirty="0"/>
              <a:t>. </a:t>
            </a:r>
            <a:r>
              <a:rPr lang="es-419" sz="1100" i="1" dirty="0" err="1"/>
              <a:t>Psychiatry</a:t>
            </a:r>
            <a:r>
              <a:rPr lang="es-419" sz="1100" dirty="0"/>
              <a:t> </a:t>
            </a:r>
            <a:r>
              <a:rPr lang="es-419" sz="1100" b="1" dirty="0"/>
              <a:t>2020</a:t>
            </a:r>
            <a:r>
              <a:rPr lang="es-419" sz="1100" dirty="0"/>
              <a:t>, </a:t>
            </a:r>
            <a:r>
              <a:rPr lang="es-419" sz="1100" i="1" dirty="0"/>
              <a:t>10</a:t>
            </a:r>
            <a:r>
              <a:rPr lang="es-419" sz="1100" dirty="0"/>
              <a:t>, 331.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48172" y="2632410"/>
            <a:ext cx="389810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Anti-AD</a:t>
            </a:r>
            <a:r>
              <a:rPr lang="en-US" sz="2000" dirty="0">
                <a:solidFill>
                  <a:schemeClr val="tx1"/>
                </a:solidFill>
              </a:rPr>
              <a:t> effects </a:t>
            </a:r>
            <a:r>
              <a:rPr lang="en-US" sz="2000" i="1" dirty="0">
                <a:solidFill>
                  <a:schemeClr val="tx1"/>
                </a:solidFill>
              </a:rPr>
              <a:t> in vivo </a:t>
            </a:r>
            <a:r>
              <a:rPr lang="en-US" sz="2000" dirty="0">
                <a:solidFill>
                  <a:schemeClr val="tx1"/>
                </a:solidFill>
              </a:rPr>
              <a:t>and</a:t>
            </a:r>
            <a:r>
              <a:rPr lang="en-US" sz="2000" i="1" dirty="0">
                <a:solidFill>
                  <a:schemeClr val="tx1"/>
                </a:solidFill>
              </a:rPr>
              <a:t> in vitro</a:t>
            </a:r>
            <a:endParaRPr lang="es-419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8960" y="3038229"/>
            <a:ext cx="3425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D. </a:t>
            </a:r>
            <a:r>
              <a:rPr lang="es-419" sz="1100" dirty="0" err="1"/>
              <a:t>Cheng</a:t>
            </a:r>
            <a:r>
              <a:rPr lang="es-419" sz="1100" dirty="0"/>
              <a:t>, et el., </a:t>
            </a:r>
            <a:r>
              <a:rPr lang="es-419" sz="1100" i="1" dirty="0" err="1"/>
              <a:t>Alzheimers</a:t>
            </a:r>
            <a:r>
              <a:rPr lang="es-419" sz="1100" i="1" dirty="0"/>
              <a:t>. Res. </a:t>
            </a:r>
            <a:r>
              <a:rPr lang="es-419" sz="1100" i="1" dirty="0" err="1"/>
              <a:t>Ther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2024</a:t>
            </a:r>
            <a:r>
              <a:rPr lang="es-419" sz="1100" dirty="0"/>
              <a:t>, </a:t>
            </a:r>
            <a:r>
              <a:rPr lang="es-419" sz="1100" i="1" dirty="0"/>
              <a:t>3</a:t>
            </a:r>
            <a:r>
              <a:rPr lang="es-419" sz="1100" dirty="0"/>
              <a:t>, 1–16.</a:t>
            </a:r>
          </a:p>
        </p:txBody>
      </p:sp>
      <p:graphicFrame>
        <p:nvGraphicFramePr>
          <p:cNvPr id="34" name="Object 4"/>
          <p:cNvGraphicFramePr>
            <a:graphicFrameLocks noChangeAspect="1"/>
          </p:cNvGraphicFramePr>
          <p:nvPr>
            <p:extLst/>
          </p:nvPr>
        </p:nvGraphicFramePr>
        <p:xfrm>
          <a:off x="5076411" y="2829181"/>
          <a:ext cx="2347943" cy="158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9" name="CS ChemDraw Drawing" r:id="rId4" imgW="1209321" imgH="776764" progId="ChemDraw.Document.6.0">
                  <p:embed/>
                </p:oleObj>
              </mc:Choice>
              <mc:Fallback>
                <p:oleObj name="CS ChemDraw Drawing" r:id="rId4" imgW="1209321" imgH="776764" progId="ChemDraw.Document.6.0">
                  <p:embed/>
                  <p:pic>
                    <p:nvPicPr>
                      <p:cNvPr id="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411" y="2829181"/>
                        <a:ext cx="2347943" cy="1586222"/>
                      </a:xfrm>
                      <a:prstGeom prst="rect">
                        <a:avLst/>
                      </a:prstGeom>
                      <a:noFill/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697191" y="3542876"/>
            <a:ext cx="380343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Modulates innate and adaptive </a:t>
            </a:r>
            <a:r>
              <a:rPr lang="en-US" sz="2000" b="1" dirty="0"/>
              <a:t>inflammatory responses </a:t>
            </a:r>
            <a:r>
              <a:rPr lang="en-US" sz="2000" i="1" dirty="0"/>
              <a:t>in vitro</a:t>
            </a:r>
            <a:endParaRPr lang="es-419" sz="2000" dirty="0"/>
          </a:p>
        </p:txBody>
      </p:sp>
      <p:sp>
        <p:nvSpPr>
          <p:cNvPr id="23" name="Rectangle 22"/>
          <p:cNvSpPr/>
          <p:nvPr/>
        </p:nvSpPr>
        <p:spPr>
          <a:xfrm>
            <a:off x="7643305" y="4272107"/>
            <a:ext cx="26025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A. </a:t>
            </a:r>
            <a:r>
              <a:rPr lang="es-419" sz="1100" dirty="0" err="1"/>
              <a:t>Szabo</a:t>
            </a:r>
            <a:r>
              <a:rPr lang="es-419" sz="1100" dirty="0"/>
              <a:t>, et al., </a:t>
            </a:r>
            <a:r>
              <a:rPr lang="es-419" sz="1100" i="1" dirty="0" err="1"/>
              <a:t>PLoS</a:t>
            </a:r>
            <a:r>
              <a:rPr lang="es-419" sz="1100" i="1" dirty="0"/>
              <a:t> </a:t>
            </a:r>
            <a:r>
              <a:rPr lang="es-419" sz="1100" i="1" dirty="0" err="1"/>
              <a:t>One</a:t>
            </a:r>
            <a:r>
              <a:rPr lang="es-419" sz="1100" dirty="0"/>
              <a:t> </a:t>
            </a:r>
            <a:r>
              <a:rPr lang="es-419" sz="1100" b="1" dirty="0"/>
              <a:t>2014</a:t>
            </a:r>
            <a:r>
              <a:rPr lang="es-419" sz="1100" dirty="0"/>
              <a:t>, </a:t>
            </a:r>
            <a:r>
              <a:rPr lang="es-419" sz="1100" i="1" dirty="0"/>
              <a:t>9</a:t>
            </a:r>
            <a:r>
              <a:rPr lang="es-419" sz="1100" dirty="0"/>
              <a:t>, 1–12.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75592" y="4688838"/>
            <a:ext cx="393757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419" sz="2000" b="1" dirty="0"/>
              <a:t>Anti-</a:t>
            </a:r>
            <a:r>
              <a:rPr lang="es-419" sz="2000" b="1" dirty="0" err="1"/>
              <a:t>ischemic</a:t>
            </a:r>
            <a:r>
              <a:rPr lang="es-419" sz="2000" dirty="0"/>
              <a:t> </a:t>
            </a:r>
            <a:r>
              <a:rPr lang="es-419" sz="2000" dirty="0" err="1"/>
              <a:t>properties</a:t>
            </a:r>
            <a:r>
              <a:rPr lang="es-419" sz="2000" dirty="0"/>
              <a:t> in </a:t>
            </a:r>
            <a:r>
              <a:rPr lang="es-419" sz="2000" dirty="0" err="1"/>
              <a:t>rat</a:t>
            </a:r>
            <a:r>
              <a:rPr lang="es-419" sz="2000" dirty="0"/>
              <a:t> </a:t>
            </a:r>
            <a:r>
              <a:rPr lang="es-419" sz="2000" dirty="0" err="1"/>
              <a:t>brain</a:t>
            </a:r>
            <a:endParaRPr lang="es-419" sz="2000" dirty="0"/>
          </a:p>
        </p:txBody>
      </p:sp>
      <p:sp>
        <p:nvSpPr>
          <p:cNvPr id="25" name="Rectangle 24"/>
          <p:cNvSpPr/>
          <p:nvPr/>
        </p:nvSpPr>
        <p:spPr>
          <a:xfrm>
            <a:off x="8744298" y="5131639"/>
            <a:ext cx="3420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419" sz="1100" dirty="0"/>
              <a:t>N. Ye, et al.,  </a:t>
            </a:r>
            <a:r>
              <a:rPr lang="es-419" sz="1100" i="1" dirty="0"/>
              <a:t>J. </a:t>
            </a:r>
            <a:r>
              <a:rPr lang="es-419" sz="1100" i="1" dirty="0" err="1"/>
              <a:t>Med</a:t>
            </a:r>
            <a:r>
              <a:rPr lang="es-419" sz="1100" i="1" dirty="0"/>
              <a:t>. </a:t>
            </a:r>
            <a:r>
              <a:rPr lang="es-419" sz="1100" i="1" dirty="0" err="1"/>
              <a:t>Chem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2020</a:t>
            </a:r>
            <a:r>
              <a:rPr lang="es-419" sz="1100" dirty="0"/>
              <a:t>, </a:t>
            </a:r>
            <a:r>
              <a:rPr lang="es-419" sz="1100" i="1" dirty="0"/>
              <a:t>63</a:t>
            </a:r>
            <a:r>
              <a:rPr lang="es-419" sz="1100" dirty="0"/>
              <a:t>, 15187–15217; </a:t>
            </a:r>
          </a:p>
          <a:p>
            <a:pPr algn="r"/>
            <a:r>
              <a:rPr lang="es-419" sz="1100" dirty="0"/>
              <a:t>Í. </a:t>
            </a:r>
            <a:r>
              <a:rPr lang="es-419" sz="1100" dirty="0" err="1"/>
              <a:t>Szabó</a:t>
            </a:r>
            <a:r>
              <a:rPr lang="es-419" sz="1100" dirty="0"/>
              <a:t>, et al., </a:t>
            </a:r>
            <a:r>
              <a:rPr lang="es-419" sz="1100" i="1" dirty="0" err="1"/>
              <a:t>Neuropharmacology</a:t>
            </a:r>
            <a:r>
              <a:rPr lang="es-419" sz="1100" dirty="0"/>
              <a:t> </a:t>
            </a:r>
            <a:r>
              <a:rPr lang="es-419" sz="1100" b="1" dirty="0"/>
              <a:t>2021</a:t>
            </a:r>
            <a:r>
              <a:rPr lang="es-419" sz="1100" dirty="0"/>
              <a:t>, </a:t>
            </a:r>
            <a:r>
              <a:rPr lang="es-419" sz="1100" i="1" dirty="0"/>
              <a:t>192</a:t>
            </a:r>
            <a:r>
              <a:rPr lang="es-419" sz="1100" dirty="0"/>
              <a:t>, 108612.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8578" y="5705090"/>
            <a:ext cx="511204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419" sz="2000" dirty="0" err="1"/>
              <a:t>Increases</a:t>
            </a:r>
            <a:r>
              <a:rPr lang="es-419" sz="2000" dirty="0"/>
              <a:t> </a:t>
            </a:r>
            <a:r>
              <a:rPr lang="es-419" sz="2000" dirty="0" err="1"/>
              <a:t>cell</a:t>
            </a:r>
            <a:r>
              <a:rPr lang="es-419" sz="2000" dirty="0"/>
              <a:t> </a:t>
            </a:r>
            <a:r>
              <a:rPr lang="es-419" sz="2000" dirty="0" err="1"/>
              <a:t>survival</a:t>
            </a:r>
            <a:r>
              <a:rPr lang="es-419" sz="2000" dirty="0"/>
              <a:t> </a:t>
            </a:r>
            <a:r>
              <a:rPr lang="es-419" sz="2000" b="1" dirty="0" err="1"/>
              <a:t>against</a:t>
            </a:r>
            <a:r>
              <a:rPr lang="es-419" sz="2000" b="1" dirty="0"/>
              <a:t> </a:t>
            </a:r>
            <a:r>
              <a:rPr lang="es-419" sz="2000" b="1" dirty="0" err="1"/>
              <a:t>hypoxia</a:t>
            </a:r>
            <a:r>
              <a:rPr lang="es-419" sz="2000" b="1" dirty="0"/>
              <a:t> </a:t>
            </a:r>
            <a:r>
              <a:rPr lang="es-419" sz="2000" i="1" dirty="0"/>
              <a:t>in vitro</a:t>
            </a:r>
            <a:endParaRPr lang="es-419" sz="2000" dirty="0"/>
          </a:p>
        </p:txBody>
      </p:sp>
      <p:sp>
        <p:nvSpPr>
          <p:cNvPr id="30" name="Rectangle 29"/>
          <p:cNvSpPr/>
          <p:nvPr/>
        </p:nvSpPr>
        <p:spPr>
          <a:xfrm>
            <a:off x="6305541" y="6116398"/>
            <a:ext cx="4919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/>
              <a:t>A. </a:t>
            </a:r>
            <a:r>
              <a:rPr lang="es-419" sz="1100" dirty="0" err="1"/>
              <a:t>Szabo</a:t>
            </a:r>
            <a:r>
              <a:rPr lang="es-419" sz="1100" dirty="0"/>
              <a:t>, et al.,  </a:t>
            </a:r>
            <a:r>
              <a:rPr lang="es-419" sz="1100" i="1" dirty="0"/>
              <a:t>Front. </a:t>
            </a:r>
            <a:r>
              <a:rPr lang="es-419" sz="1100" i="1" dirty="0" err="1"/>
              <a:t>Neurosci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2016</a:t>
            </a:r>
            <a:r>
              <a:rPr lang="es-419" sz="1100" dirty="0"/>
              <a:t>, </a:t>
            </a:r>
            <a:r>
              <a:rPr lang="es-419" sz="1100" i="1" dirty="0"/>
              <a:t>10</a:t>
            </a:r>
            <a:r>
              <a:rPr lang="es-419" sz="1100" dirty="0"/>
              <a:t>, 1–11.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69" y="3241117"/>
            <a:ext cx="4391025" cy="9429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29617" y="3922482"/>
            <a:ext cx="26324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/>
              <a:t>D. E. </a:t>
            </a:r>
            <a:r>
              <a:rPr lang="es-419" sz="1100" dirty="0" err="1"/>
              <a:t>Olson</a:t>
            </a:r>
            <a:r>
              <a:rPr lang="es-419" sz="1100" dirty="0"/>
              <a:t>, </a:t>
            </a:r>
            <a:r>
              <a:rPr lang="es-419" sz="1100" i="1" dirty="0"/>
              <a:t>J. </a:t>
            </a:r>
            <a:r>
              <a:rPr lang="es-419" sz="1100" i="1" dirty="0" err="1"/>
              <a:t>Exp</a:t>
            </a:r>
            <a:r>
              <a:rPr lang="es-419" sz="1100" i="1" dirty="0"/>
              <a:t>. </a:t>
            </a:r>
            <a:r>
              <a:rPr lang="es-419" sz="1100" i="1" dirty="0" err="1"/>
              <a:t>Neurosci</a:t>
            </a:r>
            <a:r>
              <a:rPr lang="es-419" sz="1100" i="1" dirty="0"/>
              <a:t>.</a:t>
            </a:r>
            <a:r>
              <a:rPr lang="es-419" sz="1100" dirty="0"/>
              <a:t> </a:t>
            </a:r>
            <a:r>
              <a:rPr lang="es-419" sz="1100" b="1" dirty="0"/>
              <a:t>2018</a:t>
            </a:r>
            <a:r>
              <a:rPr lang="es-419" sz="1100" dirty="0"/>
              <a:t>, </a:t>
            </a:r>
            <a:r>
              <a:rPr lang="es-419" sz="1100" i="1" dirty="0"/>
              <a:t>12</a:t>
            </a:r>
            <a:r>
              <a:rPr lang="es-419" sz="1100" dirty="0"/>
              <a:t>, 1–4.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9309" y="5680981"/>
            <a:ext cx="404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C. Ly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Cell Rep.</a:t>
            </a:r>
            <a:r>
              <a:rPr lang="en-US" sz="1100" dirty="0"/>
              <a:t>, vol. 23, no. 11, pp. 3170–3182, </a:t>
            </a:r>
            <a:r>
              <a:rPr lang="en-US" sz="1100" b="1" dirty="0"/>
              <a:t>2018</a:t>
            </a:r>
            <a:r>
              <a:rPr lang="en-US" sz="1100" dirty="0"/>
              <a:t>.</a:t>
            </a:r>
            <a:endParaRPr lang="es-419" sz="11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363" y="2151734"/>
            <a:ext cx="2208098" cy="3398177"/>
          </a:xfrm>
          <a:prstGeom prst="rect">
            <a:avLst/>
          </a:prstGeom>
        </p:spPr>
      </p:pic>
      <p:pic>
        <p:nvPicPr>
          <p:cNvPr id="32" name="Picture 6" descr="https://cdn.rcsb.org/images/structures/8wue_assembly-1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5494" b="11032"/>
          <a:stretch/>
        </p:blipFill>
        <p:spPr bwMode="auto">
          <a:xfrm>
            <a:off x="7954999" y="2120518"/>
            <a:ext cx="3377001" cy="356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068950" y="3619989"/>
            <a:ext cx="3263050" cy="46166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/>
              <a:t>Sigma-1R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52362" y="3626573"/>
            <a:ext cx="2292837" cy="46166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/>
              <a:t>5-HT</a:t>
            </a:r>
            <a:r>
              <a:rPr lang="es-419" sz="2400" b="1" baseline="-25000" dirty="0"/>
              <a:t>2A</a:t>
            </a:r>
            <a:r>
              <a:rPr lang="es-419" sz="2400" b="1" dirty="0"/>
              <a:t>R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250382" y="1770185"/>
            <a:ext cx="0" cy="7427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50382" y="4583861"/>
            <a:ext cx="0" cy="212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03240" y="625765"/>
            <a:ext cx="8217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DMT and its therapeutic potential: </a:t>
            </a:r>
          </a:p>
          <a:p>
            <a:pPr lvl="0" algn="r"/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main pharmacological targets</a:t>
            </a:r>
          </a:p>
        </p:txBody>
      </p:sp>
    </p:spTree>
    <p:extLst>
      <p:ext uri="{BB962C8B-B14F-4D97-AF65-F5344CB8AC3E}">
        <p14:creationId xmlns:p14="http://schemas.microsoft.com/office/powerpoint/2010/main" val="28673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3" grpId="0" animBg="1"/>
      <p:bldP spid="27" grpId="0" animBg="1"/>
      <p:bldP spid="3" grpId="0"/>
      <p:bldP spid="29" grpId="0" animBg="1"/>
      <p:bldP spid="6" grpId="0"/>
      <p:bldP spid="21" grpId="0" animBg="1"/>
      <p:bldP spid="23" grpId="0"/>
      <p:bldP spid="24" grpId="0" animBg="1"/>
      <p:bldP spid="25" grpId="0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036" y="1612498"/>
            <a:ext cx="2820864" cy="2808514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4966936" y="2725508"/>
            <a:ext cx="2566894" cy="1759841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/>
          </p:nvPr>
        </p:nvGraphicFramePr>
        <p:xfrm>
          <a:off x="5076411" y="2829181"/>
          <a:ext cx="2347943" cy="158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6" name="CS ChemDraw Drawing" r:id="rId4" imgW="1209321" imgH="776764" progId="ChemDraw.Document.6.0">
                  <p:embed/>
                </p:oleObj>
              </mc:Choice>
              <mc:Fallback>
                <p:oleObj name="CS ChemDraw Drawing" r:id="rId4" imgW="1209321" imgH="776764" progId="ChemDraw.Document.6.0">
                  <p:embed/>
                  <p:pic>
                    <p:nvPicPr>
                      <p:cNvPr id="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411" y="2829181"/>
                        <a:ext cx="2347943" cy="1586222"/>
                      </a:xfrm>
                      <a:prstGeom prst="rect">
                        <a:avLst/>
                      </a:prstGeom>
                      <a:noFill/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c 7"/>
          <p:cNvSpPr/>
          <p:nvPr/>
        </p:nvSpPr>
        <p:spPr>
          <a:xfrm>
            <a:off x="7424354" y="1767057"/>
            <a:ext cx="1405133" cy="1404257"/>
          </a:xfrm>
          <a:prstGeom prst="arc">
            <a:avLst>
              <a:gd name="adj1" fmla="val 10531553"/>
              <a:gd name="adj2" fmla="val 19600205"/>
            </a:avLst>
          </a:prstGeom>
          <a:ln w="5080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8" name="TextBox 27"/>
          <p:cNvSpPr txBox="1"/>
          <p:nvPr/>
        </p:nvSpPr>
        <p:spPr>
          <a:xfrm>
            <a:off x="4611840" y="1664754"/>
            <a:ext cx="3167611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419" sz="2400" dirty="0" err="1"/>
              <a:t>Neuritogenesis</a:t>
            </a:r>
            <a:r>
              <a:rPr lang="es-419" sz="2400" dirty="0"/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570036" y="2829181"/>
            <a:ext cx="2820864" cy="52322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PC12 cells</a:t>
            </a:r>
          </a:p>
        </p:txBody>
      </p:sp>
    </p:spTree>
    <p:extLst>
      <p:ext uri="{BB962C8B-B14F-4D97-AF65-F5344CB8AC3E}">
        <p14:creationId xmlns:p14="http://schemas.microsoft.com/office/powerpoint/2010/main" val="350768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6</a:t>
            </a:fld>
            <a:endParaRPr lang="en-US" noProof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727802779"/>
              </p:ext>
            </p:extLst>
          </p:nvPr>
        </p:nvGraphicFramePr>
        <p:xfrm>
          <a:off x="363416" y="1578429"/>
          <a:ext cx="7089670" cy="4758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3556000" y="648217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K. K. </a:t>
            </a:r>
            <a:r>
              <a:rPr lang="en-US" sz="1100" dirty="0" err="1"/>
              <a:t>Teng</a:t>
            </a:r>
            <a:r>
              <a:rPr lang="en-US" sz="1100" dirty="0"/>
              <a:t>, et al., </a:t>
            </a:r>
            <a:r>
              <a:rPr lang="en-US" sz="1100" i="1" dirty="0"/>
              <a:t>Cell Biol. Four-Volume Set</a:t>
            </a:r>
            <a:r>
              <a:rPr lang="en-US" sz="1100" dirty="0"/>
              <a:t>, </a:t>
            </a:r>
            <a:r>
              <a:rPr lang="en-US" sz="1100" b="1" dirty="0"/>
              <a:t>2006</a:t>
            </a:r>
            <a:r>
              <a:rPr lang="en-US" sz="1100" dirty="0"/>
              <a:t>, pp. 171–176.</a:t>
            </a:r>
            <a:endParaRPr lang="es-419" sz="1100" dirty="0"/>
          </a:p>
        </p:txBody>
      </p:sp>
      <p:sp>
        <p:nvSpPr>
          <p:cNvPr id="17" name="Rectangle 16"/>
          <p:cNvSpPr/>
          <p:nvPr/>
        </p:nvSpPr>
        <p:spPr>
          <a:xfrm>
            <a:off x="7808686" y="6482171"/>
            <a:ext cx="36866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L. A. Greene, A. S. Tischlert, </a:t>
            </a:r>
            <a:r>
              <a:rPr lang="de-DE" sz="1100" i="1" dirty="0"/>
              <a:t>Cell Biol.</a:t>
            </a:r>
            <a:r>
              <a:rPr lang="de-DE" sz="1100" dirty="0"/>
              <a:t> </a:t>
            </a:r>
            <a:r>
              <a:rPr lang="de-DE" sz="1100" b="1" dirty="0"/>
              <a:t>1976</a:t>
            </a:r>
            <a:r>
              <a:rPr lang="de-DE" sz="1100" dirty="0"/>
              <a:t>, </a:t>
            </a:r>
            <a:r>
              <a:rPr lang="de-DE" sz="1100" i="1" dirty="0"/>
              <a:t>73</a:t>
            </a:r>
            <a:r>
              <a:rPr lang="de-DE" sz="1100" dirty="0"/>
              <a:t>, 2424–2428.</a:t>
            </a:r>
            <a:endParaRPr lang="es-419" sz="11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036" y="1612498"/>
            <a:ext cx="2820864" cy="2808514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7199087" y="4439976"/>
            <a:ext cx="4397828" cy="1733031"/>
            <a:chOff x="6776783" y="4117992"/>
            <a:chExt cx="4397828" cy="1733031"/>
          </a:xfrm>
        </p:grpSpPr>
        <p:sp>
          <p:nvSpPr>
            <p:cNvPr id="14" name="Rectangle 13"/>
            <p:cNvSpPr/>
            <p:nvPr/>
          </p:nvSpPr>
          <p:spPr>
            <a:xfrm>
              <a:off x="6776783" y="4650694"/>
              <a:ext cx="4397828" cy="120032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Neuronal differentiation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Neurite outgrowth</a:t>
              </a:r>
              <a:endParaRPr lang="en-US" sz="24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Molecular mechanisms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76783" y="4117992"/>
              <a:ext cx="4397828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SUITABLE</a:t>
              </a:r>
              <a:r>
                <a:rPr lang="en-US" sz="28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MODEL TO STUDY </a:t>
              </a:r>
              <a:endParaRPr lang="es-419" sz="28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570036" y="2829181"/>
            <a:ext cx="2820864" cy="52322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PC12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272" y="5249677"/>
            <a:ext cx="23155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419" dirty="0">
                <a:solidFill>
                  <a:schemeClr val="accent5"/>
                </a:solidFill>
              </a:rPr>
              <a:t>Express:</a:t>
            </a:r>
          </a:p>
          <a:p>
            <a:pPr marL="342900" indent="-342900">
              <a:buFont typeface="Calibri" panose="020F0502020204030204" pitchFamily="34" charset="0"/>
              <a:buChar char="→"/>
            </a:pPr>
            <a:r>
              <a:rPr lang="es-419" dirty="0" err="1">
                <a:solidFill>
                  <a:schemeClr val="accent5"/>
                </a:solidFill>
              </a:rPr>
              <a:t>Serotonin</a:t>
            </a:r>
            <a:r>
              <a:rPr lang="es-419" dirty="0">
                <a:solidFill>
                  <a:schemeClr val="accent5"/>
                </a:solidFill>
              </a:rPr>
              <a:t> 5-HT</a:t>
            </a:r>
            <a:r>
              <a:rPr lang="es-419" baseline="-25000" dirty="0">
                <a:solidFill>
                  <a:schemeClr val="accent5"/>
                </a:solidFill>
              </a:rPr>
              <a:t>2A</a:t>
            </a:r>
            <a:r>
              <a:rPr lang="es-419" dirty="0">
                <a:solidFill>
                  <a:schemeClr val="accent5"/>
                </a:solidFill>
              </a:rPr>
              <a:t>R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es-419" dirty="0">
                <a:solidFill>
                  <a:schemeClr val="accent5"/>
                </a:solidFill>
              </a:rPr>
              <a:t>Sigma-1 receptor</a:t>
            </a:r>
          </a:p>
        </p:txBody>
      </p:sp>
    </p:spTree>
    <p:extLst>
      <p:ext uri="{BB962C8B-B14F-4D97-AF65-F5344CB8AC3E}">
        <p14:creationId xmlns:p14="http://schemas.microsoft.com/office/powerpoint/2010/main" val="25454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562" y="1563247"/>
            <a:ext cx="1444877" cy="944962"/>
          </a:xfrm>
          <a:prstGeom prst="rect">
            <a:avLst/>
          </a:prstGeom>
        </p:spPr>
      </p:pic>
      <p:grpSp>
        <p:nvGrpSpPr>
          <p:cNvPr id="68" name="Group 3"/>
          <p:cNvGrpSpPr>
            <a:grpSpLocks/>
          </p:cNvGrpSpPr>
          <p:nvPr/>
        </p:nvGrpSpPr>
        <p:grpSpPr bwMode="auto">
          <a:xfrm>
            <a:off x="3435652" y="1845510"/>
            <a:ext cx="413481" cy="380437"/>
            <a:chOff x="384" y="1920"/>
            <a:chExt cx="627" cy="557"/>
          </a:xfrm>
        </p:grpSpPr>
        <p:sp>
          <p:nvSpPr>
            <p:cNvPr id="69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4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5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6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7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8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0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2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3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4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5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6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7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8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9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90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grpSp>
        <p:nvGrpSpPr>
          <p:cNvPr id="96" name="Group 3"/>
          <p:cNvGrpSpPr>
            <a:grpSpLocks/>
          </p:cNvGrpSpPr>
          <p:nvPr/>
        </p:nvGrpSpPr>
        <p:grpSpPr bwMode="auto">
          <a:xfrm>
            <a:off x="8231642" y="1845510"/>
            <a:ext cx="413481" cy="380437"/>
            <a:chOff x="384" y="1920"/>
            <a:chExt cx="627" cy="557"/>
          </a:xfrm>
        </p:grpSpPr>
        <p:sp>
          <p:nvSpPr>
            <p:cNvPr id="97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08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09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0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1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2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3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4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5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6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117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118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135130" y="2270964"/>
            <a:ext cx="1099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19368" y="2270964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dPC12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4377515" y="2058786"/>
            <a:ext cx="828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237157" y="1667822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DMT, 72h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7172217" y="2073924"/>
            <a:ext cx="756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102199" y="1465122"/>
            <a:ext cx="881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DMT +</a:t>
            </a:r>
          </a:p>
          <a:p>
            <a:pPr algn="ctr"/>
            <a:r>
              <a:rPr lang="es-419" dirty="0"/>
              <a:t>↓ NGF,</a:t>
            </a:r>
          </a:p>
          <a:p>
            <a:pPr algn="ctr"/>
            <a:r>
              <a:rPr lang="es-419" dirty="0"/>
              <a:t>72h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32201" y="2270964"/>
            <a:ext cx="1099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33" name="Group 332"/>
          <p:cNvGrpSpPr/>
          <p:nvPr/>
        </p:nvGrpSpPr>
        <p:grpSpPr>
          <a:xfrm>
            <a:off x="359542" y="3142444"/>
            <a:ext cx="2126081" cy="1546601"/>
            <a:chOff x="359542" y="2839608"/>
            <a:chExt cx="2438400" cy="1849438"/>
          </a:xfrm>
        </p:grpSpPr>
        <p:grpSp>
          <p:nvGrpSpPr>
            <p:cNvPr id="334" name="Group 333"/>
            <p:cNvGrpSpPr>
              <a:grpSpLocks/>
            </p:cNvGrpSpPr>
            <p:nvPr/>
          </p:nvGrpSpPr>
          <p:grpSpPr bwMode="auto">
            <a:xfrm rot="5400000">
              <a:off x="654023" y="2545127"/>
              <a:ext cx="1849438" cy="2438400"/>
              <a:chOff x="463" y="1204"/>
              <a:chExt cx="1597" cy="2105"/>
            </a:xfrm>
          </p:grpSpPr>
          <p:grpSp>
            <p:nvGrpSpPr>
              <p:cNvPr id="455" name="Group 454"/>
              <p:cNvGrpSpPr>
                <a:grpSpLocks/>
              </p:cNvGrpSpPr>
              <p:nvPr/>
            </p:nvGrpSpPr>
            <p:grpSpPr bwMode="auto">
              <a:xfrm>
                <a:off x="463" y="1204"/>
                <a:ext cx="1597" cy="2105"/>
                <a:chOff x="463" y="1204"/>
                <a:chExt cx="1597" cy="2105"/>
              </a:xfrm>
            </p:grpSpPr>
            <p:sp>
              <p:nvSpPr>
                <p:cNvPr id="467" name="Freeform 5"/>
                <p:cNvSpPr>
                  <a:spLocks/>
                </p:cNvSpPr>
                <p:nvPr/>
              </p:nvSpPr>
              <p:spPr bwMode="auto">
                <a:xfrm>
                  <a:off x="466" y="1204"/>
                  <a:ext cx="1594" cy="2105"/>
                </a:xfrm>
                <a:custGeom>
                  <a:avLst/>
                  <a:gdLst>
                    <a:gd name="T0" fmla="*/ 1143 w 2222"/>
                    <a:gd name="T1" fmla="*/ 1402 h 2933"/>
                    <a:gd name="T2" fmla="*/ 1035 w 2222"/>
                    <a:gd name="T3" fmla="*/ 1511 h 2933"/>
                    <a:gd name="T4" fmla="*/ 108 w 2222"/>
                    <a:gd name="T5" fmla="*/ 1511 h 2933"/>
                    <a:gd name="T6" fmla="*/ 0 w 2222"/>
                    <a:gd name="T7" fmla="*/ 1402 h 2933"/>
                    <a:gd name="T8" fmla="*/ 0 w 2222"/>
                    <a:gd name="T9" fmla="*/ 109 h 2933"/>
                    <a:gd name="T10" fmla="*/ 108 w 2222"/>
                    <a:gd name="T11" fmla="*/ 0 h 2933"/>
                    <a:gd name="T12" fmla="*/ 1035 w 2222"/>
                    <a:gd name="T13" fmla="*/ 0 h 2933"/>
                    <a:gd name="T14" fmla="*/ 1143 w 2222"/>
                    <a:gd name="T15" fmla="*/ 109 h 2933"/>
                    <a:gd name="T16" fmla="*/ 1143 w 2222"/>
                    <a:gd name="T17" fmla="*/ 1402 h 29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22" h="2933">
                      <a:moveTo>
                        <a:pt x="2222" y="2721"/>
                      </a:moveTo>
                      <a:cubicBezTo>
                        <a:pt x="2222" y="2838"/>
                        <a:pt x="2127" y="2933"/>
                        <a:pt x="2011" y="2933"/>
                      </a:cubicBezTo>
                      <a:cubicBezTo>
                        <a:pt x="211" y="2933"/>
                        <a:pt x="211" y="2933"/>
                        <a:pt x="211" y="2933"/>
                      </a:cubicBezTo>
                      <a:cubicBezTo>
                        <a:pt x="94" y="2933"/>
                        <a:pt x="0" y="2838"/>
                        <a:pt x="0" y="2721"/>
                      </a:cubicBezTo>
                      <a:cubicBezTo>
                        <a:pt x="0" y="212"/>
                        <a:pt x="0" y="212"/>
                        <a:pt x="0" y="212"/>
                      </a:cubicBezTo>
                      <a:cubicBezTo>
                        <a:pt x="0" y="95"/>
                        <a:pt x="94" y="0"/>
                        <a:pt x="211" y="0"/>
                      </a:cubicBezTo>
                      <a:cubicBezTo>
                        <a:pt x="2011" y="0"/>
                        <a:pt x="2011" y="0"/>
                        <a:pt x="2011" y="0"/>
                      </a:cubicBezTo>
                      <a:cubicBezTo>
                        <a:pt x="2127" y="0"/>
                        <a:pt x="2222" y="95"/>
                        <a:pt x="2222" y="212"/>
                      </a:cubicBezTo>
                      <a:lnTo>
                        <a:pt x="2222" y="2721"/>
                      </a:lnTo>
                      <a:close/>
                    </a:path>
                  </a:pathLst>
                </a:custGeom>
                <a:solidFill>
                  <a:srgbClr val="D2EB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68" name="Freeform 6"/>
                <p:cNvSpPr>
                  <a:spLocks/>
                </p:cNvSpPr>
                <p:nvPr/>
              </p:nvSpPr>
              <p:spPr bwMode="auto">
                <a:xfrm>
                  <a:off x="506" y="1257"/>
                  <a:ext cx="1514" cy="1998"/>
                </a:xfrm>
                <a:custGeom>
                  <a:avLst/>
                  <a:gdLst>
                    <a:gd name="T0" fmla="*/ 1086 w 2110"/>
                    <a:gd name="T1" fmla="*/ 1329 h 2785"/>
                    <a:gd name="T2" fmla="*/ 983 w 2110"/>
                    <a:gd name="T3" fmla="*/ 1433 h 2785"/>
                    <a:gd name="T4" fmla="*/ 103 w 2110"/>
                    <a:gd name="T5" fmla="*/ 1433 h 2785"/>
                    <a:gd name="T6" fmla="*/ 0 w 2110"/>
                    <a:gd name="T7" fmla="*/ 1329 h 2785"/>
                    <a:gd name="T8" fmla="*/ 0 w 2110"/>
                    <a:gd name="T9" fmla="*/ 103 h 2785"/>
                    <a:gd name="T10" fmla="*/ 103 w 2110"/>
                    <a:gd name="T11" fmla="*/ 0 h 2785"/>
                    <a:gd name="T12" fmla="*/ 983 w 2110"/>
                    <a:gd name="T13" fmla="*/ 0 h 2785"/>
                    <a:gd name="T14" fmla="*/ 1086 w 2110"/>
                    <a:gd name="T15" fmla="*/ 103 h 2785"/>
                    <a:gd name="T16" fmla="*/ 1086 w 2110"/>
                    <a:gd name="T17" fmla="*/ 1329 h 27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0" h="2785">
                      <a:moveTo>
                        <a:pt x="2110" y="2583"/>
                      </a:moveTo>
                      <a:cubicBezTo>
                        <a:pt x="2110" y="2695"/>
                        <a:pt x="2020" y="2785"/>
                        <a:pt x="1909" y="2785"/>
                      </a:cubicBezTo>
                      <a:cubicBezTo>
                        <a:pt x="201" y="2785"/>
                        <a:pt x="201" y="2785"/>
                        <a:pt x="201" y="2785"/>
                      </a:cubicBezTo>
                      <a:cubicBezTo>
                        <a:pt x="90" y="2785"/>
                        <a:pt x="0" y="2695"/>
                        <a:pt x="0" y="2583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0" y="90"/>
                        <a:pt x="90" y="0"/>
                        <a:pt x="201" y="0"/>
                      </a:cubicBezTo>
                      <a:cubicBezTo>
                        <a:pt x="1909" y="0"/>
                        <a:pt x="1909" y="0"/>
                        <a:pt x="1909" y="0"/>
                      </a:cubicBezTo>
                      <a:cubicBezTo>
                        <a:pt x="2020" y="0"/>
                        <a:pt x="2110" y="90"/>
                        <a:pt x="2110" y="201"/>
                      </a:cubicBezTo>
                      <a:lnTo>
                        <a:pt x="2110" y="2583"/>
                      </a:lnTo>
                      <a:close/>
                    </a:path>
                  </a:pathLst>
                </a:custGeom>
                <a:solidFill>
                  <a:srgbClr val="D2EB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69" name="Freeform 7"/>
                <p:cNvSpPr>
                  <a:spLocks/>
                </p:cNvSpPr>
                <p:nvPr/>
              </p:nvSpPr>
              <p:spPr bwMode="auto">
                <a:xfrm>
                  <a:off x="518" y="1272"/>
                  <a:ext cx="1490" cy="1968"/>
                </a:xfrm>
                <a:custGeom>
                  <a:avLst/>
                  <a:gdLst>
                    <a:gd name="T0" fmla="*/ 1068 w 2078"/>
                    <a:gd name="T1" fmla="*/ 1311 h 2742"/>
                    <a:gd name="T2" fmla="*/ 967 w 2078"/>
                    <a:gd name="T3" fmla="*/ 1412 h 2742"/>
                    <a:gd name="T4" fmla="*/ 102 w 2078"/>
                    <a:gd name="T5" fmla="*/ 1412 h 2742"/>
                    <a:gd name="T6" fmla="*/ 0 w 2078"/>
                    <a:gd name="T7" fmla="*/ 1311 h 2742"/>
                    <a:gd name="T8" fmla="*/ 0 w 2078"/>
                    <a:gd name="T9" fmla="*/ 102 h 2742"/>
                    <a:gd name="T10" fmla="*/ 102 w 2078"/>
                    <a:gd name="T11" fmla="*/ 0 h 2742"/>
                    <a:gd name="T12" fmla="*/ 967 w 2078"/>
                    <a:gd name="T13" fmla="*/ 0 h 2742"/>
                    <a:gd name="T14" fmla="*/ 1068 w 2078"/>
                    <a:gd name="T15" fmla="*/ 102 h 2742"/>
                    <a:gd name="T16" fmla="*/ 1068 w 2078"/>
                    <a:gd name="T17" fmla="*/ 1311 h 27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78" h="2742">
                      <a:moveTo>
                        <a:pt x="2078" y="2544"/>
                      </a:moveTo>
                      <a:cubicBezTo>
                        <a:pt x="2078" y="2654"/>
                        <a:pt x="1989" y="2742"/>
                        <a:pt x="1880" y="2742"/>
                      </a:cubicBezTo>
                      <a:cubicBezTo>
                        <a:pt x="198" y="2742"/>
                        <a:pt x="198" y="2742"/>
                        <a:pt x="198" y="2742"/>
                      </a:cubicBezTo>
                      <a:cubicBezTo>
                        <a:pt x="88" y="2742"/>
                        <a:pt x="0" y="2654"/>
                        <a:pt x="0" y="254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0" y="89"/>
                        <a:pt x="88" y="0"/>
                        <a:pt x="198" y="0"/>
                      </a:cubicBezTo>
                      <a:cubicBezTo>
                        <a:pt x="1880" y="0"/>
                        <a:pt x="1880" y="0"/>
                        <a:pt x="1880" y="0"/>
                      </a:cubicBezTo>
                      <a:cubicBezTo>
                        <a:pt x="1989" y="0"/>
                        <a:pt x="2078" y="89"/>
                        <a:pt x="2078" y="198"/>
                      </a:cubicBezTo>
                      <a:lnTo>
                        <a:pt x="2078" y="2544"/>
                      </a:lnTo>
                      <a:close/>
                    </a:path>
                  </a:pathLst>
                </a:custGeom>
                <a:solidFill>
                  <a:srgbClr val="94D3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0" name="Freeform 8"/>
                <p:cNvSpPr>
                  <a:spLocks/>
                </p:cNvSpPr>
                <p:nvPr/>
              </p:nvSpPr>
              <p:spPr bwMode="auto">
                <a:xfrm>
                  <a:off x="561" y="1314"/>
                  <a:ext cx="1403" cy="1884"/>
                </a:xfrm>
                <a:custGeom>
                  <a:avLst/>
                  <a:gdLst>
                    <a:gd name="T0" fmla="*/ 1006 w 1956"/>
                    <a:gd name="T1" fmla="*/ 1270 h 2625"/>
                    <a:gd name="T2" fmla="*/ 924 w 1956"/>
                    <a:gd name="T3" fmla="*/ 1352 h 2625"/>
                    <a:gd name="T4" fmla="*/ 82 w 1956"/>
                    <a:gd name="T5" fmla="*/ 1352 h 2625"/>
                    <a:gd name="T6" fmla="*/ 0 w 1956"/>
                    <a:gd name="T7" fmla="*/ 1270 h 2625"/>
                    <a:gd name="T8" fmla="*/ 0 w 1956"/>
                    <a:gd name="T9" fmla="*/ 83 h 2625"/>
                    <a:gd name="T10" fmla="*/ 82 w 1956"/>
                    <a:gd name="T11" fmla="*/ 0 h 2625"/>
                    <a:gd name="T12" fmla="*/ 924 w 1956"/>
                    <a:gd name="T13" fmla="*/ 0 h 2625"/>
                    <a:gd name="T14" fmla="*/ 1006 w 1956"/>
                    <a:gd name="T15" fmla="*/ 83 h 2625"/>
                    <a:gd name="T16" fmla="*/ 1006 w 1956"/>
                    <a:gd name="T17" fmla="*/ 1270 h 26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56" h="2625">
                      <a:moveTo>
                        <a:pt x="1956" y="2465"/>
                      </a:moveTo>
                      <a:cubicBezTo>
                        <a:pt x="1956" y="2553"/>
                        <a:pt x="1884" y="2625"/>
                        <a:pt x="1796" y="2625"/>
                      </a:cubicBezTo>
                      <a:cubicBezTo>
                        <a:pt x="160" y="2625"/>
                        <a:pt x="160" y="2625"/>
                        <a:pt x="160" y="2625"/>
                      </a:cubicBezTo>
                      <a:cubicBezTo>
                        <a:pt x="72" y="2625"/>
                        <a:pt x="0" y="2553"/>
                        <a:pt x="0" y="2465"/>
                      </a:cubicBezTo>
                      <a:cubicBezTo>
                        <a:pt x="0" y="160"/>
                        <a:pt x="0" y="160"/>
                        <a:pt x="0" y="160"/>
                      </a:cubicBezTo>
                      <a:cubicBezTo>
                        <a:pt x="0" y="72"/>
                        <a:pt x="72" y="0"/>
                        <a:pt x="160" y="0"/>
                      </a:cubicBezTo>
                      <a:cubicBezTo>
                        <a:pt x="1796" y="0"/>
                        <a:pt x="1796" y="0"/>
                        <a:pt x="1796" y="0"/>
                      </a:cubicBezTo>
                      <a:cubicBezTo>
                        <a:pt x="1884" y="0"/>
                        <a:pt x="1956" y="72"/>
                        <a:pt x="1956" y="160"/>
                      </a:cubicBezTo>
                      <a:lnTo>
                        <a:pt x="1956" y="2465"/>
                      </a:lnTo>
                      <a:close/>
                    </a:path>
                  </a:pathLst>
                </a:custGeom>
                <a:solidFill>
                  <a:srgbClr val="ECF7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1" name="Freeform 9"/>
                <p:cNvSpPr>
                  <a:spLocks/>
                </p:cNvSpPr>
                <p:nvPr/>
              </p:nvSpPr>
              <p:spPr bwMode="auto">
                <a:xfrm>
                  <a:off x="466" y="1204"/>
                  <a:ext cx="1594" cy="2105"/>
                </a:xfrm>
                <a:custGeom>
                  <a:avLst/>
                  <a:gdLst>
                    <a:gd name="T0" fmla="*/ 1143 w 2222"/>
                    <a:gd name="T1" fmla="*/ 1402 h 2933"/>
                    <a:gd name="T2" fmla="*/ 1035 w 2222"/>
                    <a:gd name="T3" fmla="*/ 1511 h 2933"/>
                    <a:gd name="T4" fmla="*/ 108 w 2222"/>
                    <a:gd name="T5" fmla="*/ 1511 h 2933"/>
                    <a:gd name="T6" fmla="*/ 0 w 2222"/>
                    <a:gd name="T7" fmla="*/ 1402 h 2933"/>
                    <a:gd name="T8" fmla="*/ 0 w 2222"/>
                    <a:gd name="T9" fmla="*/ 109 h 2933"/>
                    <a:gd name="T10" fmla="*/ 108 w 2222"/>
                    <a:gd name="T11" fmla="*/ 0 h 2933"/>
                    <a:gd name="T12" fmla="*/ 1035 w 2222"/>
                    <a:gd name="T13" fmla="*/ 0 h 2933"/>
                    <a:gd name="T14" fmla="*/ 1143 w 2222"/>
                    <a:gd name="T15" fmla="*/ 109 h 2933"/>
                    <a:gd name="T16" fmla="*/ 1143 w 2222"/>
                    <a:gd name="T17" fmla="*/ 1402 h 29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22" h="2933">
                      <a:moveTo>
                        <a:pt x="2222" y="2721"/>
                      </a:moveTo>
                      <a:cubicBezTo>
                        <a:pt x="2222" y="2838"/>
                        <a:pt x="2127" y="2933"/>
                        <a:pt x="2011" y="2933"/>
                      </a:cubicBezTo>
                      <a:cubicBezTo>
                        <a:pt x="211" y="2933"/>
                        <a:pt x="211" y="2933"/>
                        <a:pt x="211" y="2933"/>
                      </a:cubicBezTo>
                      <a:cubicBezTo>
                        <a:pt x="94" y="2933"/>
                        <a:pt x="0" y="2838"/>
                        <a:pt x="0" y="2721"/>
                      </a:cubicBezTo>
                      <a:cubicBezTo>
                        <a:pt x="0" y="212"/>
                        <a:pt x="0" y="212"/>
                        <a:pt x="0" y="212"/>
                      </a:cubicBezTo>
                      <a:cubicBezTo>
                        <a:pt x="0" y="95"/>
                        <a:pt x="94" y="0"/>
                        <a:pt x="211" y="0"/>
                      </a:cubicBezTo>
                      <a:cubicBezTo>
                        <a:pt x="2011" y="0"/>
                        <a:pt x="2011" y="0"/>
                        <a:pt x="2011" y="0"/>
                      </a:cubicBezTo>
                      <a:cubicBezTo>
                        <a:pt x="2127" y="0"/>
                        <a:pt x="2222" y="95"/>
                        <a:pt x="2222" y="212"/>
                      </a:cubicBezTo>
                      <a:lnTo>
                        <a:pt x="2222" y="2721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rgbClr val="34343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419" dirty="0"/>
                </a:p>
              </p:txBody>
            </p:sp>
            <p:sp>
              <p:nvSpPr>
                <p:cNvPr id="472" name="Freeform 10"/>
                <p:cNvSpPr>
                  <a:spLocks/>
                </p:cNvSpPr>
                <p:nvPr/>
              </p:nvSpPr>
              <p:spPr bwMode="auto">
                <a:xfrm>
                  <a:off x="506" y="1257"/>
                  <a:ext cx="1514" cy="1998"/>
                </a:xfrm>
                <a:custGeom>
                  <a:avLst/>
                  <a:gdLst>
                    <a:gd name="T0" fmla="*/ 1086 w 2110"/>
                    <a:gd name="T1" fmla="*/ 1329 h 2785"/>
                    <a:gd name="T2" fmla="*/ 983 w 2110"/>
                    <a:gd name="T3" fmla="*/ 1433 h 2785"/>
                    <a:gd name="T4" fmla="*/ 103 w 2110"/>
                    <a:gd name="T5" fmla="*/ 1433 h 2785"/>
                    <a:gd name="T6" fmla="*/ 0 w 2110"/>
                    <a:gd name="T7" fmla="*/ 1329 h 2785"/>
                    <a:gd name="T8" fmla="*/ 0 w 2110"/>
                    <a:gd name="T9" fmla="*/ 103 h 2785"/>
                    <a:gd name="T10" fmla="*/ 103 w 2110"/>
                    <a:gd name="T11" fmla="*/ 0 h 2785"/>
                    <a:gd name="T12" fmla="*/ 983 w 2110"/>
                    <a:gd name="T13" fmla="*/ 0 h 2785"/>
                    <a:gd name="T14" fmla="*/ 1086 w 2110"/>
                    <a:gd name="T15" fmla="*/ 103 h 2785"/>
                    <a:gd name="T16" fmla="*/ 1086 w 2110"/>
                    <a:gd name="T17" fmla="*/ 1329 h 27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0" h="2785">
                      <a:moveTo>
                        <a:pt x="2110" y="2583"/>
                      </a:moveTo>
                      <a:cubicBezTo>
                        <a:pt x="2110" y="2695"/>
                        <a:pt x="2020" y="2785"/>
                        <a:pt x="1909" y="2785"/>
                      </a:cubicBezTo>
                      <a:cubicBezTo>
                        <a:pt x="201" y="2785"/>
                        <a:pt x="201" y="2785"/>
                        <a:pt x="201" y="2785"/>
                      </a:cubicBezTo>
                      <a:cubicBezTo>
                        <a:pt x="90" y="2785"/>
                        <a:pt x="0" y="2695"/>
                        <a:pt x="0" y="2583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0" y="90"/>
                        <a:pt x="90" y="0"/>
                        <a:pt x="201" y="0"/>
                      </a:cubicBezTo>
                      <a:cubicBezTo>
                        <a:pt x="1909" y="0"/>
                        <a:pt x="1909" y="0"/>
                        <a:pt x="1909" y="0"/>
                      </a:cubicBezTo>
                      <a:cubicBezTo>
                        <a:pt x="2020" y="0"/>
                        <a:pt x="2110" y="90"/>
                        <a:pt x="2110" y="201"/>
                      </a:cubicBezTo>
                      <a:lnTo>
                        <a:pt x="2110" y="258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34343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3" name="Freeform 11"/>
                <p:cNvSpPr>
                  <a:spLocks/>
                </p:cNvSpPr>
                <p:nvPr/>
              </p:nvSpPr>
              <p:spPr bwMode="auto">
                <a:xfrm>
                  <a:off x="518" y="1272"/>
                  <a:ext cx="1490" cy="1968"/>
                </a:xfrm>
                <a:custGeom>
                  <a:avLst/>
                  <a:gdLst>
                    <a:gd name="T0" fmla="*/ 1068 w 2078"/>
                    <a:gd name="T1" fmla="*/ 1311 h 2742"/>
                    <a:gd name="T2" fmla="*/ 967 w 2078"/>
                    <a:gd name="T3" fmla="*/ 1412 h 2742"/>
                    <a:gd name="T4" fmla="*/ 102 w 2078"/>
                    <a:gd name="T5" fmla="*/ 1412 h 2742"/>
                    <a:gd name="T6" fmla="*/ 0 w 2078"/>
                    <a:gd name="T7" fmla="*/ 1311 h 2742"/>
                    <a:gd name="T8" fmla="*/ 0 w 2078"/>
                    <a:gd name="T9" fmla="*/ 102 h 2742"/>
                    <a:gd name="T10" fmla="*/ 102 w 2078"/>
                    <a:gd name="T11" fmla="*/ 0 h 2742"/>
                    <a:gd name="T12" fmla="*/ 967 w 2078"/>
                    <a:gd name="T13" fmla="*/ 0 h 2742"/>
                    <a:gd name="T14" fmla="*/ 1068 w 2078"/>
                    <a:gd name="T15" fmla="*/ 102 h 2742"/>
                    <a:gd name="T16" fmla="*/ 1068 w 2078"/>
                    <a:gd name="T17" fmla="*/ 1311 h 27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78" h="2742">
                      <a:moveTo>
                        <a:pt x="2078" y="2544"/>
                      </a:moveTo>
                      <a:cubicBezTo>
                        <a:pt x="2078" y="2654"/>
                        <a:pt x="1989" y="2742"/>
                        <a:pt x="1880" y="2742"/>
                      </a:cubicBezTo>
                      <a:cubicBezTo>
                        <a:pt x="198" y="2742"/>
                        <a:pt x="198" y="2742"/>
                        <a:pt x="198" y="2742"/>
                      </a:cubicBezTo>
                      <a:cubicBezTo>
                        <a:pt x="88" y="2742"/>
                        <a:pt x="0" y="2654"/>
                        <a:pt x="0" y="254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0" y="89"/>
                        <a:pt x="88" y="0"/>
                        <a:pt x="198" y="0"/>
                      </a:cubicBezTo>
                      <a:cubicBezTo>
                        <a:pt x="1880" y="0"/>
                        <a:pt x="1880" y="0"/>
                        <a:pt x="1880" y="0"/>
                      </a:cubicBezTo>
                      <a:cubicBezTo>
                        <a:pt x="1989" y="0"/>
                        <a:pt x="2078" y="89"/>
                        <a:pt x="2078" y="198"/>
                      </a:cubicBezTo>
                      <a:lnTo>
                        <a:pt x="2078" y="2544"/>
                      </a:lnTo>
                      <a:close/>
                    </a:path>
                  </a:pathLst>
                </a:custGeom>
                <a:noFill/>
                <a:ln w="4763" cap="flat">
                  <a:solidFill>
                    <a:srgbClr val="34343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4" name="Freeform 12"/>
                <p:cNvSpPr>
                  <a:spLocks/>
                </p:cNvSpPr>
                <p:nvPr/>
              </p:nvSpPr>
              <p:spPr bwMode="auto">
                <a:xfrm>
                  <a:off x="561" y="1314"/>
                  <a:ext cx="1403" cy="1884"/>
                </a:xfrm>
                <a:custGeom>
                  <a:avLst/>
                  <a:gdLst>
                    <a:gd name="T0" fmla="*/ 1006 w 1956"/>
                    <a:gd name="T1" fmla="*/ 1270 h 2625"/>
                    <a:gd name="T2" fmla="*/ 924 w 1956"/>
                    <a:gd name="T3" fmla="*/ 1352 h 2625"/>
                    <a:gd name="T4" fmla="*/ 82 w 1956"/>
                    <a:gd name="T5" fmla="*/ 1352 h 2625"/>
                    <a:gd name="T6" fmla="*/ 0 w 1956"/>
                    <a:gd name="T7" fmla="*/ 1270 h 2625"/>
                    <a:gd name="T8" fmla="*/ 0 w 1956"/>
                    <a:gd name="T9" fmla="*/ 83 h 2625"/>
                    <a:gd name="T10" fmla="*/ 82 w 1956"/>
                    <a:gd name="T11" fmla="*/ 0 h 2625"/>
                    <a:gd name="T12" fmla="*/ 924 w 1956"/>
                    <a:gd name="T13" fmla="*/ 0 h 2625"/>
                    <a:gd name="T14" fmla="*/ 1006 w 1956"/>
                    <a:gd name="T15" fmla="*/ 83 h 2625"/>
                    <a:gd name="T16" fmla="*/ 1006 w 1956"/>
                    <a:gd name="T17" fmla="*/ 1270 h 26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56" h="2625">
                      <a:moveTo>
                        <a:pt x="1956" y="2465"/>
                      </a:moveTo>
                      <a:cubicBezTo>
                        <a:pt x="1956" y="2553"/>
                        <a:pt x="1884" y="2625"/>
                        <a:pt x="1796" y="2625"/>
                      </a:cubicBezTo>
                      <a:cubicBezTo>
                        <a:pt x="160" y="2625"/>
                        <a:pt x="160" y="2625"/>
                        <a:pt x="160" y="2625"/>
                      </a:cubicBezTo>
                      <a:cubicBezTo>
                        <a:pt x="72" y="2625"/>
                        <a:pt x="0" y="2553"/>
                        <a:pt x="0" y="2465"/>
                      </a:cubicBezTo>
                      <a:cubicBezTo>
                        <a:pt x="0" y="160"/>
                        <a:pt x="0" y="160"/>
                        <a:pt x="0" y="160"/>
                      </a:cubicBezTo>
                      <a:cubicBezTo>
                        <a:pt x="0" y="72"/>
                        <a:pt x="72" y="0"/>
                        <a:pt x="160" y="0"/>
                      </a:cubicBezTo>
                      <a:cubicBezTo>
                        <a:pt x="1796" y="0"/>
                        <a:pt x="1796" y="0"/>
                        <a:pt x="1796" y="0"/>
                      </a:cubicBezTo>
                      <a:cubicBezTo>
                        <a:pt x="1884" y="0"/>
                        <a:pt x="1956" y="72"/>
                        <a:pt x="1956" y="160"/>
                      </a:cubicBezTo>
                      <a:lnTo>
                        <a:pt x="1956" y="246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34343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5" name="Line 13"/>
                <p:cNvSpPr>
                  <a:spLocks noChangeShapeType="1"/>
                </p:cNvSpPr>
                <p:nvPr/>
              </p:nvSpPr>
              <p:spPr bwMode="auto">
                <a:xfrm>
                  <a:off x="516" y="1245"/>
                  <a:ext cx="82" cy="100"/>
                </a:xfrm>
                <a:prstGeom prst="line">
                  <a:avLst/>
                </a:prstGeom>
                <a:noFill/>
                <a:ln w="9525">
                  <a:solidFill>
                    <a:srgbClr val="34343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508" y="3161"/>
                  <a:ext cx="84" cy="102"/>
                </a:xfrm>
                <a:prstGeom prst="line">
                  <a:avLst/>
                </a:prstGeom>
                <a:noFill/>
                <a:ln w="9525">
                  <a:solidFill>
                    <a:srgbClr val="34343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7" name="Line 15"/>
                <p:cNvSpPr>
                  <a:spLocks noChangeShapeType="1"/>
                </p:cNvSpPr>
                <p:nvPr/>
              </p:nvSpPr>
              <p:spPr bwMode="auto">
                <a:xfrm>
                  <a:off x="1932" y="3161"/>
                  <a:ext cx="84" cy="102"/>
                </a:xfrm>
                <a:prstGeom prst="line">
                  <a:avLst/>
                </a:prstGeom>
                <a:noFill/>
                <a:ln w="9525">
                  <a:solidFill>
                    <a:srgbClr val="34343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927" y="1248"/>
                  <a:ext cx="83" cy="97"/>
                </a:xfrm>
                <a:prstGeom prst="line">
                  <a:avLst/>
                </a:prstGeom>
                <a:noFill/>
                <a:ln w="9525">
                  <a:solidFill>
                    <a:srgbClr val="34343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79" name="Freeform 17"/>
                <p:cNvSpPr>
                  <a:spLocks/>
                </p:cNvSpPr>
                <p:nvPr/>
              </p:nvSpPr>
              <p:spPr bwMode="auto">
                <a:xfrm>
                  <a:off x="586" y="1342"/>
                  <a:ext cx="158" cy="570"/>
                </a:xfrm>
                <a:custGeom>
                  <a:avLst/>
                  <a:gdLst>
                    <a:gd name="T0" fmla="*/ 113 w 221"/>
                    <a:gd name="T1" fmla="*/ 0 h 794"/>
                    <a:gd name="T2" fmla="*/ 64 w 221"/>
                    <a:gd name="T3" fmla="*/ 0 h 794"/>
                    <a:gd name="T4" fmla="*/ 0 w 221"/>
                    <a:gd name="T5" fmla="*/ 73 h 794"/>
                    <a:gd name="T6" fmla="*/ 0 w 221"/>
                    <a:gd name="T7" fmla="*/ 409 h 794"/>
                    <a:gd name="T8" fmla="*/ 7 w 221"/>
                    <a:gd name="T9" fmla="*/ 73 h 794"/>
                    <a:gd name="T10" fmla="*/ 53 w 221"/>
                    <a:gd name="T11" fmla="*/ 12 h 794"/>
                    <a:gd name="T12" fmla="*/ 113 w 221"/>
                    <a:gd name="T13" fmla="*/ 0 h 7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1" h="794">
                      <a:moveTo>
                        <a:pt x="221" y="0"/>
                      </a:move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0"/>
                        <a:pt x="0" y="34"/>
                        <a:pt x="0" y="142"/>
                      </a:cubicBezTo>
                      <a:cubicBezTo>
                        <a:pt x="0" y="794"/>
                        <a:pt x="0" y="794"/>
                        <a:pt x="0" y="794"/>
                      </a:cubicBezTo>
                      <a:cubicBezTo>
                        <a:pt x="14" y="142"/>
                        <a:pt x="14" y="142"/>
                        <a:pt x="14" y="142"/>
                      </a:cubicBezTo>
                      <a:cubicBezTo>
                        <a:pt x="14" y="142"/>
                        <a:pt x="67" y="40"/>
                        <a:pt x="104" y="24"/>
                      </a:cubicBezTo>
                      <a:cubicBezTo>
                        <a:pt x="142" y="7"/>
                        <a:pt x="221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0" name="Freeform 18"/>
                <p:cNvSpPr>
                  <a:spLocks/>
                </p:cNvSpPr>
                <p:nvPr/>
              </p:nvSpPr>
              <p:spPr bwMode="auto">
                <a:xfrm>
                  <a:off x="1721" y="2743"/>
                  <a:ext cx="230" cy="435"/>
                </a:xfrm>
                <a:custGeom>
                  <a:avLst/>
                  <a:gdLst>
                    <a:gd name="T0" fmla="*/ 0 w 320"/>
                    <a:gd name="T1" fmla="*/ 312 h 606"/>
                    <a:gd name="T2" fmla="*/ 96 w 320"/>
                    <a:gd name="T3" fmla="*/ 312 h 606"/>
                    <a:gd name="T4" fmla="*/ 161 w 320"/>
                    <a:gd name="T5" fmla="*/ 241 h 606"/>
                    <a:gd name="T6" fmla="*/ 161 w 320"/>
                    <a:gd name="T7" fmla="*/ 0 h 606"/>
                    <a:gd name="T8" fmla="*/ 154 w 320"/>
                    <a:gd name="T9" fmla="*/ 241 h 606"/>
                    <a:gd name="T10" fmla="*/ 95 w 320"/>
                    <a:gd name="T11" fmla="*/ 303 h 606"/>
                    <a:gd name="T12" fmla="*/ 0 w 320"/>
                    <a:gd name="T13" fmla="*/ 312 h 60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0" h="606">
                      <a:moveTo>
                        <a:pt x="0" y="606"/>
                      </a:moveTo>
                      <a:cubicBezTo>
                        <a:pt x="186" y="606"/>
                        <a:pt x="186" y="606"/>
                        <a:pt x="186" y="606"/>
                      </a:cubicBezTo>
                      <a:cubicBezTo>
                        <a:pt x="186" y="606"/>
                        <a:pt x="305" y="592"/>
                        <a:pt x="312" y="468"/>
                      </a:cubicBezTo>
                      <a:cubicBezTo>
                        <a:pt x="320" y="345"/>
                        <a:pt x="312" y="0"/>
                        <a:pt x="312" y="0"/>
                      </a:cubicBezTo>
                      <a:cubicBezTo>
                        <a:pt x="298" y="468"/>
                        <a:pt x="298" y="468"/>
                        <a:pt x="298" y="468"/>
                      </a:cubicBezTo>
                      <a:cubicBezTo>
                        <a:pt x="298" y="468"/>
                        <a:pt x="261" y="581"/>
                        <a:pt x="184" y="588"/>
                      </a:cubicBezTo>
                      <a:cubicBezTo>
                        <a:pt x="106" y="595"/>
                        <a:pt x="0" y="606"/>
                        <a:pt x="0" y="6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1" name="Freeform 19"/>
                <p:cNvSpPr>
                  <a:spLocks/>
                </p:cNvSpPr>
                <p:nvPr/>
              </p:nvSpPr>
              <p:spPr bwMode="auto">
                <a:xfrm>
                  <a:off x="630" y="3230"/>
                  <a:ext cx="1372" cy="61"/>
                </a:xfrm>
                <a:custGeom>
                  <a:avLst/>
                  <a:gdLst>
                    <a:gd name="T0" fmla="*/ 963 w 1914"/>
                    <a:gd name="T1" fmla="*/ 0 h 86"/>
                    <a:gd name="T2" fmla="*/ 983 w 1914"/>
                    <a:gd name="T3" fmla="*/ 22 h 86"/>
                    <a:gd name="T4" fmla="*/ 915 w 1914"/>
                    <a:gd name="T5" fmla="*/ 43 h 86"/>
                    <a:gd name="T6" fmla="*/ 0 w 1914"/>
                    <a:gd name="T7" fmla="*/ 43 h 86"/>
                    <a:gd name="T8" fmla="*/ 915 w 1914"/>
                    <a:gd name="T9" fmla="*/ 27 h 86"/>
                    <a:gd name="T10" fmla="*/ 963 w 1914"/>
                    <a:gd name="T11" fmla="*/ 0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14" h="86">
                      <a:moveTo>
                        <a:pt x="1873" y="0"/>
                      </a:moveTo>
                      <a:cubicBezTo>
                        <a:pt x="1914" y="44"/>
                        <a:pt x="1914" y="44"/>
                        <a:pt x="1914" y="44"/>
                      </a:cubicBezTo>
                      <a:cubicBezTo>
                        <a:pt x="1914" y="44"/>
                        <a:pt x="1851" y="86"/>
                        <a:pt x="1780" y="86"/>
                      </a:cubicBezTo>
                      <a:cubicBezTo>
                        <a:pt x="1708" y="86"/>
                        <a:pt x="0" y="86"/>
                        <a:pt x="0" y="86"/>
                      </a:cubicBezTo>
                      <a:cubicBezTo>
                        <a:pt x="1780" y="53"/>
                        <a:pt x="1780" y="53"/>
                        <a:pt x="1780" y="53"/>
                      </a:cubicBezTo>
                      <a:cubicBezTo>
                        <a:pt x="1780" y="53"/>
                        <a:pt x="1859" y="42"/>
                        <a:pt x="1873" y="0"/>
                      </a:cubicBezTo>
                      <a:close/>
                    </a:path>
                  </a:pathLst>
                </a:custGeom>
                <a:solidFill>
                  <a:srgbClr val="94D3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2" name="Freeform 20"/>
                <p:cNvSpPr>
                  <a:spLocks/>
                </p:cNvSpPr>
                <p:nvPr/>
              </p:nvSpPr>
              <p:spPr bwMode="auto">
                <a:xfrm>
                  <a:off x="1987" y="1263"/>
                  <a:ext cx="61" cy="1389"/>
                </a:xfrm>
                <a:custGeom>
                  <a:avLst/>
                  <a:gdLst>
                    <a:gd name="T0" fmla="*/ 0 w 85"/>
                    <a:gd name="T1" fmla="*/ 22 h 1936"/>
                    <a:gd name="T2" fmla="*/ 18 w 85"/>
                    <a:gd name="T3" fmla="*/ 0 h 1936"/>
                    <a:gd name="T4" fmla="*/ 44 w 85"/>
                    <a:gd name="T5" fmla="*/ 66 h 1936"/>
                    <a:gd name="T6" fmla="*/ 44 w 85"/>
                    <a:gd name="T7" fmla="*/ 997 h 1936"/>
                    <a:gd name="T8" fmla="*/ 29 w 85"/>
                    <a:gd name="T9" fmla="*/ 65 h 1936"/>
                    <a:gd name="T10" fmla="*/ 0 w 85"/>
                    <a:gd name="T11" fmla="*/ 22 h 19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" h="1936">
                      <a:moveTo>
                        <a:pt x="0" y="43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0"/>
                        <a:pt x="85" y="38"/>
                        <a:pt x="85" y="128"/>
                      </a:cubicBezTo>
                      <a:cubicBezTo>
                        <a:pt x="85" y="217"/>
                        <a:pt x="85" y="1936"/>
                        <a:pt x="85" y="1936"/>
                      </a:cubicBezTo>
                      <a:cubicBezTo>
                        <a:pt x="56" y="125"/>
                        <a:pt x="56" y="125"/>
                        <a:pt x="56" y="125"/>
                      </a:cubicBezTo>
                      <a:cubicBezTo>
                        <a:pt x="56" y="125"/>
                        <a:pt x="55" y="63"/>
                        <a:pt x="0" y="43"/>
                      </a:cubicBezTo>
                      <a:close/>
                    </a:path>
                  </a:pathLst>
                </a:custGeom>
                <a:solidFill>
                  <a:srgbClr val="94D3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3" name="Freeform 21"/>
                <p:cNvSpPr>
                  <a:spLocks/>
                </p:cNvSpPr>
                <p:nvPr/>
              </p:nvSpPr>
              <p:spPr bwMode="auto">
                <a:xfrm>
                  <a:off x="541" y="1227"/>
                  <a:ext cx="1268" cy="49"/>
                </a:xfrm>
                <a:custGeom>
                  <a:avLst/>
                  <a:gdLst>
                    <a:gd name="T0" fmla="*/ 0 w 1769"/>
                    <a:gd name="T1" fmla="*/ 17 h 68"/>
                    <a:gd name="T2" fmla="*/ 14 w 1769"/>
                    <a:gd name="T3" fmla="*/ 35 h 68"/>
                    <a:gd name="T4" fmla="*/ 75 w 1769"/>
                    <a:gd name="T5" fmla="*/ 12 h 68"/>
                    <a:gd name="T6" fmla="*/ 909 w 1769"/>
                    <a:gd name="T7" fmla="*/ 12 h 68"/>
                    <a:gd name="T8" fmla="*/ 65 w 1769"/>
                    <a:gd name="T9" fmla="*/ 0 h 68"/>
                    <a:gd name="T10" fmla="*/ 0 w 1769"/>
                    <a:gd name="T11" fmla="*/ 17 h 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69" h="68">
                      <a:moveTo>
                        <a:pt x="0" y="33"/>
                      </a:moveTo>
                      <a:cubicBezTo>
                        <a:pt x="26" y="68"/>
                        <a:pt x="26" y="68"/>
                        <a:pt x="26" y="68"/>
                      </a:cubicBezTo>
                      <a:cubicBezTo>
                        <a:pt x="26" y="68"/>
                        <a:pt x="64" y="22"/>
                        <a:pt x="145" y="22"/>
                      </a:cubicBezTo>
                      <a:cubicBezTo>
                        <a:pt x="226" y="22"/>
                        <a:pt x="1769" y="22"/>
                        <a:pt x="1769" y="22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5" y="0"/>
                        <a:pt x="18" y="10"/>
                        <a:pt x="0" y="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4" name="Freeform 22"/>
                <p:cNvSpPr>
                  <a:spLocks/>
                </p:cNvSpPr>
                <p:nvPr/>
              </p:nvSpPr>
              <p:spPr bwMode="auto">
                <a:xfrm>
                  <a:off x="463" y="1402"/>
                  <a:ext cx="30" cy="1682"/>
                </a:xfrm>
                <a:custGeom>
                  <a:avLst/>
                  <a:gdLst>
                    <a:gd name="T0" fmla="*/ 21 w 42"/>
                    <a:gd name="T1" fmla="*/ 0 h 2344"/>
                    <a:gd name="T2" fmla="*/ 21 w 42"/>
                    <a:gd name="T3" fmla="*/ 1207 h 2344"/>
                    <a:gd name="T4" fmla="*/ 21 w 42"/>
                    <a:gd name="T5" fmla="*/ 0 h 2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2344">
                      <a:moveTo>
                        <a:pt x="42" y="0"/>
                      </a:moveTo>
                      <a:cubicBezTo>
                        <a:pt x="42" y="2344"/>
                        <a:pt x="42" y="2344"/>
                        <a:pt x="42" y="2344"/>
                      </a:cubicBezTo>
                      <a:cubicBezTo>
                        <a:pt x="42" y="2344"/>
                        <a:pt x="0" y="94"/>
                        <a:pt x="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5" name="Freeform 23"/>
                <p:cNvSpPr>
                  <a:spLocks/>
                </p:cNvSpPr>
                <p:nvPr/>
              </p:nvSpPr>
              <p:spPr bwMode="auto">
                <a:xfrm>
                  <a:off x="1976" y="1428"/>
                  <a:ext cx="31" cy="1580"/>
                </a:xfrm>
                <a:custGeom>
                  <a:avLst/>
                  <a:gdLst>
                    <a:gd name="T0" fmla="*/ 0 w 43"/>
                    <a:gd name="T1" fmla="*/ 0 h 2202"/>
                    <a:gd name="T2" fmla="*/ 0 w 43"/>
                    <a:gd name="T3" fmla="*/ 1134 h 2202"/>
                    <a:gd name="T4" fmla="*/ 0 w 43"/>
                    <a:gd name="T5" fmla="*/ 0 h 220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" h="2202">
                      <a:moveTo>
                        <a:pt x="0" y="0"/>
                      </a:moveTo>
                      <a:cubicBezTo>
                        <a:pt x="0" y="2202"/>
                        <a:pt x="0" y="2202"/>
                        <a:pt x="0" y="2202"/>
                      </a:cubicBezTo>
                      <a:cubicBezTo>
                        <a:pt x="0" y="2202"/>
                        <a:pt x="43" y="122"/>
                        <a:pt x="0" y="0"/>
                      </a:cubicBezTo>
                      <a:close/>
                    </a:path>
                  </a:pathLst>
                </a:cu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6" name="Oval 24"/>
                <p:cNvSpPr>
                  <a:spLocks noChangeArrowheads="1"/>
                </p:cNvSpPr>
                <p:nvPr/>
              </p:nvSpPr>
              <p:spPr bwMode="auto">
                <a:xfrm>
                  <a:off x="604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87" name="Freeform 25"/>
                <p:cNvSpPr>
                  <a:spLocks/>
                </p:cNvSpPr>
                <p:nvPr/>
              </p:nvSpPr>
              <p:spPr bwMode="auto">
                <a:xfrm>
                  <a:off x="620" y="140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8" name="Freeform 26"/>
                <p:cNvSpPr>
                  <a:spLocks/>
                </p:cNvSpPr>
                <p:nvPr/>
              </p:nvSpPr>
              <p:spPr bwMode="auto">
                <a:xfrm>
                  <a:off x="629" y="1422"/>
                  <a:ext cx="180" cy="168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0 h 235"/>
                    <a:gd name="T8" fmla="*/ 5 w 251"/>
                    <a:gd name="T9" fmla="*/ 100 h 235"/>
                    <a:gd name="T10" fmla="*/ 0 w 251"/>
                    <a:gd name="T11" fmla="*/ 73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89" name="Oval 27"/>
                <p:cNvSpPr>
                  <a:spLocks noChangeArrowheads="1"/>
                </p:cNvSpPr>
                <p:nvPr/>
              </p:nvSpPr>
              <p:spPr bwMode="auto">
                <a:xfrm>
                  <a:off x="604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0" name="Oval 28"/>
                <p:cNvSpPr>
                  <a:spLocks noChangeArrowheads="1"/>
                </p:cNvSpPr>
                <p:nvPr/>
              </p:nvSpPr>
              <p:spPr bwMode="auto">
                <a:xfrm>
                  <a:off x="826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1" name="Freeform 29"/>
                <p:cNvSpPr>
                  <a:spLocks/>
                </p:cNvSpPr>
                <p:nvPr/>
              </p:nvSpPr>
              <p:spPr bwMode="auto">
                <a:xfrm>
                  <a:off x="842" y="140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92" name="Freeform 30"/>
                <p:cNvSpPr>
                  <a:spLocks/>
                </p:cNvSpPr>
                <p:nvPr/>
              </p:nvSpPr>
              <p:spPr bwMode="auto">
                <a:xfrm>
                  <a:off x="850" y="1422"/>
                  <a:ext cx="181" cy="168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0 h 235"/>
                    <a:gd name="T8" fmla="*/ 6 w 252"/>
                    <a:gd name="T9" fmla="*/ 100 h 235"/>
                    <a:gd name="T10" fmla="*/ 0 w 252"/>
                    <a:gd name="T11" fmla="*/ 73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1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93" name="Oval 31"/>
                <p:cNvSpPr>
                  <a:spLocks noChangeArrowheads="1"/>
                </p:cNvSpPr>
                <p:nvPr/>
              </p:nvSpPr>
              <p:spPr bwMode="auto">
                <a:xfrm>
                  <a:off x="826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4" name="Oval 32"/>
                <p:cNvSpPr>
                  <a:spLocks noChangeArrowheads="1"/>
                </p:cNvSpPr>
                <p:nvPr/>
              </p:nvSpPr>
              <p:spPr bwMode="auto">
                <a:xfrm>
                  <a:off x="1048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5" name="Freeform 33"/>
                <p:cNvSpPr>
                  <a:spLocks/>
                </p:cNvSpPr>
                <p:nvPr/>
              </p:nvSpPr>
              <p:spPr bwMode="auto">
                <a:xfrm>
                  <a:off x="1063" y="1408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96" name="Freeform 34"/>
                <p:cNvSpPr>
                  <a:spLocks/>
                </p:cNvSpPr>
                <p:nvPr/>
              </p:nvSpPr>
              <p:spPr bwMode="auto">
                <a:xfrm>
                  <a:off x="1073" y="1422"/>
                  <a:ext cx="180" cy="168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0 h 235"/>
                    <a:gd name="T8" fmla="*/ 5 w 251"/>
                    <a:gd name="T9" fmla="*/ 100 h 235"/>
                    <a:gd name="T10" fmla="*/ 0 w 251"/>
                    <a:gd name="T11" fmla="*/ 73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497" name="Oval 35"/>
                <p:cNvSpPr>
                  <a:spLocks noChangeArrowheads="1"/>
                </p:cNvSpPr>
                <p:nvPr/>
              </p:nvSpPr>
              <p:spPr bwMode="auto">
                <a:xfrm>
                  <a:off x="1048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8" name="Oval 36"/>
                <p:cNvSpPr>
                  <a:spLocks noChangeArrowheads="1"/>
                </p:cNvSpPr>
                <p:nvPr/>
              </p:nvSpPr>
              <p:spPr bwMode="auto">
                <a:xfrm>
                  <a:off x="1270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499" name="Freeform 37"/>
                <p:cNvSpPr>
                  <a:spLocks/>
                </p:cNvSpPr>
                <p:nvPr/>
              </p:nvSpPr>
              <p:spPr bwMode="auto">
                <a:xfrm>
                  <a:off x="1286" y="140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0" name="Freeform 38"/>
                <p:cNvSpPr>
                  <a:spLocks/>
                </p:cNvSpPr>
                <p:nvPr/>
              </p:nvSpPr>
              <p:spPr bwMode="auto">
                <a:xfrm>
                  <a:off x="1294" y="1422"/>
                  <a:ext cx="181" cy="168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0 h 235"/>
                    <a:gd name="T8" fmla="*/ 5 w 252"/>
                    <a:gd name="T9" fmla="*/ 100 h 235"/>
                    <a:gd name="T10" fmla="*/ 0 w 252"/>
                    <a:gd name="T11" fmla="*/ 73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1" name="Oval 39"/>
                <p:cNvSpPr>
                  <a:spLocks noChangeArrowheads="1"/>
                </p:cNvSpPr>
                <p:nvPr/>
              </p:nvSpPr>
              <p:spPr bwMode="auto">
                <a:xfrm>
                  <a:off x="1270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02" name="Oval 40"/>
                <p:cNvSpPr>
                  <a:spLocks noChangeArrowheads="1"/>
                </p:cNvSpPr>
                <p:nvPr/>
              </p:nvSpPr>
              <p:spPr bwMode="auto">
                <a:xfrm>
                  <a:off x="1492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03" name="Freeform 41"/>
                <p:cNvSpPr>
                  <a:spLocks/>
                </p:cNvSpPr>
                <p:nvPr/>
              </p:nvSpPr>
              <p:spPr bwMode="auto">
                <a:xfrm>
                  <a:off x="1507" y="1408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4" name="Freeform 42"/>
                <p:cNvSpPr>
                  <a:spLocks/>
                </p:cNvSpPr>
                <p:nvPr/>
              </p:nvSpPr>
              <p:spPr bwMode="auto">
                <a:xfrm>
                  <a:off x="1517" y="1422"/>
                  <a:ext cx="180" cy="168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0 h 235"/>
                    <a:gd name="T8" fmla="*/ 5 w 251"/>
                    <a:gd name="T9" fmla="*/ 100 h 235"/>
                    <a:gd name="T10" fmla="*/ 0 w 251"/>
                    <a:gd name="T11" fmla="*/ 73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7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5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5" name="Oval 43"/>
                <p:cNvSpPr>
                  <a:spLocks noChangeArrowheads="1"/>
                </p:cNvSpPr>
                <p:nvPr/>
              </p:nvSpPr>
              <p:spPr bwMode="auto">
                <a:xfrm>
                  <a:off x="1492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06" name="Oval 44"/>
                <p:cNvSpPr>
                  <a:spLocks noChangeArrowheads="1"/>
                </p:cNvSpPr>
                <p:nvPr/>
              </p:nvSpPr>
              <p:spPr bwMode="auto">
                <a:xfrm>
                  <a:off x="1714" y="138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07" name="Freeform 45"/>
                <p:cNvSpPr>
                  <a:spLocks/>
                </p:cNvSpPr>
                <p:nvPr/>
              </p:nvSpPr>
              <p:spPr bwMode="auto">
                <a:xfrm>
                  <a:off x="1729" y="1408"/>
                  <a:ext cx="190" cy="182"/>
                </a:xfrm>
                <a:custGeom>
                  <a:avLst/>
                  <a:gdLst>
                    <a:gd name="T0" fmla="*/ 62 w 265"/>
                    <a:gd name="T1" fmla="*/ 130 h 254"/>
                    <a:gd name="T2" fmla="*/ 8 w 265"/>
                    <a:gd name="T3" fmla="*/ 106 h 254"/>
                    <a:gd name="T4" fmla="*/ 0 w 265"/>
                    <a:gd name="T5" fmla="*/ 73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7 h 254"/>
                    <a:gd name="T12" fmla="*/ 62 w 265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8"/>
                        <a:pt x="250" y="47"/>
                      </a:cubicBezTo>
                      <a:cubicBezTo>
                        <a:pt x="259" y="66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8" name="Freeform 46"/>
                <p:cNvSpPr>
                  <a:spLocks/>
                </p:cNvSpPr>
                <p:nvPr/>
              </p:nvSpPr>
              <p:spPr bwMode="auto">
                <a:xfrm>
                  <a:off x="1738" y="1422"/>
                  <a:ext cx="181" cy="168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0 h 235"/>
                    <a:gd name="T8" fmla="*/ 5 w 252"/>
                    <a:gd name="T9" fmla="*/ 100 h 235"/>
                    <a:gd name="T10" fmla="*/ 0 w 252"/>
                    <a:gd name="T11" fmla="*/ 73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09" name="Oval 47"/>
                <p:cNvSpPr>
                  <a:spLocks noChangeArrowheads="1"/>
                </p:cNvSpPr>
                <p:nvPr/>
              </p:nvSpPr>
              <p:spPr bwMode="auto">
                <a:xfrm>
                  <a:off x="1714" y="138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0" name="Oval 48"/>
                <p:cNvSpPr>
                  <a:spLocks noChangeArrowheads="1"/>
                </p:cNvSpPr>
                <p:nvPr/>
              </p:nvSpPr>
              <p:spPr bwMode="auto">
                <a:xfrm>
                  <a:off x="604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1" name="Freeform 49"/>
                <p:cNvSpPr>
                  <a:spLocks/>
                </p:cNvSpPr>
                <p:nvPr/>
              </p:nvSpPr>
              <p:spPr bwMode="auto">
                <a:xfrm>
                  <a:off x="620" y="162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12" name="Freeform 50"/>
                <p:cNvSpPr>
                  <a:spLocks/>
                </p:cNvSpPr>
                <p:nvPr/>
              </p:nvSpPr>
              <p:spPr bwMode="auto">
                <a:xfrm>
                  <a:off x="629" y="1641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13" name="Oval 51"/>
                <p:cNvSpPr>
                  <a:spLocks noChangeArrowheads="1"/>
                </p:cNvSpPr>
                <p:nvPr/>
              </p:nvSpPr>
              <p:spPr bwMode="auto">
                <a:xfrm>
                  <a:off x="604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4" name="Oval 52"/>
                <p:cNvSpPr>
                  <a:spLocks noChangeArrowheads="1"/>
                </p:cNvSpPr>
                <p:nvPr/>
              </p:nvSpPr>
              <p:spPr bwMode="auto">
                <a:xfrm>
                  <a:off x="826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5" name="Freeform 53"/>
                <p:cNvSpPr>
                  <a:spLocks/>
                </p:cNvSpPr>
                <p:nvPr/>
              </p:nvSpPr>
              <p:spPr bwMode="auto">
                <a:xfrm>
                  <a:off x="842" y="162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16" name="Freeform 54"/>
                <p:cNvSpPr>
                  <a:spLocks/>
                </p:cNvSpPr>
                <p:nvPr/>
              </p:nvSpPr>
              <p:spPr bwMode="auto">
                <a:xfrm>
                  <a:off x="850" y="1641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6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1" y="236"/>
                        <a:pt x="36" y="221"/>
                        <a:pt x="11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17" name="Oval 55"/>
                <p:cNvSpPr>
                  <a:spLocks noChangeArrowheads="1"/>
                </p:cNvSpPr>
                <p:nvPr/>
              </p:nvSpPr>
              <p:spPr bwMode="auto">
                <a:xfrm>
                  <a:off x="826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8" name="Oval 56"/>
                <p:cNvSpPr>
                  <a:spLocks noChangeArrowheads="1"/>
                </p:cNvSpPr>
                <p:nvPr/>
              </p:nvSpPr>
              <p:spPr bwMode="auto">
                <a:xfrm>
                  <a:off x="1048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19" name="Freeform 57"/>
                <p:cNvSpPr>
                  <a:spLocks/>
                </p:cNvSpPr>
                <p:nvPr/>
              </p:nvSpPr>
              <p:spPr bwMode="auto">
                <a:xfrm>
                  <a:off x="1063" y="1628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0" name="Freeform 58"/>
                <p:cNvSpPr>
                  <a:spLocks/>
                </p:cNvSpPr>
                <p:nvPr/>
              </p:nvSpPr>
              <p:spPr bwMode="auto">
                <a:xfrm>
                  <a:off x="1073" y="1641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1" name="Oval 59"/>
                <p:cNvSpPr>
                  <a:spLocks noChangeArrowheads="1"/>
                </p:cNvSpPr>
                <p:nvPr/>
              </p:nvSpPr>
              <p:spPr bwMode="auto">
                <a:xfrm>
                  <a:off x="1048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22" name="Oval 60"/>
                <p:cNvSpPr>
                  <a:spLocks noChangeArrowheads="1"/>
                </p:cNvSpPr>
                <p:nvPr/>
              </p:nvSpPr>
              <p:spPr bwMode="auto">
                <a:xfrm>
                  <a:off x="1270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23" name="Freeform 61"/>
                <p:cNvSpPr>
                  <a:spLocks/>
                </p:cNvSpPr>
                <p:nvPr/>
              </p:nvSpPr>
              <p:spPr bwMode="auto">
                <a:xfrm>
                  <a:off x="1286" y="1628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4" name="Freeform 62"/>
                <p:cNvSpPr>
                  <a:spLocks/>
                </p:cNvSpPr>
                <p:nvPr/>
              </p:nvSpPr>
              <p:spPr bwMode="auto">
                <a:xfrm>
                  <a:off x="1294" y="1641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5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1" y="236"/>
                        <a:pt x="36" y="221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5" name="Oval 63"/>
                <p:cNvSpPr>
                  <a:spLocks noChangeArrowheads="1"/>
                </p:cNvSpPr>
                <p:nvPr/>
              </p:nvSpPr>
              <p:spPr bwMode="auto">
                <a:xfrm>
                  <a:off x="1270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26" name="Oval 64"/>
                <p:cNvSpPr>
                  <a:spLocks noChangeArrowheads="1"/>
                </p:cNvSpPr>
                <p:nvPr/>
              </p:nvSpPr>
              <p:spPr bwMode="auto">
                <a:xfrm>
                  <a:off x="1492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27" name="Freeform 65"/>
                <p:cNvSpPr>
                  <a:spLocks/>
                </p:cNvSpPr>
                <p:nvPr/>
              </p:nvSpPr>
              <p:spPr bwMode="auto">
                <a:xfrm>
                  <a:off x="1507" y="1628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8" name="Freeform 66"/>
                <p:cNvSpPr>
                  <a:spLocks/>
                </p:cNvSpPr>
                <p:nvPr/>
              </p:nvSpPr>
              <p:spPr bwMode="auto">
                <a:xfrm>
                  <a:off x="1517" y="1641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7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5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29" name="Oval 67"/>
                <p:cNvSpPr>
                  <a:spLocks noChangeArrowheads="1"/>
                </p:cNvSpPr>
                <p:nvPr/>
              </p:nvSpPr>
              <p:spPr bwMode="auto">
                <a:xfrm>
                  <a:off x="1492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0" name="Oval 68"/>
                <p:cNvSpPr>
                  <a:spLocks noChangeArrowheads="1"/>
                </p:cNvSpPr>
                <p:nvPr/>
              </p:nvSpPr>
              <p:spPr bwMode="auto">
                <a:xfrm>
                  <a:off x="1714" y="1605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1" name="Freeform 69"/>
                <p:cNvSpPr>
                  <a:spLocks/>
                </p:cNvSpPr>
                <p:nvPr/>
              </p:nvSpPr>
              <p:spPr bwMode="auto">
                <a:xfrm>
                  <a:off x="1729" y="1628"/>
                  <a:ext cx="190" cy="182"/>
                </a:xfrm>
                <a:custGeom>
                  <a:avLst/>
                  <a:gdLst>
                    <a:gd name="T0" fmla="*/ 62 w 265"/>
                    <a:gd name="T1" fmla="*/ 130 h 254"/>
                    <a:gd name="T2" fmla="*/ 8 w 265"/>
                    <a:gd name="T3" fmla="*/ 106 h 254"/>
                    <a:gd name="T4" fmla="*/ 0 w 265"/>
                    <a:gd name="T5" fmla="*/ 73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7 h 254"/>
                    <a:gd name="T12" fmla="*/ 62 w 265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8"/>
                        <a:pt x="250" y="47"/>
                      </a:cubicBezTo>
                      <a:cubicBezTo>
                        <a:pt x="259" y="66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32" name="Freeform 70"/>
                <p:cNvSpPr>
                  <a:spLocks/>
                </p:cNvSpPr>
                <p:nvPr/>
              </p:nvSpPr>
              <p:spPr bwMode="auto">
                <a:xfrm>
                  <a:off x="1738" y="1641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5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33" name="Oval 71"/>
                <p:cNvSpPr>
                  <a:spLocks noChangeArrowheads="1"/>
                </p:cNvSpPr>
                <p:nvPr/>
              </p:nvSpPr>
              <p:spPr bwMode="auto">
                <a:xfrm>
                  <a:off x="1714" y="1605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4" name="Oval 72"/>
                <p:cNvSpPr>
                  <a:spLocks noChangeArrowheads="1"/>
                </p:cNvSpPr>
                <p:nvPr/>
              </p:nvSpPr>
              <p:spPr bwMode="auto">
                <a:xfrm>
                  <a:off x="604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5" name="Freeform 73"/>
                <p:cNvSpPr>
                  <a:spLocks/>
                </p:cNvSpPr>
                <p:nvPr/>
              </p:nvSpPr>
              <p:spPr bwMode="auto">
                <a:xfrm>
                  <a:off x="620" y="1847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36" name="Freeform 74"/>
                <p:cNvSpPr>
                  <a:spLocks/>
                </p:cNvSpPr>
                <p:nvPr/>
              </p:nvSpPr>
              <p:spPr bwMode="auto">
                <a:xfrm>
                  <a:off x="629" y="186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37" name="Oval 75"/>
                <p:cNvSpPr>
                  <a:spLocks noChangeArrowheads="1"/>
                </p:cNvSpPr>
                <p:nvPr/>
              </p:nvSpPr>
              <p:spPr bwMode="auto">
                <a:xfrm>
                  <a:off x="604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8" name="Oval 76"/>
                <p:cNvSpPr>
                  <a:spLocks noChangeArrowheads="1"/>
                </p:cNvSpPr>
                <p:nvPr/>
              </p:nvSpPr>
              <p:spPr bwMode="auto">
                <a:xfrm>
                  <a:off x="826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39" name="Freeform 77"/>
                <p:cNvSpPr>
                  <a:spLocks/>
                </p:cNvSpPr>
                <p:nvPr/>
              </p:nvSpPr>
              <p:spPr bwMode="auto">
                <a:xfrm>
                  <a:off x="842" y="1847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8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0" name="Freeform 78"/>
                <p:cNvSpPr>
                  <a:spLocks/>
                </p:cNvSpPr>
                <p:nvPr/>
              </p:nvSpPr>
              <p:spPr bwMode="auto">
                <a:xfrm>
                  <a:off x="850" y="186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6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1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1" name="Oval 79"/>
                <p:cNvSpPr>
                  <a:spLocks noChangeArrowheads="1"/>
                </p:cNvSpPr>
                <p:nvPr/>
              </p:nvSpPr>
              <p:spPr bwMode="auto">
                <a:xfrm>
                  <a:off x="826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42" name="Oval 80"/>
                <p:cNvSpPr>
                  <a:spLocks noChangeArrowheads="1"/>
                </p:cNvSpPr>
                <p:nvPr/>
              </p:nvSpPr>
              <p:spPr bwMode="auto">
                <a:xfrm>
                  <a:off x="1048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43" name="Freeform 81"/>
                <p:cNvSpPr>
                  <a:spLocks/>
                </p:cNvSpPr>
                <p:nvPr/>
              </p:nvSpPr>
              <p:spPr bwMode="auto">
                <a:xfrm>
                  <a:off x="1063" y="1847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4" name="Freeform 82"/>
                <p:cNvSpPr>
                  <a:spLocks/>
                </p:cNvSpPr>
                <p:nvPr/>
              </p:nvSpPr>
              <p:spPr bwMode="auto">
                <a:xfrm>
                  <a:off x="1073" y="186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5" name="Oval 83"/>
                <p:cNvSpPr>
                  <a:spLocks noChangeArrowheads="1"/>
                </p:cNvSpPr>
                <p:nvPr/>
              </p:nvSpPr>
              <p:spPr bwMode="auto">
                <a:xfrm>
                  <a:off x="1048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46" name="Oval 84"/>
                <p:cNvSpPr>
                  <a:spLocks noChangeArrowheads="1"/>
                </p:cNvSpPr>
                <p:nvPr/>
              </p:nvSpPr>
              <p:spPr bwMode="auto">
                <a:xfrm>
                  <a:off x="1270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47" name="Freeform 85"/>
                <p:cNvSpPr>
                  <a:spLocks/>
                </p:cNvSpPr>
                <p:nvPr/>
              </p:nvSpPr>
              <p:spPr bwMode="auto">
                <a:xfrm>
                  <a:off x="1286" y="1847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8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8" name="Freeform 86"/>
                <p:cNvSpPr>
                  <a:spLocks/>
                </p:cNvSpPr>
                <p:nvPr/>
              </p:nvSpPr>
              <p:spPr bwMode="auto">
                <a:xfrm>
                  <a:off x="1294" y="186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49" name="Oval 87"/>
                <p:cNvSpPr>
                  <a:spLocks noChangeArrowheads="1"/>
                </p:cNvSpPr>
                <p:nvPr/>
              </p:nvSpPr>
              <p:spPr bwMode="auto">
                <a:xfrm>
                  <a:off x="1270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0" name="Oval 88"/>
                <p:cNvSpPr>
                  <a:spLocks noChangeArrowheads="1"/>
                </p:cNvSpPr>
                <p:nvPr/>
              </p:nvSpPr>
              <p:spPr bwMode="auto">
                <a:xfrm>
                  <a:off x="1492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1" name="Freeform 89"/>
                <p:cNvSpPr>
                  <a:spLocks/>
                </p:cNvSpPr>
                <p:nvPr/>
              </p:nvSpPr>
              <p:spPr bwMode="auto">
                <a:xfrm>
                  <a:off x="1507" y="1847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52" name="Freeform 90"/>
                <p:cNvSpPr>
                  <a:spLocks/>
                </p:cNvSpPr>
                <p:nvPr/>
              </p:nvSpPr>
              <p:spPr bwMode="auto">
                <a:xfrm>
                  <a:off x="1517" y="186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7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5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53" name="Oval 91"/>
                <p:cNvSpPr>
                  <a:spLocks noChangeArrowheads="1"/>
                </p:cNvSpPr>
                <p:nvPr/>
              </p:nvSpPr>
              <p:spPr bwMode="auto">
                <a:xfrm>
                  <a:off x="1492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4" name="Oval 92"/>
                <p:cNvSpPr>
                  <a:spLocks noChangeArrowheads="1"/>
                </p:cNvSpPr>
                <p:nvPr/>
              </p:nvSpPr>
              <p:spPr bwMode="auto">
                <a:xfrm>
                  <a:off x="1714" y="1824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5" name="Freeform 93"/>
                <p:cNvSpPr>
                  <a:spLocks/>
                </p:cNvSpPr>
                <p:nvPr/>
              </p:nvSpPr>
              <p:spPr bwMode="auto">
                <a:xfrm>
                  <a:off x="1729" y="1847"/>
                  <a:ext cx="190" cy="182"/>
                </a:xfrm>
                <a:custGeom>
                  <a:avLst/>
                  <a:gdLst>
                    <a:gd name="T0" fmla="*/ 62 w 265"/>
                    <a:gd name="T1" fmla="*/ 130 h 254"/>
                    <a:gd name="T2" fmla="*/ 8 w 265"/>
                    <a:gd name="T3" fmla="*/ 106 h 254"/>
                    <a:gd name="T4" fmla="*/ 0 w 265"/>
                    <a:gd name="T5" fmla="*/ 73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7 h 254"/>
                    <a:gd name="T12" fmla="*/ 62 w 265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9"/>
                        <a:pt x="250" y="48"/>
                      </a:cubicBezTo>
                      <a:cubicBezTo>
                        <a:pt x="259" y="67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56" name="Freeform 94"/>
                <p:cNvSpPr>
                  <a:spLocks/>
                </p:cNvSpPr>
                <p:nvPr/>
              </p:nvSpPr>
              <p:spPr bwMode="auto">
                <a:xfrm>
                  <a:off x="1738" y="186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57" name="Oval 95"/>
                <p:cNvSpPr>
                  <a:spLocks noChangeArrowheads="1"/>
                </p:cNvSpPr>
                <p:nvPr/>
              </p:nvSpPr>
              <p:spPr bwMode="auto">
                <a:xfrm>
                  <a:off x="1714" y="1824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8" name="Oval 96"/>
                <p:cNvSpPr>
                  <a:spLocks noChangeArrowheads="1"/>
                </p:cNvSpPr>
                <p:nvPr/>
              </p:nvSpPr>
              <p:spPr bwMode="auto">
                <a:xfrm>
                  <a:off x="604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59" name="Freeform 97"/>
                <p:cNvSpPr>
                  <a:spLocks/>
                </p:cNvSpPr>
                <p:nvPr/>
              </p:nvSpPr>
              <p:spPr bwMode="auto">
                <a:xfrm>
                  <a:off x="620" y="2066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0" name="Freeform 98"/>
                <p:cNvSpPr>
                  <a:spLocks/>
                </p:cNvSpPr>
                <p:nvPr/>
              </p:nvSpPr>
              <p:spPr bwMode="auto">
                <a:xfrm>
                  <a:off x="629" y="208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1" name="Oval 99"/>
                <p:cNvSpPr>
                  <a:spLocks noChangeArrowheads="1"/>
                </p:cNvSpPr>
                <p:nvPr/>
              </p:nvSpPr>
              <p:spPr bwMode="auto">
                <a:xfrm>
                  <a:off x="604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62" name="Oval 100"/>
                <p:cNvSpPr>
                  <a:spLocks noChangeArrowheads="1"/>
                </p:cNvSpPr>
                <p:nvPr/>
              </p:nvSpPr>
              <p:spPr bwMode="auto">
                <a:xfrm>
                  <a:off x="826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63" name="Freeform 101"/>
                <p:cNvSpPr>
                  <a:spLocks/>
                </p:cNvSpPr>
                <p:nvPr/>
              </p:nvSpPr>
              <p:spPr bwMode="auto">
                <a:xfrm>
                  <a:off x="842" y="2066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4" name="Freeform 102"/>
                <p:cNvSpPr>
                  <a:spLocks/>
                </p:cNvSpPr>
                <p:nvPr/>
              </p:nvSpPr>
              <p:spPr bwMode="auto">
                <a:xfrm>
                  <a:off x="850" y="208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6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1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5" name="Oval 103"/>
                <p:cNvSpPr>
                  <a:spLocks noChangeArrowheads="1"/>
                </p:cNvSpPr>
                <p:nvPr/>
              </p:nvSpPr>
              <p:spPr bwMode="auto">
                <a:xfrm>
                  <a:off x="826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66" name="Oval 104"/>
                <p:cNvSpPr>
                  <a:spLocks noChangeArrowheads="1"/>
                </p:cNvSpPr>
                <p:nvPr/>
              </p:nvSpPr>
              <p:spPr bwMode="auto">
                <a:xfrm>
                  <a:off x="1048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67" name="Freeform 105"/>
                <p:cNvSpPr>
                  <a:spLocks/>
                </p:cNvSpPr>
                <p:nvPr/>
              </p:nvSpPr>
              <p:spPr bwMode="auto">
                <a:xfrm>
                  <a:off x="1063" y="2066"/>
                  <a:ext cx="190" cy="183"/>
                </a:xfrm>
                <a:custGeom>
                  <a:avLst/>
                  <a:gdLst>
                    <a:gd name="T0" fmla="*/ 63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8 h 254"/>
                    <a:gd name="T12" fmla="*/ 63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8" name="Freeform 106"/>
                <p:cNvSpPr>
                  <a:spLocks/>
                </p:cNvSpPr>
                <p:nvPr/>
              </p:nvSpPr>
              <p:spPr bwMode="auto">
                <a:xfrm>
                  <a:off x="1073" y="208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69" name="Oval 107"/>
                <p:cNvSpPr>
                  <a:spLocks noChangeArrowheads="1"/>
                </p:cNvSpPr>
                <p:nvPr/>
              </p:nvSpPr>
              <p:spPr bwMode="auto">
                <a:xfrm>
                  <a:off x="1048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0" name="Oval 108"/>
                <p:cNvSpPr>
                  <a:spLocks noChangeArrowheads="1"/>
                </p:cNvSpPr>
                <p:nvPr/>
              </p:nvSpPr>
              <p:spPr bwMode="auto">
                <a:xfrm>
                  <a:off x="1270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1" name="Freeform 109"/>
                <p:cNvSpPr>
                  <a:spLocks/>
                </p:cNvSpPr>
                <p:nvPr/>
              </p:nvSpPr>
              <p:spPr bwMode="auto">
                <a:xfrm>
                  <a:off x="1286" y="2066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72" name="Freeform 110"/>
                <p:cNvSpPr>
                  <a:spLocks/>
                </p:cNvSpPr>
                <p:nvPr/>
              </p:nvSpPr>
              <p:spPr bwMode="auto">
                <a:xfrm>
                  <a:off x="1294" y="208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73" name="Oval 111"/>
                <p:cNvSpPr>
                  <a:spLocks noChangeArrowheads="1"/>
                </p:cNvSpPr>
                <p:nvPr/>
              </p:nvSpPr>
              <p:spPr bwMode="auto">
                <a:xfrm>
                  <a:off x="1270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4" name="Oval 112"/>
                <p:cNvSpPr>
                  <a:spLocks noChangeArrowheads="1"/>
                </p:cNvSpPr>
                <p:nvPr/>
              </p:nvSpPr>
              <p:spPr bwMode="auto">
                <a:xfrm>
                  <a:off x="1492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5" name="Freeform 113"/>
                <p:cNvSpPr>
                  <a:spLocks/>
                </p:cNvSpPr>
                <p:nvPr/>
              </p:nvSpPr>
              <p:spPr bwMode="auto">
                <a:xfrm>
                  <a:off x="1507" y="2066"/>
                  <a:ext cx="190" cy="183"/>
                </a:xfrm>
                <a:custGeom>
                  <a:avLst/>
                  <a:gdLst>
                    <a:gd name="T0" fmla="*/ 63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8 h 254"/>
                    <a:gd name="T12" fmla="*/ 63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76" name="Freeform 114"/>
                <p:cNvSpPr>
                  <a:spLocks/>
                </p:cNvSpPr>
                <p:nvPr/>
              </p:nvSpPr>
              <p:spPr bwMode="auto">
                <a:xfrm>
                  <a:off x="1517" y="2080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7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5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77" name="Oval 115"/>
                <p:cNvSpPr>
                  <a:spLocks noChangeArrowheads="1"/>
                </p:cNvSpPr>
                <p:nvPr/>
              </p:nvSpPr>
              <p:spPr bwMode="auto">
                <a:xfrm>
                  <a:off x="1492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8" name="Oval 116"/>
                <p:cNvSpPr>
                  <a:spLocks noChangeArrowheads="1"/>
                </p:cNvSpPr>
                <p:nvPr/>
              </p:nvSpPr>
              <p:spPr bwMode="auto">
                <a:xfrm>
                  <a:off x="1714" y="2043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79" name="Freeform 117"/>
                <p:cNvSpPr>
                  <a:spLocks/>
                </p:cNvSpPr>
                <p:nvPr/>
              </p:nvSpPr>
              <p:spPr bwMode="auto">
                <a:xfrm>
                  <a:off x="1729" y="2066"/>
                  <a:ext cx="190" cy="183"/>
                </a:xfrm>
                <a:custGeom>
                  <a:avLst/>
                  <a:gdLst>
                    <a:gd name="T0" fmla="*/ 62 w 265"/>
                    <a:gd name="T1" fmla="*/ 132 h 254"/>
                    <a:gd name="T2" fmla="*/ 8 w 265"/>
                    <a:gd name="T3" fmla="*/ 107 h 254"/>
                    <a:gd name="T4" fmla="*/ 0 w 265"/>
                    <a:gd name="T5" fmla="*/ 74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8 h 254"/>
                    <a:gd name="T12" fmla="*/ 62 w 265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8"/>
                        <a:pt x="250" y="47"/>
                      </a:cubicBezTo>
                      <a:cubicBezTo>
                        <a:pt x="259" y="66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0" name="Freeform 118"/>
                <p:cNvSpPr>
                  <a:spLocks/>
                </p:cNvSpPr>
                <p:nvPr/>
              </p:nvSpPr>
              <p:spPr bwMode="auto">
                <a:xfrm>
                  <a:off x="1738" y="2080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1" name="Oval 119"/>
                <p:cNvSpPr>
                  <a:spLocks noChangeArrowheads="1"/>
                </p:cNvSpPr>
                <p:nvPr/>
              </p:nvSpPr>
              <p:spPr bwMode="auto">
                <a:xfrm>
                  <a:off x="1714" y="2043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82" name="Oval 120"/>
                <p:cNvSpPr>
                  <a:spLocks noChangeArrowheads="1"/>
                </p:cNvSpPr>
                <p:nvPr/>
              </p:nvSpPr>
              <p:spPr bwMode="auto">
                <a:xfrm>
                  <a:off x="604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83" name="Freeform 121"/>
                <p:cNvSpPr>
                  <a:spLocks/>
                </p:cNvSpPr>
                <p:nvPr/>
              </p:nvSpPr>
              <p:spPr bwMode="auto">
                <a:xfrm>
                  <a:off x="620" y="2286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4" name="Freeform 122"/>
                <p:cNvSpPr>
                  <a:spLocks/>
                </p:cNvSpPr>
                <p:nvPr/>
              </p:nvSpPr>
              <p:spPr bwMode="auto">
                <a:xfrm>
                  <a:off x="629" y="2299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5" name="Oval 123"/>
                <p:cNvSpPr>
                  <a:spLocks noChangeArrowheads="1"/>
                </p:cNvSpPr>
                <p:nvPr/>
              </p:nvSpPr>
              <p:spPr bwMode="auto">
                <a:xfrm>
                  <a:off x="604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86" name="Oval 124"/>
                <p:cNvSpPr>
                  <a:spLocks noChangeArrowheads="1"/>
                </p:cNvSpPr>
                <p:nvPr/>
              </p:nvSpPr>
              <p:spPr bwMode="auto">
                <a:xfrm>
                  <a:off x="826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87" name="Freeform 125"/>
                <p:cNvSpPr>
                  <a:spLocks/>
                </p:cNvSpPr>
                <p:nvPr/>
              </p:nvSpPr>
              <p:spPr bwMode="auto">
                <a:xfrm>
                  <a:off x="842" y="2286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8" name="Freeform 126"/>
                <p:cNvSpPr>
                  <a:spLocks/>
                </p:cNvSpPr>
                <p:nvPr/>
              </p:nvSpPr>
              <p:spPr bwMode="auto">
                <a:xfrm>
                  <a:off x="850" y="2299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6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1" y="236"/>
                        <a:pt x="36" y="221"/>
                        <a:pt x="11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89" name="Oval 127"/>
                <p:cNvSpPr>
                  <a:spLocks noChangeArrowheads="1"/>
                </p:cNvSpPr>
                <p:nvPr/>
              </p:nvSpPr>
              <p:spPr bwMode="auto">
                <a:xfrm>
                  <a:off x="826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0" name="Oval 128"/>
                <p:cNvSpPr>
                  <a:spLocks noChangeArrowheads="1"/>
                </p:cNvSpPr>
                <p:nvPr/>
              </p:nvSpPr>
              <p:spPr bwMode="auto">
                <a:xfrm>
                  <a:off x="1048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1" name="Freeform 129"/>
                <p:cNvSpPr>
                  <a:spLocks/>
                </p:cNvSpPr>
                <p:nvPr/>
              </p:nvSpPr>
              <p:spPr bwMode="auto">
                <a:xfrm>
                  <a:off x="1063" y="2286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92" name="Freeform 130"/>
                <p:cNvSpPr>
                  <a:spLocks/>
                </p:cNvSpPr>
                <p:nvPr/>
              </p:nvSpPr>
              <p:spPr bwMode="auto">
                <a:xfrm>
                  <a:off x="1073" y="2299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93" name="Oval 131"/>
                <p:cNvSpPr>
                  <a:spLocks noChangeArrowheads="1"/>
                </p:cNvSpPr>
                <p:nvPr/>
              </p:nvSpPr>
              <p:spPr bwMode="auto">
                <a:xfrm>
                  <a:off x="1048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4" name="Oval 132"/>
                <p:cNvSpPr>
                  <a:spLocks noChangeArrowheads="1"/>
                </p:cNvSpPr>
                <p:nvPr/>
              </p:nvSpPr>
              <p:spPr bwMode="auto">
                <a:xfrm>
                  <a:off x="1270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5" name="Freeform 133"/>
                <p:cNvSpPr>
                  <a:spLocks/>
                </p:cNvSpPr>
                <p:nvPr/>
              </p:nvSpPr>
              <p:spPr bwMode="auto">
                <a:xfrm>
                  <a:off x="1286" y="2286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96" name="Freeform 134"/>
                <p:cNvSpPr>
                  <a:spLocks/>
                </p:cNvSpPr>
                <p:nvPr/>
              </p:nvSpPr>
              <p:spPr bwMode="auto">
                <a:xfrm>
                  <a:off x="1294" y="2299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5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1" y="236"/>
                        <a:pt x="36" y="221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597" name="Oval 135"/>
                <p:cNvSpPr>
                  <a:spLocks noChangeArrowheads="1"/>
                </p:cNvSpPr>
                <p:nvPr/>
              </p:nvSpPr>
              <p:spPr bwMode="auto">
                <a:xfrm>
                  <a:off x="1270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8" name="Oval 136"/>
                <p:cNvSpPr>
                  <a:spLocks noChangeArrowheads="1"/>
                </p:cNvSpPr>
                <p:nvPr/>
              </p:nvSpPr>
              <p:spPr bwMode="auto">
                <a:xfrm>
                  <a:off x="1492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599" name="Freeform 137"/>
                <p:cNvSpPr>
                  <a:spLocks/>
                </p:cNvSpPr>
                <p:nvPr/>
              </p:nvSpPr>
              <p:spPr bwMode="auto">
                <a:xfrm>
                  <a:off x="1507" y="2286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0" name="Freeform 138"/>
                <p:cNvSpPr>
                  <a:spLocks/>
                </p:cNvSpPr>
                <p:nvPr/>
              </p:nvSpPr>
              <p:spPr bwMode="auto">
                <a:xfrm>
                  <a:off x="1517" y="2299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7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5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1" name="Oval 139"/>
                <p:cNvSpPr>
                  <a:spLocks noChangeArrowheads="1"/>
                </p:cNvSpPr>
                <p:nvPr/>
              </p:nvSpPr>
              <p:spPr bwMode="auto">
                <a:xfrm>
                  <a:off x="1492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02" name="Oval 140"/>
                <p:cNvSpPr>
                  <a:spLocks noChangeArrowheads="1"/>
                </p:cNvSpPr>
                <p:nvPr/>
              </p:nvSpPr>
              <p:spPr bwMode="auto">
                <a:xfrm>
                  <a:off x="1714" y="2263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03" name="Freeform 141"/>
                <p:cNvSpPr>
                  <a:spLocks/>
                </p:cNvSpPr>
                <p:nvPr/>
              </p:nvSpPr>
              <p:spPr bwMode="auto">
                <a:xfrm>
                  <a:off x="1729" y="2286"/>
                  <a:ext cx="190" cy="182"/>
                </a:xfrm>
                <a:custGeom>
                  <a:avLst/>
                  <a:gdLst>
                    <a:gd name="T0" fmla="*/ 62 w 265"/>
                    <a:gd name="T1" fmla="*/ 130 h 254"/>
                    <a:gd name="T2" fmla="*/ 8 w 265"/>
                    <a:gd name="T3" fmla="*/ 106 h 254"/>
                    <a:gd name="T4" fmla="*/ 0 w 265"/>
                    <a:gd name="T5" fmla="*/ 73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7 h 254"/>
                    <a:gd name="T12" fmla="*/ 62 w 265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8"/>
                        <a:pt x="250" y="47"/>
                      </a:cubicBezTo>
                      <a:cubicBezTo>
                        <a:pt x="259" y="66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4" name="Freeform 142"/>
                <p:cNvSpPr>
                  <a:spLocks/>
                </p:cNvSpPr>
                <p:nvPr/>
              </p:nvSpPr>
              <p:spPr bwMode="auto">
                <a:xfrm>
                  <a:off x="1738" y="2299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5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5" name="Oval 143"/>
                <p:cNvSpPr>
                  <a:spLocks noChangeArrowheads="1"/>
                </p:cNvSpPr>
                <p:nvPr/>
              </p:nvSpPr>
              <p:spPr bwMode="auto">
                <a:xfrm>
                  <a:off x="1714" y="2263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06" name="Oval 144"/>
                <p:cNvSpPr>
                  <a:spLocks noChangeArrowheads="1"/>
                </p:cNvSpPr>
                <p:nvPr/>
              </p:nvSpPr>
              <p:spPr bwMode="auto">
                <a:xfrm>
                  <a:off x="604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07" name="Freeform 145"/>
                <p:cNvSpPr>
                  <a:spLocks/>
                </p:cNvSpPr>
                <p:nvPr/>
              </p:nvSpPr>
              <p:spPr bwMode="auto">
                <a:xfrm>
                  <a:off x="620" y="2505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8" name="Freeform 146"/>
                <p:cNvSpPr>
                  <a:spLocks/>
                </p:cNvSpPr>
                <p:nvPr/>
              </p:nvSpPr>
              <p:spPr bwMode="auto">
                <a:xfrm>
                  <a:off x="629" y="251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09" name="Oval 147"/>
                <p:cNvSpPr>
                  <a:spLocks noChangeArrowheads="1"/>
                </p:cNvSpPr>
                <p:nvPr/>
              </p:nvSpPr>
              <p:spPr bwMode="auto">
                <a:xfrm>
                  <a:off x="604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0" name="Oval 148"/>
                <p:cNvSpPr>
                  <a:spLocks noChangeArrowheads="1"/>
                </p:cNvSpPr>
                <p:nvPr/>
              </p:nvSpPr>
              <p:spPr bwMode="auto">
                <a:xfrm>
                  <a:off x="826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1" name="Freeform 149"/>
                <p:cNvSpPr>
                  <a:spLocks/>
                </p:cNvSpPr>
                <p:nvPr/>
              </p:nvSpPr>
              <p:spPr bwMode="auto">
                <a:xfrm>
                  <a:off x="842" y="2505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8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12" name="Freeform 150"/>
                <p:cNvSpPr>
                  <a:spLocks/>
                </p:cNvSpPr>
                <p:nvPr/>
              </p:nvSpPr>
              <p:spPr bwMode="auto">
                <a:xfrm>
                  <a:off x="850" y="251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6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1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13" name="Oval 151"/>
                <p:cNvSpPr>
                  <a:spLocks noChangeArrowheads="1"/>
                </p:cNvSpPr>
                <p:nvPr/>
              </p:nvSpPr>
              <p:spPr bwMode="auto">
                <a:xfrm>
                  <a:off x="826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4" name="Oval 152"/>
                <p:cNvSpPr>
                  <a:spLocks noChangeArrowheads="1"/>
                </p:cNvSpPr>
                <p:nvPr/>
              </p:nvSpPr>
              <p:spPr bwMode="auto">
                <a:xfrm>
                  <a:off x="1048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5" name="Freeform 153"/>
                <p:cNvSpPr>
                  <a:spLocks/>
                </p:cNvSpPr>
                <p:nvPr/>
              </p:nvSpPr>
              <p:spPr bwMode="auto">
                <a:xfrm>
                  <a:off x="1063" y="2505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16" name="Freeform 154"/>
                <p:cNvSpPr>
                  <a:spLocks/>
                </p:cNvSpPr>
                <p:nvPr/>
              </p:nvSpPr>
              <p:spPr bwMode="auto">
                <a:xfrm>
                  <a:off x="1073" y="251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17" name="Oval 155"/>
                <p:cNvSpPr>
                  <a:spLocks noChangeArrowheads="1"/>
                </p:cNvSpPr>
                <p:nvPr/>
              </p:nvSpPr>
              <p:spPr bwMode="auto">
                <a:xfrm>
                  <a:off x="1048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8" name="Oval 156"/>
                <p:cNvSpPr>
                  <a:spLocks noChangeArrowheads="1"/>
                </p:cNvSpPr>
                <p:nvPr/>
              </p:nvSpPr>
              <p:spPr bwMode="auto">
                <a:xfrm>
                  <a:off x="1270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19" name="Freeform 157"/>
                <p:cNvSpPr>
                  <a:spLocks/>
                </p:cNvSpPr>
                <p:nvPr/>
              </p:nvSpPr>
              <p:spPr bwMode="auto">
                <a:xfrm>
                  <a:off x="1286" y="2505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8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0" name="Freeform 158"/>
                <p:cNvSpPr>
                  <a:spLocks/>
                </p:cNvSpPr>
                <p:nvPr/>
              </p:nvSpPr>
              <p:spPr bwMode="auto">
                <a:xfrm>
                  <a:off x="1294" y="251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1" name="Oval 159"/>
                <p:cNvSpPr>
                  <a:spLocks noChangeArrowheads="1"/>
                </p:cNvSpPr>
                <p:nvPr/>
              </p:nvSpPr>
              <p:spPr bwMode="auto">
                <a:xfrm>
                  <a:off x="1270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22" name="Oval 160"/>
                <p:cNvSpPr>
                  <a:spLocks noChangeArrowheads="1"/>
                </p:cNvSpPr>
                <p:nvPr/>
              </p:nvSpPr>
              <p:spPr bwMode="auto">
                <a:xfrm>
                  <a:off x="1492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23" name="Freeform 161"/>
                <p:cNvSpPr>
                  <a:spLocks/>
                </p:cNvSpPr>
                <p:nvPr/>
              </p:nvSpPr>
              <p:spPr bwMode="auto">
                <a:xfrm>
                  <a:off x="1507" y="2505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9"/>
                        <a:pt x="249" y="48"/>
                      </a:cubicBezTo>
                      <a:cubicBezTo>
                        <a:pt x="259" y="67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4" name="Freeform 162"/>
                <p:cNvSpPr>
                  <a:spLocks/>
                </p:cNvSpPr>
                <p:nvPr/>
              </p:nvSpPr>
              <p:spPr bwMode="auto">
                <a:xfrm>
                  <a:off x="1517" y="251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7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5" y="220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5" name="Oval 163"/>
                <p:cNvSpPr>
                  <a:spLocks noChangeArrowheads="1"/>
                </p:cNvSpPr>
                <p:nvPr/>
              </p:nvSpPr>
              <p:spPr bwMode="auto">
                <a:xfrm>
                  <a:off x="1492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26" name="Oval 164"/>
                <p:cNvSpPr>
                  <a:spLocks noChangeArrowheads="1"/>
                </p:cNvSpPr>
                <p:nvPr/>
              </p:nvSpPr>
              <p:spPr bwMode="auto">
                <a:xfrm>
                  <a:off x="1714" y="2482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27" name="Freeform 165"/>
                <p:cNvSpPr>
                  <a:spLocks/>
                </p:cNvSpPr>
                <p:nvPr/>
              </p:nvSpPr>
              <p:spPr bwMode="auto">
                <a:xfrm>
                  <a:off x="1729" y="2505"/>
                  <a:ext cx="190" cy="182"/>
                </a:xfrm>
                <a:custGeom>
                  <a:avLst/>
                  <a:gdLst>
                    <a:gd name="T0" fmla="*/ 62 w 265"/>
                    <a:gd name="T1" fmla="*/ 130 h 254"/>
                    <a:gd name="T2" fmla="*/ 8 w 265"/>
                    <a:gd name="T3" fmla="*/ 106 h 254"/>
                    <a:gd name="T4" fmla="*/ 0 w 265"/>
                    <a:gd name="T5" fmla="*/ 73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7 h 254"/>
                    <a:gd name="T12" fmla="*/ 62 w 265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9"/>
                        <a:pt x="250" y="48"/>
                      </a:cubicBezTo>
                      <a:cubicBezTo>
                        <a:pt x="259" y="67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8" name="Freeform 166"/>
                <p:cNvSpPr>
                  <a:spLocks/>
                </p:cNvSpPr>
                <p:nvPr/>
              </p:nvSpPr>
              <p:spPr bwMode="auto">
                <a:xfrm>
                  <a:off x="1738" y="251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29" name="Oval 167"/>
                <p:cNvSpPr>
                  <a:spLocks noChangeArrowheads="1"/>
                </p:cNvSpPr>
                <p:nvPr/>
              </p:nvSpPr>
              <p:spPr bwMode="auto">
                <a:xfrm>
                  <a:off x="1714" y="2482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0" name="Oval 168"/>
                <p:cNvSpPr>
                  <a:spLocks noChangeArrowheads="1"/>
                </p:cNvSpPr>
                <p:nvPr/>
              </p:nvSpPr>
              <p:spPr bwMode="auto">
                <a:xfrm>
                  <a:off x="604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1" name="Freeform 169"/>
                <p:cNvSpPr>
                  <a:spLocks/>
                </p:cNvSpPr>
                <p:nvPr/>
              </p:nvSpPr>
              <p:spPr bwMode="auto">
                <a:xfrm>
                  <a:off x="620" y="2724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32" name="Freeform 170"/>
                <p:cNvSpPr>
                  <a:spLocks/>
                </p:cNvSpPr>
                <p:nvPr/>
              </p:nvSpPr>
              <p:spPr bwMode="auto">
                <a:xfrm>
                  <a:off x="629" y="273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33" name="Oval 171"/>
                <p:cNvSpPr>
                  <a:spLocks noChangeArrowheads="1"/>
                </p:cNvSpPr>
                <p:nvPr/>
              </p:nvSpPr>
              <p:spPr bwMode="auto">
                <a:xfrm>
                  <a:off x="604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4" name="Oval 172"/>
                <p:cNvSpPr>
                  <a:spLocks noChangeArrowheads="1"/>
                </p:cNvSpPr>
                <p:nvPr/>
              </p:nvSpPr>
              <p:spPr bwMode="auto">
                <a:xfrm>
                  <a:off x="826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5" name="Freeform 173"/>
                <p:cNvSpPr>
                  <a:spLocks/>
                </p:cNvSpPr>
                <p:nvPr/>
              </p:nvSpPr>
              <p:spPr bwMode="auto">
                <a:xfrm>
                  <a:off x="842" y="2724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36" name="Freeform 174"/>
                <p:cNvSpPr>
                  <a:spLocks/>
                </p:cNvSpPr>
                <p:nvPr/>
              </p:nvSpPr>
              <p:spPr bwMode="auto">
                <a:xfrm>
                  <a:off x="850" y="273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6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1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37" name="Oval 175"/>
                <p:cNvSpPr>
                  <a:spLocks noChangeArrowheads="1"/>
                </p:cNvSpPr>
                <p:nvPr/>
              </p:nvSpPr>
              <p:spPr bwMode="auto">
                <a:xfrm>
                  <a:off x="826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8" name="Oval 176"/>
                <p:cNvSpPr>
                  <a:spLocks noChangeArrowheads="1"/>
                </p:cNvSpPr>
                <p:nvPr/>
              </p:nvSpPr>
              <p:spPr bwMode="auto">
                <a:xfrm>
                  <a:off x="1048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39" name="Freeform 177"/>
                <p:cNvSpPr>
                  <a:spLocks/>
                </p:cNvSpPr>
                <p:nvPr/>
              </p:nvSpPr>
              <p:spPr bwMode="auto">
                <a:xfrm>
                  <a:off x="1063" y="2724"/>
                  <a:ext cx="190" cy="183"/>
                </a:xfrm>
                <a:custGeom>
                  <a:avLst/>
                  <a:gdLst>
                    <a:gd name="T0" fmla="*/ 63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8 h 254"/>
                    <a:gd name="T12" fmla="*/ 63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0" name="Freeform 178"/>
                <p:cNvSpPr>
                  <a:spLocks/>
                </p:cNvSpPr>
                <p:nvPr/>
              </p:nvSpPr>
              <p:spPr bwMode="auto">
                <a:xfrm>
                  <a:off x="1073" y="273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8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1" name="Oval 179"/>
                <p:cNvSpPr>
                  <a:spLocks noChangeArrowheads="1"/>
                </p:cNvSpPr>
                <p:nvPr/>
              </p:nvSpPr>
              <p:spPr bwMode="auto">
                <a:xfrm>
                  <a:off x="1048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42" name="Oval 180"/>
                <p:cNvSpPr>
                  <a:spLocks noChangeArrowheads="1"/>
                </p:cNvSpPr>
                <p:nvPr/>
              </p:nvSpPr>
              <p:spPr bwMode="auto">
                <a:xfrm>
                  <a:off x="1270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43" name="Freeform 181"/>
                <p:cNvSpPr>
                  <a:spLocks/>
                </p:cNvSpPr>
                <p:nvPr/>
              </p:nvSpPr>
              <p:spPr bwMode="auto">
                <a:xfrm>
                  <a:off x="1286" y="2724"/>
                  <a:ext cx="189" cy="183"/>
                </a:xfrm>
                <a:custGeom>
                  <a:avLst/>
                  <a:gdLst>
                    <a:gd name="T0" fmla="*/ 62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8 h 254"/>
                    <a:gd name="T12" fmla="*/ 62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4" name="Freeform 182"/>
                <p:cNvSpPr>
                  <a:spLocks/>
                </p:cNvSpPr>
                <p:nvPr/>
              </p:nvSpPr>
              <p:spPr bwMode="auto">
                <a:xfrm>
                  <a:off x="1294" y="273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1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5" name="Oval 183"/>
                <p:cNvSpPr>
                  <a:spLocks noChangeArrowheads="1"/>
                </p:cNvSpPr>
                <p:nvPr/>
              </p:nvSpPr>
              <p:spPr bwMode="auto">
                <a:xfrm>
                  <a:off x="1270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46" name="Oval 184"/>
                <p:cNvSpPr>
                  <a:spLocks noChangeArrowheads="1"/>
                </p:cNvSpPr>
                <p:nvPr/>
              </p:nvSpPr>
              <p:spPr bwMode="auto">
                <a:xfrm>
                  <a:off x="1492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47" name="Freeform 185"/>
                <p:cNvSpPr>
                  <a:spLocks/>
                </p:cNvSpPr>
                <p:nvPr/>
              </p:nvSpPr>
              <p:spPr bwMode="auto">
                <a:xfrm>
                  <a:off x="1507" y="2724"/>
                  <a:ext cx="190" cy="183"/>
                </a:xfrm>
                <a:custGeom>
                  <a:avLst/>
                  <a:gdLst>
                    <a:gd name="T0" fmla="*/ 63 w 264"/>
                    <a:gd name="T1" fmla="*/ 132 h 254"/>
                    <a:gd name="T2" fmla="*/ 8 w 264"/>
                    <a:gd name="T3" fmla="*/ 107 h 254"/>
                    <a:gd name="T4" fmla="*/ 0 w 264"/>
                    <a:gd name="T5" fmla="*/ 74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8 h 254"/>
                    <a:gd name="T12" fmla="*/ 63 w 264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6"/>
                        <a:pt x="15" y="207"/>
                      </a:cubicBezTo>
                      <a:cubicBezTo>
                        <a:pt x="5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8" name="Freeform 186"/>
                <p:cNvSpPr>
                  <a:spLocks/>
                </p:cNvSpPr>
                <p:nvPr/>
              </p:nvSpPr>
              <p:spPr bwMode="auto">
                <a:xfrm>
                  <a:off x="1517" y="2738"/>
                  <a:ext cx="180" cy="169"/>
                </a:xfrm>
                <a:custGeom>
                  <a:avLst/>
                  <a:gdLst>
                    <a:gd name="T0" fmla="*/ 74 w 251"/>
                    <a:gd name="T1" fmla="*/ 0 h 235"/>
                    <a:gd name="T2" fmla="*/ 124 w 251"/>
                    <a:gd name="T3" fmla="*/ 20 h 235"/>
                    <a:gd name="T4" fmla="*/ 129 w 251"/>
                    <a:gd name="T5" fmla="*/ 47 h 235"/>
                    <a:gd name="T6" fmla="*/ 55 w 251"/>
                    <a:gd name="T7" fmla="*/ 122 h 235"/>
                    <a:gd name="T8" fmla="*/ 5 w 251"/>
                    <a:gd name="T9" fmla="*/ 101 h 235"/>
                    <a:gd name="T10" fmla="*/ 0 w 251"/>
                    <a:gd name="T11" fmla="*/ 74 h 235"/>
                    <a:gd name="T12" fmla="*/ 74 w 251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5">
                      <a:moveTo>
                        <a:pt x="143" y="0"/>
                      </a:moveTo>
                      <a:cubicBezTo>
                        <a:pt x="181" y="0"/>
                        <a:pt x="215" y="14"/>
                        <a:pt x="241" y="39"/>
                      </a:cubicBezTo>
                      <a:cubicBezTo>
                        <a:pt x="247" y="55"/>
                        <a:pt x="251" y="73"/>
                        <a:pt x="251" y="92"/>
                      </a:cubicBezTo>
                      <a:cubicBezTo>
                        <a:pt x="251" y="171"/>
                        <a:pt x="187" y="235"/>
                        <a:pt x="108" y="235"/>
                      </a:cubicBezTo>
                      <a:cubicBezTo>
                        <a:pt x="70" y="235"/>
                        <a:pt x="35" y="220"/>
                        <a:pt x="10" y="196"/>
                      </a:cubicBezTo>
                      <a:cubicBezTo>
                        <a:pt x="3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49" name="Oval 187"/>
                <p:cNvSpPr>
                  <a:spLocks noChangeArrowheads="1"/>
                </p:cNvSpPr>
                <p:nvPr/>
              </p:nvSpPr>
              <p:spPr bwMode="auto">
                <a:xfrm>
                  <a:off x="1492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0" name="Oval 188"/>
                <p:cNvSpPr>
                  <a:spLocks noChangeArrowheads="1"/>
                </p:cNvSpPr>
                <p:nvPr/>
              </p:nvSpPr>
              <p:spPr bwMode="auto">
                <a:xfrm>
                  <a:off x="1714" y="2701"/>
                  <a:ext cx="205" cy="206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1" name="Freeform 189"/>
                <p:cNvSpPr>
                  <a:spLocks/>
                </p:cNvSpPr>
                <p:nvPr/>
              </p:nvSpPr>
              <p:spPr bwMode="auto">
                <a:xfrm>
                  <a:off x="1729" y="2724"/>
                  <a:ext cx="190" cy="183"/>
                </a:xfrm>
                <a:custGeom>
                  <a:avLst/>
                  <a:gdLst>
                    <a:gd name="T0" fmla="*/ 62 w 265"/>
                    <a:gd name="T1" fmla="*/ 132 h 254"/>
                    <a:gd name="T2" fmla="*/ 8 w 265"/>
                    <a:gd name="T3" fmla="*/ 107 h 254"/>
                    <a:gd name="T4" fmla="*/ 0 w 265"/>
                    <a:gd name="T5" fmla="*/ 74 h 254"/>
                    <a:gd name="T6" fmla="*/ 74 w 265"/>
                    <a:gd name="T7" fmla="*/ 0 h 254"/>
                    <a:gd name="T8" fmla="*/ 128 w 265"/>
                    <a:gd name="T9" fmla="*/ 24 h 254"/>
                    <a:gd name="T10" fmla="*/ 136 w 265"/>
                    <a:gd name="T11" fmla="*/ 58 h 254"/>
                    <a:gd name="T12" fmla="*/ 62 w 265"/>
                    <a:gd name="T13" fmla="*/ 132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5" h="254">
                      <a:moveTo>
                        <a:pt x="122" y="254"/>
                      </a:moveTo>
                      <a:cubicBezTo>
                        <a:pt x="79" y="254"/>
                        <a:pt x="42" y="236"/>
                        <a:pt x="15" y="207"/>
                      </a:cubicBezTo>
                      <a:cubicBezTo>
                        <a:pt x="6" y="188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6" y="0"/>
                        <a:pt x="223" y="18"/>
                        <a:pt x="250" y="47"/>
                      </a:cubicBezTo>
                      <a:cubicBezTo>
                        <a:pt x="259" y="66"/>
                        <a:pt x="265" y="88"/>
                        <a:pt x="265" y="111"/>
                      </a:cubicBezTo>
                      <a:cubicBezTo>
                        <a:pt x="265" y="190"/>
                        <a:pt x="201" y="254"/>
                        <a:pt x="122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52" name="Freeform 190"/>
                <p:cNvSpPr>
                  <a:spLocks/>
                </p:cNvSpPr>
                <p:nvPr/>
              </p:nvSpPr>
              <p:spPr bwMode="auto">
                <a:xfrm>
                  <a:off x="1738" y="2738"/>
                  <a:ext cx="181" cy="169"/>
                </a:xfrm>
                <a:custGeom>
                  <a:avLst/>
                  <a:gdLst>
                    <a:gd name="T0" fmla="*/ 74 w 252"/>
                    <a:gd name="T1" fmla="*/ 0 h 235"/>
                    <a:gd name="T2" fmla="*/ 124 w 252"/>
                    <a:gd name="T3" fmla="*/ 20 h 235"/>
                    <a:gd name="T4" fmla="*/ 130 w 252"/>
                    <a:gd name="T5" fmla="*/ 47 h 235"/>
                    <a:gd name="T6" fmla="*/ 56 w 252"/>
                    <a:gd name="T7" fmla="*/ 122 h 235"/>
                    <a:gd name="T8" fmla="*/ 5 w 252"/>
                    <a:gd name="T9" fmla="*/ 101 h 235"/>
                    <a:gd name="T10" fmla="*/ 0 w 252"/>
                    <a:gd name="T11" fmla="*/ 74 h 235"/>
                    <a:gd name="T12" fmla="*/ 74 w 252"/>
                    <a:gd name="T13" fmla="*/ 0 h 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5">
                      <a:moveTo>
                        <a:pt x="143" y="0"/>
                      </a:moveTo>
                      <a:cubicBezTo>
                        <a:pt x="181" y="0"/>
                        <a:pt x="216" y="14"/>
                        <a:pt x="241" y="39"/>
                      </a:cubicBezTo>
                      <a:cubicBezTo>
                        <a:pt x="248" y="55"/>
                        <a:pt x="252" y="73"/>
                        <a:pt x="252" y="92"/>
                      </a:cubicBezTo>
                      <a:cubicBezTo>
                        <a:pt x="252" y="171"/>
                        <a:pt x="188" y="235"/>
                        <a:pt x="109" y="235"/>
                      </a:cubicBezTo>
                      <a:cubicBezTo>
                        <a:pt x="70" y="235"/>
                        <a:pt x="36" y="220"/>
                        <a:pt x="10" y="196"/>
                      </a:cubicBezTo>
                      <a:cubicBezTo>
                        <a:pt x="4" y="179"/>
                        <a:pt x="0" y="161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53" name="Oval 191"/>
                <p:cNvSpPr>
                  <a:spLocks noChangeArrowheads="1"/>
                </p:cNvSpPr>
                <p:nvPr/>
              </p:nvSpPr>
              <p:spPr bwMode="auto">
                <a:xfrm>
                  <a:off x="1714" y="2701"/>
                  <a:ext cx="205" cy="206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4" name="Oval 192"/>
                <p:cNvSpPr>
                  <a:spLocks noChangeArrowheads="1"/>
                </p:cNvSpPr>
                <p:nvPr/>
              </p:nvSpPr>
              <p:spPr bwMode="auto">
                <a:xfrm>
                  <a:off x="604" y="2921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5" name="Freeform 193"/>
                <p:cNvSpPr>
                  <a:spLocks/>
                </p:cNvSpPr>
                <p:nvPr/>
              </p:nvSpPr>
              <p:spPr bwMode="auto">
                <a:xfrm>
                  <a:off x="620" y="2944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56" name="Freeform 194"/>
                <p:cNvSpPr>
                  <a:spLocks/>
                </p:cNvSpPr>
                <p:nvPr/>
              </p:nvSpPr>
              <p:spPr bwMode="auto">
                <a:xfrm>
                  <a:off x="629" y="2957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57" name="Oval 195"/>
                <p:cNvSpPr>
                  <a:spLocks noChangeArrowheads="1"/>
                </p:cNvSpPr>
                <p:nvPr/>
              </p:nvSpPr>
              <p:spPr bwMode="auto">
                <a:xfrm>
                  <a:off x="604" y="2921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8" name="Oval 196"/>
                <p:cNvSpPr>
                  <a:spLocks noChangeArrowheads="1"/>
                </p:cNvSpPr>
                <p:nvPr/>
              </p:nvSpPr>
              <p:spPr bwMode="auto">
                <a:xfrm>
                  <a:off x="826" y="2921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59" name="Freeform 197"/>
                <p:cNvSpPr>
                  <a:spLocks/>
                </p:cNvSpPr>
                <p:nvPr/>
              </p:nvSpPr>
              <p:spPr bwMode="auto">
                <a:xfrm>
                  <a:off x="842" y="2944"/>
                  <a:ext cx="189" cy="182"/>
                </a:xfrm>
                <a:custGeom>
                  <a:avLst/>
                  <a:gdLst>
                    <a:gd name="T0" fmla="*/ 62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3 w 264"/>
                    <a:gd name="T7" fmla="*/ 0 h 254"/>
                    <a:gd name="T8" fmla="*/ 127 w 264"/>
                    <a:gd name="T9" fmla="*/ 24 h 254"/>
                    <a:gd name="T10" fmla="*/ 135 w 264"/>
                    <a:gd name="T11" fmla="*/ 57 h 254"/>
                    <a:gd name="T12" fmla="*/ 62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5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8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60" name="Freeform 198"/>
                <p:cNvSpPr>
                  <a:spLocks/>
                </p:cNvSpPr>
                <p:nvPr/>
              </p:nvSpPr>
              <p:spPr bwMode="auto">
                <a:xfrm>
                  <a:off x="850" y="2957"/>
                  <a:ext cx="181" cy="169"/>
                </a:xfrm>
                <a:custGeom>
                  <a:avLst/>
                  <a:gdLst>
                    <a:gd name="T0" fmla="*/ 74 w 252"/>
                    <a:gd name="T1" fmla="*/ 0 h 236"/>
                    <a:gd name="T2" fmla="*/ 124 w 252"/>
                    <a:gd name="T3" fmla="*/ 20 h 236"/>
                    <a:gd name="T4" fmla="*/ 130 w 252"/>
                    <a:gd name="T5" fmla="*/ 48 h 236"/>
                    <a:gd name="T6" fmla="*/ 56 w 252"/>
                    <a:gd name="T7" fmla="*/ 121 h 236"/>
                    <a:gd name="T8" fmla="*/ 6 w 252"/>
                    <a:gd name="T9" fmla="*/ 100 h 236"/>
                    <a:gd name="T10" fmla="*/ 0 w 252"/>
                    <a:gd name="T11" fmla="*/ 73 h 236"/>
                    <a:gd name="T12" fmla="*/ 74 w 252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2" h="236">
                      <a:moveTo>
                        <a:pt x="143" y="0"/>
                      </a:moveTo>
                      <a:cubicBezTo>
                        <a:pt x="181" y="0"/>
                        <a:pt x="216" y="15"/>
                        <a:pt x="241" y="39"/>
                      </a:cubicBezTo>
                      <a:cubicBezTo>
                        <a:pt x="248" y="56"/>
                        <a:pt x="252" y="74"/>
                        <a:pt x="252" y="93"/>
                      </a:cubicBezTo>
                      <a:cubicBezTo>
                        <a:pt x="252" y="172"/>
                        <a:pt x="188" y="236"/>
                        <a:pt x="109" y="236"/>
                      </a:cubicBezTo>
                      <a:cubicBezTo>
                        <a:pt x="71" y="236"/>
                        <a:pt x="36" y="221"/>
                        <a:pt x="11" y="196"/>
                      </a:cubicBezTo>
                      <a:cubicBezTo>
                        <a:pt x="4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61" name="Oval 199"/>
                <p:cNvSpPr>
                  <a:spLocks noChangeArrowheads="1"/>
                </p:cNvSpPr>
                <p:nvPr/>
              </p:nvSpPr>
              <p:spPr bwMode="auto">
                <a:xfrm>
                  <a:off x="826" y="2921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62" name="Oval 200"/>
                <p:cNvSpPr>
                  <a:spLocks noChangeArrowheads="1"/>
                </p:cNvSpPr>
                <p:nvPr/>
              </p:nvSpPr>
              <p:spPr bwMode="auto">
                <a:xfrm>
                  <a:off x="1048" y="2921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63" name="Freeform 201"/>
                <p:cNvSpPr>
                  <a:spLocks/>
                </p:cNvSpPr>
                <p:nvPr/>
              </p:nvSpPr>
              <p:spPr bwMode="auto">
                <a:xfrm>
                  <a:off x="1063" y="2944"/>
                  <a:ext cx="190" cy="182"/>
                </a:xfrm>
                <a:custGeom>
                  <a:avLst/>
                  <a:gdLst>
                    <a:gd name="T0" fmla="*/ 63 w 264"/>
                    <a:gd name="T1" fmla="*/ 130 h 254"/>
                    <a:gd name="T2" fmla="*/ 8 w 264"/>
                    <a:gd name="T3" fmla="*/ 106 h 254"/>
                    <a:gd name="T4" fmla="*/ 0 w 264"/>
                    <a:gd name="T5" fmla="*/ 73 h 254"/>
                    <a:gd name="T6" fmla="*/ 74 w 264"/>
                    <a:gd name="T7" fmla="*/ 0 h 254"/>
                    <a:gd name="T8" fmla="*/ 129 w 264"/>
                    <a:gd name="T9" fmla="*/ 24 h 254"/>
                    <a:gd name="T10" fmla="*/ 137 w 264"/>
                    <a:gd name="T11" fmla="*/ 57 h 254"/>
                    <a:gd name="T12" fmla="*/ 63 w 264"/>
                    <a:gd name="T13" fmla="*/ 130 h 2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64" h="254">
                      <a:moveTo>
                        <a:pt x="121" y="254"/>
                      </a:moveTo>
                      <a:cubicBezTo>
                        <a:pt x="79" y="254"/>
                        <a:pt x="41" y="235"/>
                        <a:pt x="15" y="206"/>
                      </a:cubicBezTo>
                      <a:cubicBezTo>
                        <a:pt x="6" y="187"/>
                        <a:pt x="0" y="166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ubicBezTo>
                        <a:pt x="185" y="0"/>
                        <a:pt x="223" y="18"/>
                        <a:pt x="249" y="47"/>
                      </a:cubicBezTo>
                      <a:cubicBezTo>
                        <a:pt x="259" y="66"/>
                        <a:pt x="264" y="88"/>
                        <a:pt x="264" y="111"/>
                      </a:cubicBezTo>
                      <a:cubicBezTo>
                        <a:pt x="264" y="190"/>
                        <a:pt x="200" y="254"/>
                        <a:pt x="121" y="254"/>
                      </a:cubicBezTo>
                      <a:close/>
                    </a:path>
                  </a:pathLst>
                </a:custGeom>
                <a:solidFill>
                  <a:srgbClr val="57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64" name="Freeform 202"/>
                <p:cNvSpPr>
                  <a:spLocks/>
                </p:cNvSpPr>
                <p:nvPr/>
              </p:nvSpPr>
              <p:spPr bwMode="auto">
                <a:xfrm>
                  <a:off x="1073" y="2957"/>
                  <a:ext cx="180" cy="169"/>
                </a:xfrm>
                <a:custGeom>
                  <a:avLst/>
                  <a:gdLst>
                    <a:gd name="T0" fmla="*/ 74 w 251"/>
                    <a:gd name="T1" fmla="*/ 0 h 236"/>
                    <a:gd name="T2" fmla="*/ 124 w 251"/>
                    <a:gd name="T3" fmla="*/ 20 h 236"/>
                    <a:gd name="T4" fmla="*/ 129 w 251"/>
                    <a:gd name="T5" fmla="*/ 48 h 236"/>
                    <a:gd name="T6" fmla="*/ 55 w 251"/>
                    <a:gd name="T7" fmla="*/ 121 h 236"/>
                    <a:gd name="T8" fmla="*/ 5 w 251"/>
                    <a:gd name="T9" fmla="*/ 100 h 236"/>
                    <a:gd name="T10" fmla="*/ 0 w 251"/>
                    <a:gd name="T11" fmla="*/ 73 h 236"/>
                    <a:gd name="T12" fmla="*/ 74 w 251"/>
                    <a:gd name="T13" fmla="*/ 0 h 2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1" h="236">
                      <a:moveTo>
                        <a:pt x="143" y="0"/>
                      </a:moveTo>
                      <a:cubicBezTo>
                        <a:pt x="181" y="0"/>
                        <a:pt x="215" y="15"/>
                        <a:pt x="241" y="39"/>
                      </a:cubicBezTo>
                      <a:cubicBezTo>
                        <a:pt x="248" y="56"/>
                        <a:pt x="251" y="74"/>
                        <a:pt x="251" y="93"/>
                      </a:cubicBezTo>
                      <a:cubicBezTo>
                        <a:pt x="251" y="172"/>
                        <a:pt x="187" y="236"/>
                        <a:pt x="108" y="236"/>
                      </a:cubicBezTo>
                      <a:cubicBezTo>
                        <a:pt x="70" y="236"/>
                        <a:pt x="36" y="221"/>
                        <a:pt x="10" y="196"/>
                      </a:cubicBezTo>
                      <a:cubicBezTo>
                        <a:pt x="3" y="180"/>
                        <a:pt x="0" y="162"/>
                        <a:pt x="0" y="143"/>
                      </a:cubicBezTo>
                      <a:cubicBezTo>
                        <a:pt x="0" y="64"/>
                        <a:pt x="6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C4E5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419"/>
                </a:p>
              </p:txBody>
            </p:sp>
            <p:sp>
              <p:nvSpPr>
                <p:cNvPr id="665" name="Oval 203"/>
                <p:cNvSpPr>
                  <a:spLocks noChangeArrowheads="1"/>
                </p:cNvSpPr>
                <p:nvPr/>
              </p:nvSpPr>
              <p:spPr bwMode="auto">
                <a:xfrm>
                  <a:off x="1048" y="2921"/>
                  <a:ext cx="205" cy="205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  <p:sp>
              <p:nvSpPr>
                <p:cNvPr id="666" name="Oval 204"/>
                <p:cNvSpPr>
                  <a:spLocks noChangeArrowheads="1"/>
                </p:cNvSpPr>
                <p:nvPr/>
              </p:nvSpPr>
              <p:spPr bwMode="auto">
                <a:xfrm>
                  <a:off x="1270" y="2921"/>
                  <a:ext cx="205" cy="205"/>
                </a:xfrm>
                <a:prstGeom prst="ellipse">
                  <a:avLst/>
                </a:prstGeom>
                <a:solidFill>
                  <a:srgbClr val="5099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s-419" altLang="es-419"/>
                </a:p>
              </p:txBody>
            </p:sp>
          </p:grpSp>
          <p:sp>
            <p:nvSpPr>
              <p:cNvPr id="456" name="Freeform 205"/>
              <p:cNvSpPr>
                <a:spLocks/>
              </p:cNvSpPr>
              <p:nvPr/>
            </p:nvSpPr>
            <p:spPr bwMode="auto">
              <a:xfrm>
                <a:off x="1286" y="2944"/>
                <a:ext cx="189" cy="182"/>
              </a:xfrm>
              <a:custGeom>
                <a:avLst/>
                <a:gdLst>
                  <a:gd name="T0" fmla="*/ 62 w 264"/>
                  <a:gd name="T1" fmla="*/ 130 h 254"/>
                  <a:gd name="T2" fmla="*/ 8 w 264"/>
                  <a:gd name="T3" fmla="*/ 106 h 254"/>
                  <a:gd name="T4" fmla="*/ 0 w 264"/>
                  <a:gd name="T5" fmla="*/ 73 h 254"/>
                  <a:gd name="T6" fmla="*/ 73 w 264"/>
                  <a:gd name="T7" fmla="*/ 0 h 254"/>
                  <a:gd name="T8" fmla="*/ 127 w 264"/>
                  <a:gd name="T9" fmla="*/ 24 h 254"/>
                  <a:gd name="T10" fmla="*/ 135 w 264"/>
                  <a:gd name="T11" fmla="*/ 57 h 254"/>
                  <a:gd name="T12" fmla="*/ 62 w 264"/>
                  <a:gd name="T13" fmla="*/ 130 h 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254">
                    <a:moveTo>
                      <a:pt x="121" y="254"/>
                    </a:moveTo>
                    <a:cubicBezTo>
                      <a:pt x="79" y="254"/>
                      <a:pt x="41" y="235"/>
                      <a:pt x="15" y="206"/>
                    </a:cubicBezTo>
                    <a:cubicBezTo>
                      <a:pt x="5" y="187"/>
                      <a:pt x="0" y="166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ubicBezTo>
                      <a:pt x="185" y="0"/>
                      <a:pt x="223" y="18"/>
                      <a:pt x="249" y="47"/>
                    </a:cubicBezTo>
                    <a:cubicBezTo>
                      <a:pt x="258" y="66"/>
                      <a:pt x="264" y="88"/>
                      <a:pt x="264" y="111"/>
                    </a:cubicBezTo>
                    <a:cubicBezTo>
                      <a:pt x="264" y="190"/>
                      <a:pt x="200" y="254"/>
                      <a:pt x="121" y="254"/>
                    </a:cubicBezTo>
                    <a:close/>
                  </a:path>
                </a:pathLst>
              </a:custGeom>
              <a:solidFill>
                <a:srgbClr val="57B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57" name="Freeform 206"/>
              <p:cNvSpPr>
                <a:spLocks/>
              </p:cNvSpPr>
              <p:nvPr/>
            </p:nvSpPr>
            <p:spPr bwMode="auto">
              <a:xfrm>
                <a:off x="1294" y="2957"/>
                <a:ext cx="181" cy="169"/>
              </a:xfrm>
              <a:custGeom>
                <a:avLst/>
                <a:gdLst>
                  <a:gd name="T0" fmla="*/ 74 w 252"/>
                  <a:gd name="T1" fmla="*/ 0 h 236"/>
                  <a:gd name="T2" fmla="*/ 124 w 252"/>
                  <a:gd name="T3" fmla="*/ 20 h 236"/>
                  <a:gd name="T4" fmla="*/ 130 w 252"/>
                  <a:gd name="T5" fmla="*/ 48 h 236"/>
                  <a:gd name="T6" fmla="*/ 56 w 252"/>
                  <a:gd name="T7" fmla="*/ 121 h 236"/>
                  <a:gd name="T8" fmla="*/ 5 w 252"/>
                  <a:gd name="T9" fmla="*/ 100 h 236"/>
                  <a:gd name="T10" fmla="*/ 0 w 252"/>
                  <a:gd name="T11" fmla="*/ 73 h 236"/>
                  <a:gd name="T12" fmla="*/ 74 w 252"/>
                  <a:gd name="T13" fmla="*/ 0 h 2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2" h="236">
                    <a:moveTo>
                      <a:pt x="143" y="0"/>
                    </a:moveTo>
                    <a:cubicBezTo>
                      <a:pt x="181" y="0"/>
                      <a:pt x="216" y="15"/>
                      <a:pt x="241" y="39"/>
                    </a:cubicBezTo>
                    <a:cubicBezTo>
                      <a:pt x="248" y="56"/>
                      <a:pt x="252" y="74"/>
                      <a:pt x="252" y="93"/>
                    </a:cubicBezTo>
                    <a:cubicBezTo>
                      <a:pt x="252" y="172"/>
                      <a:pt x="188" y="236"/>
                      <a:pt x="109" y="236"/>
                    </a:cubicBezTo>
                    <a:cubicBezTo>
                      <a:pt x="71" y="236"/>
                      <a:pt x="36" y="221"/>
                      <a:pt x="10" y="196"/>
                    </a:cubicBezTo>
                    <a:cubicBezTo>
                      <a:pt x="4" y="180"/>
                      <a:pt x="0" y="162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lose/>
                  </a:path>
                </a:pathLst>
              </a:custGeom>
              <a:solidFill>
                <a:srgbClr val="C4E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58" name="Oval 207"/>
              <p:cNvSpPr>
                <a:spLocks noChangeArrowheads="1"/>
              </p:cNvSpPr>
              <p:nvPr/>
            </p:nvSpPr>
            <p:spPr bwMode="auto">
              <a:xfrm>
                <a:off x="1270" y="2921"/>
                <a:ext cx="205" cy="205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59" name="Oval 208"/>
              <p:cNvSpPr>
                <a:spLocks noChangeArrowheads="1"/>
              </p:cNvSpPr>
              <p:nvPr/>
            </p:nvSpPr>
            <p:spPr bwMode="auto">
              <a:xfrm>
                <a:off x="1492" y="2921"/>
                <a:ext cx="205" cy="205"/>
              </a:xfrm>
              <a:prstGeom prst="ellipse">
                <a:avLst/>
              </a:prstGeom>
              <a:solidFill>
                <a:srgbClr val="509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60" name="Freeform 209"/>
              <p:cNvSpPr>
                <a:spLocks/>
              </p:cNvSpPr>
              <p:nvPr/>
            </p:nvSpPr>
            <p:spPr bwMode="auto">
              <a:xfrm>
                <a:off x="1507" y="2944"/>
                <a:ext cx="190" cy="182"/>
              </a:xfrm>
              <a:custGeom>
                <a:avLst/>
                <a:gdLst>
                  <a:gd name="T0" fmla="*/ 63 w 264"/>
                  <a:gd name="T1" fmla="*/ 130 h 254"/>
                  <a:gd name="T2" fmla="*/ 8 w 264"/>
                  <a:gd name="T3" fmla="*/ 106 h 254"/>
                  <a:gd name="T4" fmla="*/ 0 w 264"/>
                  <a:gd name="T5" fmla="*/ 73 h 254"/>
                  <a:gd name="T6" fmla="*/ 74 w 264"/>
                  <a:gd name="T7" fmla="*/ 0 h 254"/>
                  <a:gd name="T8" fmla="*/ 129 w 264"/>
                  <a:gd name="T9" fmla="*/ 24 h 254"/>
                  <a:gd name="T10" fmla="*/ 137 w 264"/>
                  <a:gd name="T11" fmla="*/ 57 h 254"/>
                  <a:gd name="T12" fmla="*/ 63 w 264"/>
                  <a:gd name="T13" fmla="*/ 130 h 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254">
                    <a:moveTo>
                      <a:pt x="121" y="254"/>
                    </a:moveTo>
                    <a:cubicBezTo>
                      <a:pt x="79" y="254"/>
                      <a:pt x="41" y="235"/>
                      <a:pt x="15" y="206"/>
                    </a:cubicBezTo>
                    <a:cubicBezTo>
                      <a:pt x="5" y="187"/>
                      <a:pt x="0" y="166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ubicBezTo>
                      <a:pt x="185" y="0"/>
                      <a:pt x="223" y="18"/>
                      <a:pt x="249" y="47"/>
                    </a:cubicBezTo>
                    <a:cubicBezTo>
                      <a:pt x="259" y="66"/>
                      <a:pt x="264" y="88"/>
                      <a:pt x="264" y="111"/>
                    </a:cubicBezTo>
                    <a:cubicBezTo>
                      <a:pt x="264" y="190"/>
                      <a:pt x="200" y="254"/>
                      <a:pt x="121" y="254"/>
                    </a:cubicBezTo>
                    <a:close/>
                  </a:path>
                </a:pathLst>
              </a:custGeom>
              <a:solidFill>
                <a:srgbClr val="57B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61" name="Freeform 210"/>
              <p:cNvSpPr>
                <a:spLocks/>
              </p:cNvSpPr>
              <p:nvPr/>
            </p:nvSpPr>
            <p:spPr bwMode="auto">
              <a:xfrm>
                <a:off x="1517" y="2957"/>
                <a:ext cx="180" cy="169"/>
              </a:xfrm>
              <a:custGeom>
                <a:avLst/>
                <a:gdLst>
                  <a:gd name="T0" fmla="*/ 74 w 251"/>
                  <a:gd name="T1" fmla="*/ 0 h 236"/>
                  <a:gd name="T2" fmla="*/ 124 w 251"/>
                  <a:gd name="T3" fmla="*/ 20 h 236"/>
                  <a:gd name="T4" fmla="*/ 129 w 251"/>
                  <a:gd name="T5" fmla="*/ 48 h 236"/>
                  <a:gd name="T6" fmla="*/ 55 w 251"/>
                  <a:gd name="T7" fmla="*/ 121 h 236"/>
                  <a:gd name="T8" fmla="*/ 5 w 251"/>
                  <a:gd name="T9" fmla="*/ 100 h 236"/>
                  <a:gd name="T10" fmla="*/ 0 w 251"/>
                  <a:gd name="T11" fmla="*/ 73 h 236"/>
                  <a:gd name="T12" fmla="*/ 74 w 251"/>
                  <a:gd name="T13" fmla="*/ 0 h 2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1" h="236">
                    <a:moveTo>
                      <a:pt x="143" y="0"/>
                    </a:moveTo>
                    <a:cubicBezTo>
                      <a:pt x="181" y="0"/>
                      <a:pt x="215" y="15"/>
                      <a:pt x="241" y="39"/>
                    </a:cubicBezTo>
                    <a:cubicBezTo>
                      <a:pt x="247" y="56"/>
                      <a:pt x="251" y="74"/>
                      <a:pt x="251" y="93"/>
                    </a:cubicBezTo>
                    <a:cubicBezTo>
                      <a:pt x="251" y="172"/>
                      <a:pt x="187" y="236"/>
                      <a:pt x="108" y="236"/>
                    </a:cubicBezTo>
                    <a:cubicBezTo>
                      <a:pt x="70" y="236"/>
                      <a:pt x="35" y="221"/>
                      <a:pt x="10" y="196"/>
                    </a:cubicBezTo>
                    <a:cubicBezTo>
                      <a:pt x="3" y="180"/>
                      <a:pt x="0" y="162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lose/>
                  </a:path>
                </a:pathLst>
              </a:custGeom>
              <a:solidFill>
                <a:srgbClr val="C4E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62" name="Oval 211"/>
              <p:cNvSpPr>
                <a:spLocks noChangeArrowheads="1"/>
              </p:cNvSpPr>
              <p:nvPr/>
            </p:nvSpPr>
            <p:spPr bwMode="auto">
              <a:xfrm>
                <a:off x="1492" y="2921"/>
                <a:ext cx="205" cy="205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63" name="Oval 212"/>
              <p:cNvSpPr>
                <a:spLocks noChangeArrowheads="1"/>
              </p:cNvSpPr>
              <p:nvPr/>
            </p:nvSpPr>
            <p:spPr bwMode="auto">
              <a:xfrm>
                <a:off x="1714" y="2921"/>
                <a:ext cx="205" cy="205"/>
              </a:xfrm>
              <a:prstGeom prst="ellipse">
                <a:avLst/>
              </a:prstGeom>
              <a:solidFill>
                <a:srgbClr val="509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64" name="Freeform 213"/>
              <p:cNvSpPr>
                <a:spLocks/>
              </p:cNvSpPr>
              <p:nvPr/>
            </p:nvSpPr>
            <p:spPr bwMode="auto">
              <a:xfrm>
                <a:off x="1729" y="2944"/>
                <a:ext cx="190" cy="182"/>
              </a:xfrm>
              <a:custGeom>
                <a:avLst/>
                <a:gdLst>
                  <a:gd name="T0" fmla="*/ 62 w 265"/>
                  <a:gd name="T1" fmla="*/ 130 h 254"/>
                  <a:gd name="T2" fmla="*/ 8 w 265"/>
                  <a:gd name="T3" fmla="*/ 106 h 254"/>
                  <a:gd name="T4" fmla="*/ 0 w 265"/>
                  <a:gd name="T5" fmla="*/ 73 h 254"/>
                  <a:gd name="T6" fmla="*/ 74 w 265"/>
                  <a:gd name="T7" fmla="*/ 0 h 254"/>
                  <a:gd name="T8" fmla="*/ 128 w 265"/>
                  <a:gd name="T9" fmla="*/ 24 h 254"/>
                  <a:gd name="T10" fmla="*/ 136 w 265"/>
                  <a:gd name="T11" fmla="*/ 57 h 254"/>
                  <a:gd name="T12" fmla="*/ 62 w 265"/>
                  <a:gd name="T13" fmla="*/ 130 h 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5" h="254">
                    <a:moveTo>
                      <a:pt x="122" y="254"/>
                    </a:moveTo>
                    <a:cubicBezTo>
                      <a:pt x="79" y="254"/>
                      <a:pt x="42" y="235"/>
                      <a:pt x="15" y="206"/>
                    </a:cubicBezTo>
                    <a:cubicBezTo>
                      <a:pt x="6" y="187"/>
                      <a:pt x="0" y="166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ubicBezTo>
                      <a:pt x="186" y="0"/>
                      <a:pt x="223" y="18"/>
                      <a:pt x="250" y="47"/>
                    </a:cubicBezTo>
                    <a:cubicBezTo>
                      <a:pt x="259" y="66"/>
                      <a:pt x="265" y="88"/>
                      <a:pt x="265" y="111"/>
                    </a:cubicBezTo>
                    <a:cubicBezTo>
                      <a:pt x="265" y="190"/>
                      <a:pt x="201" y="254"/>
                      <a:pt x="122" y="254"/>
                    </a:cubicBezTo>
                    <a:close/>
                  </a:path>
                </a:pathLst>
              </a:custGeom>
              <a:solidFill>
                <a:srgbClr val="57B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65" name="Freeform 214"/>
              <p:cNvSpPr>
                <a:spLocks/>
              </p:cNvSpPr>
              <p:nvPr/>
            </p:nvSpPr>
            <p:spPr bwMode="auto">
              <a:xfrm>
                <a:off x="1738" y="2957"/>
                <a:ext cx="181" cy="169"/>
              </a:xfrm>
              <a:custGeom>
                <a:avLst/>
                <a:gdLst>
                  <a:gd name="T0" fmla="*/ 74 w 252"/>
                  <a:gd name="T1" fmla="*/ 0 h 236"/>
                  <a:gd name="T2" fmla="*/ 124 w 252"/>
                  <a:gd name="T3" fmla="*/ 20 h 236"/>
                  <a:gd name="T4" fmla="*/ 130 w 252"/>
                  <a:gd name="T5" fmla="*/ 48 h 236"/>
                  <a:gd name="T6" fmla="*/ 56 w 252"/>
                  <a:gd name="T7" fmla="*/ 121 h 236"/>
                  <a:gd name="T8" fmla="*/ 5 w 252"/>
                  <a:gd name="T9" fmla="*/ 100 h 236"/>
                  <a:gd name="T10" fmla="*/ 0 w 252"/>
                  <a:gd name="T11" fmla="*/ 73 h 236"/>
                  <a:gd name="T12" fmla="*/ 74 w 252"/>
                  <a:gd name="T13" fmla="*/ 0 h 2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2" h="236">
                    <a:moveTo>
                      <a:pt x="143" y="0"/>
                    </a:moveTo>
                    <a:cubicBezTo>
                      <a:pt x="181" y="0"/>
                      <a:pt x="216" y="15"/>
                      <a:pt x="241" y="39"/>
                    </a:cubicBezTo>
                    <a:cubicBezTo>
                      <a:pt x="248" y="56"/>
                      <a:pt x="252" y="74"/>
                      <a:pt x="252" y="93"/>
                    </a:cubicBezTo>
                    <a:cubicBezTo>
                      <a:pt x="252" y="172"/>
                      <a:pt x="188" y="236"/>
                      <a:pt x="109" y="236"/>
                    </a:cubicBezTo>
                    <a:cubicBezTo>
                      <a:pt x="70" y="236"/>
                      <a:pt x="36" y="221"/>
                      <a:pt x="10" y="196"/>
                    </a:cubicBezTo>
                    <a:cubicBezTo>
                      <a:pt x="4" y="180"/>
                      <a:pt x="0" y="162"/>
                      <a:pt x="0" y="143"/>
                    </a:cubicBezTo>
                    <a:cubicBezTo>
                      <a:pt x="0" y="64"/>
                      <a:pt x="64" y="0"/>
                      <a:pt x="143" y="0"/>
                    </a:cubicBezTo>
                    <a:close/>
                  </a:path>
                </a:pathLst>
              </a:custGeom>
              <a:solidFill>
                <a:srgbClr val="C4E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66" name="Oval 215"/>
              <p:cNvSpPr>
                <a:spLocks noChangeArrowheads="1"/>
              </p:cNvSpPr>
              <p:nvPr/>
            </p:nvSpPr>
            <p:spPr bwMode="auto">
              <a:xfrm>
                <a:off x="1714" y="2921"/>
                <a:ext cx="205" cy="205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35" name="Group 497"/>
            <p:cNvGrpSpPr>
              <a:grpSpLocks/>
            </p:cNvGrpSpPr>
            <p:nvPr/>
          </p:nvGrpSpPr>
          <p:grpSpPr bwMode="auto">
            <a:xfrm rot="5400000">
              <a:off x="1086673" y="4036418"/>
              <a:ext cx="223838" cy="228600"/>
              <a:chOff x="2928" y="3072"/>
              <a:chExt cx="120" cy="131"/>
            </a:xfrm>
            <a:solidFill>
              <a:schemeClr val="accent2"/>
            </a:solidFill>
          </p:grpSpPr>
          <p:sp>
            <p:nvSpPr>
              <p:cNvPr id="451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52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53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54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36" name="Group 507"/>
            <p:cNvGrpSpPr>
              <a:grpSpLocks/>
            </p:cNvGrpSpPr>
            <p:nvPr/>
          </p:nvGrpSpPr>
          <p:grpSpPr bwMode="auto">
            <a:xfrm rot="5400000">
              <a:off x="1845098" y="3264389"/>
              <a:ext cx="228600" cy="228600"/>
              <a:chOff x="3218" y="3072"/>
              <a:chExt cx="122" cy="131"/>
            </a:xfrm>
          </p:grpSpPr>
          <p:sp>
            <p:nvSpPr>
              <p:cNvPr id="447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48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49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50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37" name="Group 512"/>
            <p:cNvGrpSpPr>
              <a:grpSpLocks/>
            </p:cNvGrpSpPr>
            <p:nvPr/>
          </p:nvGrpSpPr>
          <p:grpSpPr bwMode="auto">
            <a:xfrm rot="5400000">
              <a:off x="1598679" y="4047443"/>
              <a:ext cx="223837" cy="228600"/>
              <a:chOff x="4057" y="1013"/>
              <a:chExt cx="120" cy="131"/>
            </a:xfrm>
            <a:solidFill>
              <a:schemeClr val="accent5"/>
            </a:solidFill>
          </p:grpSpPr>
          <p:sp>
            <p:nvSpPr>
              <p:cNvPr id="443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44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45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46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38" name="Group 512"/>
            <p:cNvGrpSpPr>
              <a:grpSpLocks/>
            </p:cNvGrpSpPr>
            <p:nvPr/>
          </p:nvGrpSpPr>
          <p:grpSpPr bwMode="auto">
            <a:xfrm rot="5400000">
              <a:off x="2107934" y="4047444"/>
              <a:ext cx="223837" cy="228600"/>
              <a:chOff x="4057" y="1013"/>
              <a:chExt cx="120" cy="131"/>
            </a:xfrm>
            <a:solidFill>
              <a:srgbClr val="7030A0"/>
            </a:solidFill>
          </p:grpSpPr>
          <p:sp>
            <p:nvSpPr>
              <p:cNvPr id="439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40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41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42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39" name="Group 497"/>
            <p:cNvGrpSpPr>
              <a:grpSpLocks/>
            </p:cNvGrpSpPr>
            <p:nvPr/>
          </p:nvGrpSpPr>
          <p:grpSpPr bwMode="auto">
            <a:xfrm rot="5400000">
              <a:off x="848825" y="4051712"/>
              <a:ext cx="223838" cy="228600"/>
              <a:chOff x="2928" y="3072"/>
              <a:chExt cx="120" cy="131"/>
            </a:xfrm>
            <a:solidFill>
              <a:schemeClr val="accent2"/>
            </a:solidFill>
          </p:grpSpPr>
          <p:sp>
            <p:nvSpPr>
              <p:cNvPr id="435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36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37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38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0" name="Group 497"/>
            <p:cNvGrpSpPr>
              <a:grpSpLocks/>
            </p:cNvGrpSpPr>
            <p:nvPr/>
          </p:nvGrpSpPr>
          <p:grpSpPr bwMode="auto">
            <a:xfrm rot="5400000">
              <a:off x="1336067" y="3783940"/>
              <a:ext cx="223838" cy="228600"/>
              <a:chOff x="2928" y="3072"/>
              <a:chExt cx="120" cy="131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431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32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33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34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1" name="Group 497"/>
            <p:cNvGrpSpPr>
              <a:grpSpLocks/>
            </p:cNvGrpSpPr>
            <p:nvPr/>
          </p:nvGrpSpPr>
          <p:grpSpPr bwMode="auto">
            <a:xfrm rot="5400000">
              <a:off x="848619" y="3776092"/>
              <a:ext cx="223838" cy="228600"/>
              <a:chOff x="2928" y="3072"/>
              <a:chExt cx="120" cy="131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427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28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29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30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2" name="Group 507"/>
            <p:cNvGrpSpPr>
              <a:grpSpLocks/>
            </p:cNvGrpSpPr>
            <p:nvPr/>
          </p:nvGrpSpPr>
          <p:grpSpPr bwMode="auto">
            <a:xfrm rot="5400000">
              <a:off x="1601511" y="3271108"/>
              <a:ext cx="228600" cy="228600"/>
              <a:chOff x="3218" y="3072"/>
              <a:chExt cx="122" cy="131"/>
            </a:xfrm>
          </p:grpSpPr>
          <p:sp>
            <p:nvSpPr>
              <p:cNvPr id="423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24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25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26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3" name="Group 507"/>
            <p:cNvGrpSpPr>
              <a:grpSpLocks/>
            </p:cNvGrpSpPr>
            <p:nvPr/>
          </p:nvGrpSpPr>
          <p:grpSpPr bwMode="auto">
            <a:xfrm rot="5400000">
              <a:off x="1340740" y="3268110"/>
              <a:ext cx="228600" cy="228600"/>
              <a:chOff x="3218" y="3072"/>
              <a:chExt cx="122" cy="131"/>
            </a:xfrm>
          </p:grpSpPr>
          <p:sp>
            <p:nvSpPr>
              <p:cNvPr id="419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20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21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22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4" name="Group 507"/>
            <p:cNvGrpSpPr>
              <a:grpSpLocks/>
            </p:cNvGrpSpPr>
            <p:nvPr/>
          </p:nvGrpSpPr>
          <p:grpSpPr bwMode="auto">
            <a:xfrm rot="5400000">
              <a:off x="1083140" y="3278516"/>
              <a:ext cx="228600" cy="228600"/>
              <a:chOff x="3218" y="3072"/>
              <a:chExt cx="122" cy="131"/>
            </a:xfrm>
          </p:grpSpPr>
          <p:sp>
            <p:nvSpPr>
              <p:cNvPr id="415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16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17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18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5" name="Group 507"/>
            <p:cNvGrpSpPr>
              <a:grpSpLocks/>
            </p:cNvGrpSpPr>
            <p:nvPr/>
          </p:nvGrpSpPr>
          <p:grpSpPr bwMode="auto">
            <a:xfrm rot="5400000">
              <a:off x="822836" y="3257609"/>
              <a:ext cx="228600" cy="228600"/>
              <a:chOff x="3218" y="3072"/>
              <a:chExt cx="122" cy="131"/>
            </a:xfrm>
          </p:grpSpPr>
          <p:sp>
            <p:nvSpPr>
              <p:cNvPr id="411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12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13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14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6" name="Group 497"/>
            <p:cNvGrpSpPr>
              <a:grpSpLocks/>
            </p:cNvGrpSpPr>
            <p:nvPr/>
          </p:nvGrpSpPr>
          <p:grpSpPr bwMode="auto">
            <a:xfrm rot="5400000">
              <a:off x="1102891" y="3775098"/>
              <a:ext cx="223838" cy="228600"/>
              <a:chOff x="2928" y="3072"/>
              <a:chExt cx="120" cy="131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407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08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09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10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7" name="Group 502"/>
            <p:cNvGrpSpPr>
              <a:grpSpLocks/>
            </p:cNvGrpSpPr>
            <p:nvPr/>
          </p:nvGrpSpPr>
          <p:grpSpPr bwMode="auto">
            <a:xfrm rot="5400000">
              <a:off x="2100543" y="3523367"/>
              <a:ext cx="228600" cy="228600"/>
              <a:chOff x="3073" y="3072"/>
              <a:chExt cx="122" cy="131"/>
            </a:xfrm>
            <a:solidFill>
              <a:schemeClr val="tx2"/>
            </a:solidFill>
          </p:grpSpPr>
          <p:sp>
            <p:nvSpPr>
              <p:cNvPr id="403" name="Oval 503"/>
              <p:cNvSpPr>
                <a:spLocks noChangeArrowheads="1"/>
              </p:cNvSpPr>
              <p:nvPr/>
            </p:nvSpPr>
            <p:spPr bwMode="auto">
              <a:xfrm>
                <a:off x="3073" y="3072"/>
                <a:ext cx="122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04" name="Freeform 504"/>
              <p:cNvSpPr>
                <a:spLocks/>
              </p:cNvSpPr>
              <p:nvPr/>
            </p:nvSpPr>
            <p:spPr bwMode="auto">
              <a:xfrm>
                <a:off x="3073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54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8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05" name="Freeform 505"/>
              <p:cNvSpPr>
                <a:spLocks/>
              </p:cNvSpPr>
              <p:nvPr/>
            </p:nvSpPr>
            <p:spPr bwMode="auto">
              <a:xfrm>
                <a:off x="3073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8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2" y="9"/>
                      <a:pt x="46" y="13"/>
                    </a:cubicBezTo>
                    <a:cubicBezTo>
                      <a:pt x="42" y="5"/>
                      <a:pt x="34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06" name="Oval 506"/>
              <p:cNvSpPr>
                <a:spLocks noChangeArrowheads="1"/>
              </p:cNvSpPr>
              <p:nvPr/>
            </p:nvSpPr>
            <p:spPr bwMode="auto">
              <a:xfrm>
                <a:off x="3073" y="3072"/>
                <a:ext cx="122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8" name="Group 502"/>
            <p:cNvGrpSpPr>
              <a:grpSpLocks/>
            </p:cNvGrpSpPr>
            <p:nvPr/>
          </p:nvGrpSpPr>
          <p:grpSpPr bwMode="auto">
            <a:xfrm rot="5400000">
              <a:off x="2094728" y="3274155"/>
              <a:ext cx="228600" cy="228600"/>
              <a:chOff x="3073" y="3072"/>
              <a:chExt cx="122" cy="131"/>
            </a:xfrm>
            <a:solidFill>
              <a:schemeClr val="tx2"/>
            </a:solidFill>
          </p:grpSpPr>
          <p:sp>
            <p:nvSpPr>
              <p:cNvPr id="399" name="Oval 503"/>
              <p:cNvSpPr>
                <a:spLocks noChangeArrowheads="1"/>
              </p:cNvSpPr>
              <p:nvPr/>
            </p:nvSpPr>
            <p:spPr bwMode="auto">
              <a:xfrm>
                <a:off x="3073" y="3072"/>
                <a:ext cx="122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400" name="Freeform 504"/>
              <p:cNvSpPr>
                <a:spLocks/>
              </p:cNvSpPr>
              <p:nvPr/>
            </p:nvSpPr>
            <p:spPr bwMode="auto">
              <a:xfrm>
                <a:off x="3073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54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8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01" name="Freeform 505"/>
              <p:cNvSpPr>
                <a:spLocks/>
              </p:cNvSpPr>
              <p:nvPr/>
            </p:nvSpPr>
            <p:spPr bwMode="auto">
              <a:xfrm>
                <a:off x="3073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8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2" y="9"/>
                      <a:pt x="46" y="13"/>
                    </a:cubicBezTo>
                    <a:cubicBezTo>
                      <a:pt x="42" y="5"/>
                      <a:pt x="34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402" name="Oval 506"/>
              <p:cNvSpPr>
                <a:spLocks noChangeArrowheads="1"/>
              </p:cNvSpPr>
              <p:nvPr/>
            </p:nvSpPr>
            <p:spPr bwMode="auto">
              <a:xfrm>
                <a:off x="3073" y="3072"/>
                <a:ext cx="122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49" name="Group 512"/>
            <p:cNvGrpSpPr>
              <a:grpSpLocks/>
            </p:cNvGrpSpPr>
            <p:nvPr/>
          </p:nvGrpSpPr>
          <p:grpSpPr bwMode="auto">
            <a:xfrm rot="5400000">
              <a:off x="1853052" y="4033569"/>
              <a:ext cx="223837" cy="228600"/>
              <a:chOff x="4057" y="1013"/>
              <a:chExt cx="120" cy="131"/>
            </a:xfrm>
            <a:solidFill>
              <a:schemeClr val="accent5"/>
            </a:solidFill>
          </p:grpSpPr>
          <p:sp>
            <p:nvSpPr>
              <p:cNvPr id="395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96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97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98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0" name="Group 512"/>
            <p:cNvGrpSpPr>
              <a:grpSpLocks/>
            </p:cNvGrpSpPr>
            <p:nvPr/>
          </p:nvGrpSpPr>
          <p:grpSpPr bwMode="auto">
            <a:xfrm rot="5400000">
              <a:off x="2117919" y="3781248"/>
              <a:ext cx="223837" cy="228600"/>
              <a:chOff x="4057" y="1013"/>
              <a:chExt cx="120" cy="131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91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  <p:sp>
            <p:nvSpPr>
              <p:cNvPr id="392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93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94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</p:grpSp>
        <p:grpSp>
          <p:nvGrpSpPr>
            <p:cNvPr id="351" name="Group 512"/>
            <p:cNvGrpSpPr>
              <a:grpSpLocks/>
            </p:cNvGrpSpPr>
            <p:nvPr/>
          </p:nvGrpSpPr>
          <p:grpSpPr bwMode="auto">
            <a:xfrm rot="5400000">
              <a:off x="1867682" y="3787588"/>
              <a:ext cx="223837" cy="228600"/>
              <a:chOff x="4057" y="1013"/>
              <a:chExt cx="120" cy="131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87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  <p:sp>
            <p:nvSpPr>
              <p:cNvPr id="388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89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90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</p:grpSp>
        <p:grpSp>
          <p:nvGrpSpPr>
            <p:cNvPr id="352" name="Group 512"/>
            <p:cNvGrpSpPr>
              <a:grpSpLocks/>
            </p:cNvGrpSpPr>
            <p:nvPr/>
          </p:nvGrpSpPr>
          <p:grpSpPr bwMode="auto">
            <a:xfrm rot="5400000">
              <a:off x="1601255" y="3778572"/>
              <a:ext cx="223837" cy="228600"/>
              <a:chOff x="4057" y="1013"/>
              <a:chExt cx="120" cy="131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83" name="Oval 513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  <p:sp>
            <p:nvSpPr>
              <p:cNvPr id="384" name="Freeform 514"/>
              <p:cNvSpPr>
                <a:spLocks/>
              </p:cNvSpPr>
              <p:nvPr/>
            </p:nvSpPr>
            <p:spPr bwMode="auto">
              <a:xfrm>
                <a:off x="4057" y="1013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88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0" y="14"/>
                    </a:cubicBezTo>
                    <a:cubicBezTo>
                      <a:pt x="37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85" name="Freeform 515"/>
              <p:cNvSpPr>
                <a:spLocks/>
              </p:cNvSpPr>
              <p:nvPr/>
            </p:nvSpPr>
            <p:spPr bwMode="auto">
              <a:xfrm>
                <a:off x="4057" y="1013"/>
                <a:ext cx="113" cy="112"/>
              </a:xfrm>
              <a:custGeom>
                <a:avLst/>
                <a:gdLst>
                  <a:gd name="T0" fmla="*/ 25 w 45"/>
                  <a:gd name="T1" fmla="*/ 221 h 42"/>
                  <a:gd name="T2" fmla="*/ 183 w 45"/>
                  <a:gd name="T3" fmla="*/ 43 h 42"/>
                  <a:gd name="T4" fmla="*/ 284 w 45"/>
                  <a:gd name="T5" fmla="*/ 93 h 42"/>
                  <a:gd name="T6" fmla="*/ 151 w 45"/>
                  <a:gd name="T7" fmla="*/ 0 h 42"/>
                  <a:gd name="T8" fmla="*/ 0 w 45"/>
                  <a:gd name="T9" fmla="*/ 179 h 42"/>
                  <a:gd name="T10" fmla="*/ 45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5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1600"/>
              </a:p>
            </p:txBody>
          </p:sp>
          <p:sp>
            <p:nvSpPr>
              <p:cNvPr id="386" name="Oval 516"/>
              <p:cNvSpPr>
                <a:spLocks noChangeArrowheads="1"/>
              </p:cNvSpPr>
              <p:nvPr/>
            </p:nvSpPr>
            <p:spPr bwMode="auto">
              <a:xfrm>
                <a:off x="4057" y="1013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1600">
                  <a:latin typeface="+mn-lt"/>
                </a:endParaRPr>
              </a:p>
            </p:txBody>
          </p:sp>
        </p:grpSp>
        <p:grpSp>
          <p:nvGrpSpPr>
            <p:cNvPr id="353" name="Group 497"/>
            <p:cNvGrpSpPr>
              <a:grpSpLocks/>
            </p:cNvGrpSpPr>
            <p:nvPr/>
          </p:nvGrpSpPr>
          <p:grpSpPr bwMode="auto">
            <a:xfrm rot="5400000">
              <a:off x="1355817" y="4041031"/>
              <a:ext cx="223838" cy="228600"/>
              <a:chOff x="2928" y="3072"/>
              <a:chExt cx="120" cy="131"/>
            </a:xfrm>
            <a:solidFill>
              <a:schemeClr val="accent2"/>
            </a:solidFill>
          </p:grpSpPr>
          <p:sp>
            <p:nvSpPr>
              <p:cNvPr id="379" name="Oval 498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80" name="Freeform 499"/>
              <p:cNvSpPr>
                <a:spLocks/>
              </p:cNvSpPr>
              <p:nvPr/>
            </p:nvSpPr>
            <p:spPr bwMode="auto">
              <a:xfrm>
                <a:off x="2928" y="3072"/>
                <a:ext cx="120" cy="110"/>
              </a:xfrm>
              <a:custGeom>
                <a:avLst/>
                <a:gdLst>
                  <a:gd name="T0" fmla="*/ 38 w 48"/>
                  <a:gd name="T1" fmla="*/ 274 h 41"/>
                  <a:gd name="T2" fmla="*/ 195 w 48"/>
                  <a:gd name="T3" fmla="*/ 102 h 41"/>
                  <a:gd name="T4" fmla="*/ 300 w 48"/>
                  <a:gd name="T5" fmla="*/ 150 h 41"/>
                  <a:gd name="T6" fmla="*/ 150 w 48"/>
                  <a:gd name="T7" fmla="*/ 0 h 41"/>
                  <a:gd name="T8" fmla="*/ 0 w 48"/>
                  <a:gd name="T9" fmla="*/ 180 h 41"/>
                  <a:gd name="T10" fmla="*/ 38 w 48"/>
                  <a:gd name="T11" fmla="*/ 295 h 41"/>
                  <a:gd name="T12" fmla="*/ 38 w 48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41">
                    <a:moveTo>
                      <a:pt x="6" y="38"/>
                    </a:moveTo>
                    <a:cubicBezTo>
                      <a:pt x="6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8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2" y="37"/>
                      <a:pt x="6" y="41"/>
                    </a:cubicBezTo>
                    <a:cubicBezTo>
                      <a:pt x="6" y="40"/>
                      <a:pt x="6" y="39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81" name="Freeform 500"/>
              <p:cNvSpPr>
                <a:spLocks/>
              </p:cNvSpPr>
              <p:nvPr/>
            </p:nvSpPr>
            <p:spPr bwMode="auto">
              <a:xfrm>
                <a:off x="2928" y="3072"/>
                <a:ext cx="112" cy="112"/>
              </a:xfrm>
              <a:custGeom>
                <a:avLst/>
                <a:gdLst>
                  <a:gd name="T0" fmla="*/ 25 w 45"/>
                  <a:gd name="T1" fmla="*/ 221 h 42"/>
                  <a:gd name="T2" fmla="*/ 179 w 45"/>
                  <a:gd name="T3" fmla="*/ 43 h 42"/>
                  <a:gd name="T4" fmla="*/ 279 w 45"/>
                  <a:gd name="T5" fmla="*/ 93 h 42"/>
                  <a:gd name="T6" fmla="*/ 149 w 45"/>
                  <a:gd name="T7" fmla="*/ 0 h 42"/>
                  <a:gd name="T8" fmla="*/ 0 w 45"/>
                  <a:gd name="T9" fmla="*/ 179 h 42"/>
                  <a:gd name="T10" fmla="*/ 42 w 45"/>
                  <a:gd name="T11" fmla="*/ 299 h 42"/>
                  <a:gd name="T12" fmla="*/ 25 w 45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4" y="31"/>
                    </a:moveTo>
                    <a:cubicBezTo>
                      <a:pt x="4" y="17"/>
                      <a:pt x="15" y="6"/>
                      <a:pt x="29" y="6"/>
                    </a:cubicBezTo>
                    <a:cubicBezTo>
                      <a:pt x="35" y="6"/>
                      <a:pt x="41" y="9"/>
                      <a:pt x="45" y="13"/>
                    </a:cubicBezTo>
                    <a:cubicBezTo>
                      <a:pt x="41" y="5"/>
                      <a:pt x="33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7" y="42"/>
                    </a:cubicBezTo>
                    <a:cubicBezTo>
                      <a:pt x="6" y="39"/>
                      <a:pt x="4" y="35"/>
                      <a:pt x="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82" name="Oval 501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120" cy="131"/>
              </a:xfrm>
              <a:prstGeom prst="ellipse">
                <a:avLst/>
              </a:pr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4" name="Group 507"/>
            <p:cNvGrpSpPr>
              <a:grpSpLocks/>
            </p:cNvGrpSpPr>
            <p:nvPr/>
          </p:nvGrpSpPr>
          <p:grpSpPr bwMode="auto">
            <a:xfrm rot="5400000">
              <a:off x="1841954" y="3535445"/>
              <a:ext cx="228600" cy="228600"/>
              <a:chOff x="3218" y="3072"/>
              <a:chExt cx="122" cy="131"/>
            </a:xfrm>
          </p:grpSpPr>
          <p:sp>
            <p:nvSpPr>
              <p:cNvPr id="375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76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77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78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5" name="Group 507"/>
            <p:cNvGrpSpPr>
              <a:grpSpLocks/>
            </p:cNvGrpSpPr>
            <p:nvPr/>
          </p:nvGrpSpPr>
          <p:grpSpPr bwMode="auto">
            <a:xfrm rot="5400000">
              <a:off x="1598367" y="3542164"/>
              <a:ext cx="228600" cy="228600"/>
              <a:chOff x="3218" y="3072"/>
              <a:chExt cx="122" cy="131"/>
            </a:xfrm>
          </p:grpSpPr>
          <p:sp>
            <p:nvSpPr>
              <p:cNvPr id="371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72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73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74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6" name="Group 507"/>
            <p:cNvGrpSpPr>
              <a:grpSpLocks/>
            </p:cNvGrpSpPr>
            <p:nvPr/>
          </p:nvGrpSpPr>
          <p:grpSpPr bwMode="auto">
            <a:xfrm rot="5400000">
              <a:off x="1337596" y="3539166"/>
              <a:ext cx="228600" cy="228600"/>
              <a:chOff x="3218" y="3072"/>
              <a:chExt cx="122" cy="131"/>
            </a:xfrm>
          </p:grpSpPr>
          <p:sp>
            <p:nvSpPr>
              <p:cNvPr id="367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68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69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70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7" name="Group 507"/>
            <p:cNvGrpSpPr>
              <a:grpSpLocks/>
            </p:cNvGrpSpPr>
            <p:nvPr/>
          </p:nvGrpSpPr>
          <p:grpSpPr bwMode="auto">
            <a:xfrm rot="5400000">
              <a:off x="1079736" y="3519881"/>
              <a:ext cx="228600" cy="228600"/>
              <a:chOff x="3218" y="3072"/>
              <a:chExt cx="122" cy="131"/>
            </a:xfrm>
          </p:grpSpPr>
          <p:sp>
            <p:nvSpPr>
              <p:cNvPr id="363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64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65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66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  <p:grpSp>
          <p:nvGrpSpPr>
            <p:cNvPr id="358" name="Group 507"/>
            <p:cNvGrpSpPr>
              <a:grpSpLocks/>
            </p:cNvGrpSpPr>
            <p:nvPr/>
          </p:nvGrpSpPr>
          <p:grpSpPr bwMode="auto">
            <a:xfrm rot="5400000">
              <a:off x="819692" y="3528665"/>
              <a:ext cx="228600" cy="228600"/>
              <a:chOff x="3218" y="3072"/>
              <a:chExt cx="122" cy="131"/>
            </a:xfrm>
          </p:grpSpPr>
          <p:sp>
            <p:nvSpPr>
              <p:cNvPr id="359" name="Oval 508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solidFill>
                <a:srgbClr val="7F0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  <p:sp>
            <p:nvSpPr>
              <p:cNvPr id="360" name="Freeform 509"/>
              <p:cNvSpPr>
                <a:spLocks/>
              </p:cNvSpPr>
              <p:nvPr/>
            </p:nvSpPr>
            <p:spPr bwMode="auto">
              <a:xfrm>
                <a:off x="3218" y="3072"/>
                <a:ext cx="122" cy="110"/>
              </a:xfrm>
              <a:custGeom>
                <a:avLst/>
                <a:gdLst>
                  <a:gd name="T0" fmla="*/ 42 w 49"/>
                  <a:gd name="T1" fmla="*/ 274 h 41"/>
                  <a:gd name="T2" fmla="*/ 192 w 49"/>
                  <a:gd name="T3" fmla="*/ 102 h 41"/>
                  <a:gd name="T4" fmla="*/ 304 w 49"/>
                  <a:gd name="T5" fmla="*/ 150 h 41"/>
                  <a:gd name="T6" fmla="*/ 149 w 49"/>
                  <a:gd name="T7" fmla="*/ 0 h 41"/>
                  <a:gd name="T8" fmla="*/ 0 w 49"/>
                  <a:gd name="T9" fmla="*/ 180 h 41"/>
                  <a:gd name="T10" fmla="*/ 42 w 49"/>
                  <a:gd name="T11" fmla="*/ 295 h 41"/>
                  <a:gd name="T12" fmla="*/ 42 w 49"/>
                  <a:gd name="T13" fmla="*/ 27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7" y="38"/>
                    </a:moveTo>
                    <a:cubicBezTo>
                      <a:pt x="7" y="24"/>
                      <a:pt x="17" y="14"/>
                      <a:pt x="31" y="14"/>
                    </a:cubicBezTo>
                    <a:cubicBezTo>
                      <a:pt x="38" y="14"/>
                      <a:pt x="44" y="17"/>
                      <a:pt x="49" y="21"/>
                    </a:cubicBezTo>
                    <a:cubicBezTo>
                      <a:pt x="47" y="9"/>
                      <a:pt x="37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1"/>
                      <a:pt x="3" y="37"/>
                      <a:pt x="7" y="41"/>
                    </a:cubicBezTo>
                    <a:cubicBezTo>
                      <a:pt x="7" y="40"/>
                      <a:pt x="7" y="39"/>
                      <a:pt x="7" y="38"/>
                    </a:cubicBezTo>
                    <a:close/>
                  </a:path>
                </a:pathLst>
              </a:custGeom>
              <a:solidFill>
                <a:srgbClr val="680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61" name="Freeform 510"/>
              <p:cNvSpPr>
                <a:spLocks/>
              </p:cNvSpPr>
              <p:nvPr/>
            </p:nvSpPr>
            <p:spPr bwMode="auto">
              <a:xfrm>
                <a:off x="3218" y="3072"/>
                <a:ext cx="115" cy="112"/>
              </a:xfrm>
              <a:custGeom>
                <a:avLst/>
                <a:gdLst>
                  <a:gd name="T0" fmla="*/ 33 w 46"/>
                  <a:gd name="T1" fmla="*/ 221 h 42"/>
                  <a:gd name="T2" fmla="*/ 183 w 46"/>
                  <a:gd name="T3" fmla="*/ 43 h 42"/>
                  <a:gd name="T4" fmla="*/ 288 w 46"/>
                  <a:gd name="T5" fmla="*/ 93 h 42"/>
                  <a:gd name="T6" fmla="*/ 150 w 46"/>
                  <a:gd name="T7" fmla="*/ 0 h 42"/>
                  <a:gd name="T8" fmla="*/ 0 w 46"/>
                  <a:gd name="T9" fmla="*/ 179 h 42"/>
                  <a:gd name="T10" fmla="*/ 50 w 46"/>
                  <a:gd name="T11" fmla="*/ 299 h 42"/>
                  <a:gd name="T12" fmla="*/ 33 w 46"/>
                  <a:gd name="T13" fmla="*/ 2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5" y="31"/>
                    </a:moveTo>
                    <a:cubicBezTo>
                      <a:pt x="5" y="17"/>
                      <a:pt x="16" y="6"/>
                      <a:pt x="29" y="6"/>
                    </a:cubicBezTo>
                    <a:cubicBezTo>
                      <a:pt x="36" y="6"/>
                      <a:pt x="41" y="9"/>
                      <a:pt x="46" y="13"/>
                    </a:cubicBezTo>
                    <a:cubicBezTo>
                      <a:pt x="42" y="5"/>
                      <a:pt x="3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2"/>
                      <a:pt x="3" y="38"/>
                      <a:pt x="8" y="42"/>
                    </a:cubicBezTo>
                    <a:cubicBezTo>
                      <a:pt x="6" y="39"/>
                      <a:pt x="5" y="35"/>
                      <a:pt x="5" y="31"/>
                    </a:cubicBezTo>
                    <a:close/>
                  </a:path>
                </a:pathLst>
              </a:custGeom>
              <a:solidFill>
                <a:srgbClr val="4C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/>
              </a:p>
            </p:txBody>
          </p:sp>
          <p:sp>
            <p:nvSpPr>
              <p:cNvPr id="362" name="Oval 511"/>
              <p:cNvSpPr>
                <a:spLocks noChangeArrowheads="1"/>
              </p:cNvSpPr>
              <p:nvPr/>
            </p:nvSpPr>
            <p:spPr bwMode="auto">
              <a:xfrm>
                <a:off x="3218" y="3072"/>
                <a:ext cx="122" cy="131"/>
              </a:xfrm>
              <a:prstGeom prst="ellipse">
                <a:avLst/>
              </a:prstGeom>
              <a:noFill/>
              <a:ln w="127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/>
              </a:p>
            </p:txBody>
          </p:sp>
        </p:grpSp>
      </p:grpSp>
      <p:pic>
        <p:nvPicPr>
          <p:cNvPr id="669" name="Picture 668"/>
          <p:cNvPicPr>
            <a:picLocks noChangeAspect="1"/>
          </p:cNvPicPr>
          <p:nvPr/>
        </p:nvPicPr>
        <p:blipFill rotWithShape="1">
          <a:blip r:embed="rId5"/>
          <a:srcRect t="21339" r="18612" b="7734"/>
          <a:stretch/>
        </p:blipFill>
        <p:spPr>
          <a:xfrm>
            <a:off x="4056781" y="3079327"/>
            <a:ext cx="1860396" cy="134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70" name="Picture 669"/>
          <p:cNvPicPr>
            <a:picLocks noChangeAspect="1"/>
          </p:cNvPicPr>
          <p:nvPr/>
        </p:nvPicPr>
        <p:blipFill rotWithShape="1">
          <a:blip r:embed="rId6"/>
          <a:srcRect l="10768" t="20264"/>
          <a:stretch/>
        </p:blipFill>
        <p:spPr>
          <a:xfrm>
            <a:off x="5128218" y="3642381"/>
            <a:ext cx="1782299" cy="13535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508" name="Picture 4" descr="https://downloads.microscope.healthcare.nikon.com/production/imager/productphotos/6654/Eclipse-Ti-Series_ec7d1033075031a0254a7350f4e87eb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28" y="3016758"/>
            <a:ext cx="2783106" cy="19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1" name="TextBox 670"/>
          <p:cNvSpPr txBox="1"/>
          <p:nvPr/>
        </p:nvSpPr>
        <p:spPr>
          <a:xfrm>
            <a:off x="2468388" y="3477525"/>
            <a:ext cx="158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 err="1"/>
              <a:t>Cells</a:t>
            </a:r>
            <a:r>
              <a:rPr lang="es-419" sz="1400" dirty="0"/>
              <a:t> </a:t>
            </a:r>
            <a:r>
              <a:rPr lang="es-419" sz="1400" dirty="0" err="1"/>
              <a:t>stained</a:t>
            </a:r>
            <a:r>
              <a:rPr lang="es-419" sz="1400" dirty="0"/>
              <a:t> (MTT) and </a:t>
            </a:r>
            <a:r>
              <a:rPr lang="es-419" sz="1400" dirty="0" err="1"/>
              <a:t>fixed</a:t>
            </a:r>
            <a:r>
              <a:rPr lang="es-419" sz="1400" dirty="0"/>
              <a:t> (4% PFA)</a:t>
            </a:r>
          </a:p>
        </p:txBody>
      </p:sp>
      <p:cxnSp>
        <p:nvCxnSpPr>
          <p:cNvPr id="672" name="Straight Arrow Connector 671"/>
          <p:cNvCxnSpPr/>
          <p:nvPr/>
        </p:nvCxnSpPr>
        <p:spPr>
          <a:xfrm>
            <a:off x="2528269" y="4013837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3" name="Straight Arrow Connector 672"/>
          <p:cNvCxnSpPr/>
          <p:nvPr/>
        </p:nvCxnSpPr>
        <p:spPr>
          <a:xfrm>
            <a:off x="6941999" y="3968524"/>
            <a:ext cx="792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4" name="Picture 6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092" y="2369029"/>
            <a:ext cx="4308934" cy="3963196"/>
          </a:xfrm>
          <a:prstGeom prst="rect">
            <a:avLst/>
          </a:prstGeom>
        </p:spPr>
      </p:pic>
      <p:graphicFrame>
        <p:nvGraphicFramePr>
          <p:cNvPr id="675" name="Object 6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925005"/>
              </p:ext>
            </p:extLst>
          </p:nvPr>
        </p:nvGraphicFramePr>
        <p:xfrm>
          <a:off x="8931797" y="2778867"/>
          <a:ext cx="2730500" cy="324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7" name="Prism 6" r:id="rId9" imgW="2520230" imgH="3000443" progId="Prism6.Document">
                  <p:embed/>
                </p:oleObj>
              </mc:Choice>
              <mc:Fallback>
                <p:oleObj name="Prism 6" r:id="rId9" imgW="2520230" imgH="3000443" progId="Prism6.Document">
                  <p:embed/>
                  <p:pic>
                    <p:nvPicPr>
                      <p:cNvPr id="332" name="Object 3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31797" y="2778867"/>
                        <a:ext cx="2730500" cy="3249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3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676853"/>
              </p:ext>
            </p:extLst>
          </p:nvPr>
        </p:nvGraphicFramePr>
        <p:xfrm>
          <a:off x="2662730" y="1376119"/>
          <a:ext cx="3848577" cy="3555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" name="Prism 6" r:id="rId3" imgW="3494397" imgH="3223019" progId="Prism6.Document">
                  <p:embed/>
                </p:oleObj>
              </mc:Choice>
              <mc:Fallback>
                <p:oleObj name="Prism 6" r:id="rId3" imgW="3494397" imgH="3223019" progId="Prism6.Document">
                  <p:embed/>
                  <p:pic>
                    <p:nvPicPr>
                      <p:cNvPr id="98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730" y="1376119"/>
                        <a:ext cx="3848577" cy="35558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516275"/>
            <a:ext cx="253144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Initial characterization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686" y="3497450"/>
            <a:ext cx="2285080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2200" b="1" dirty="0"/>
              <a:t>DMT </a:t>
            </a:r>
            <a:r>
              <a:rPr lang="es-419" sz="2200" b="1" dirty="0" err="1"/>
              <a:t>promotes</a:t>
            </a:r>
            <a:r>
              <a:rPr lang="es-419" sz="2200" b="1" dirty="0"/>
              <a:t> </a:t>
            </a:r>
            <a:r>
              <a:rPr lang="es-419" sz="2200" b="1" dirty="0" err="1"/>
              <a:t>neuritogenesis</a:t>
            </a:r>
            <a:r>
              <a:rPr lang="es-419" sz="2200" b="1" dirty="0"/>
              <a:t> in PC12 </a:t>
            </a:r>
            <a:r>
              <a:rPr lang="es-419" sz="2200" b="1" dirty="0" err="1"/>
              <a:t>cells</a:t>
            </a:r>
            <a:endParaRPr lang="es-419" sz="2200" b="1" dirty="0"/>
          </a:p>
        </p:txBody>
      </p:sp>
      <p:grpSp>
        <p:nvGrpSpPr>
          <p:cNvPr id="72" name="Group 3"/>
          <p:cNvGrpSpPr>
            <a:grpSpLocks/>
          </p:cNvGrpSpPr>
          <p:nvPr/>
        </p:nvGrpSpPr>
        <p:grpSpPr bwMode="auto">
          <a:xfrm>
            <a:off x="603419" y="2474176"/>
            <a:ext cx="460474" cy="380437"/>
            <a:chOff x="384" y="1920"/>
            <a:chExt cx="627" cy="557"/>
          </a:xfrm>
        </p:grpSpPr>
        <p:sp>
          <p:nvSpPr>
            <p:cNvPr id="73" name="Freeform 4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384" y="1920"/>
              <a:ext cx="627" cy="557"/>
            </a:xfrm>
            <a:custGeom>
              <a:avLst/>
              <a:gdLst>
                <a:gd name="T0" fmla="*/ 254 w 814"/>
                <a:gd name="T1" fmla="*/ 5 h 678"/>
                <a:gd name="T2" fmla="*/ 324 w 814"/>
                <a:gd name="T3" fmla="*/ 2 h 678"/>
                <a:gd name="T4" fmla="*/ 391 w 814"/>
                <a:gd name="T5" fmla="*/ 11 h 678"/>
                <a:gd name="T6" fmla="*/ 461 w 814"/>
                <a:gd name="T7" fmla="*/ 107 h 678"/>
                <a:gd name="T8" fmla="*/ 478 w 814"/>
                <a:gd name="T9" fmla="*/ 202 h 678"/>
                <a:gd name="T10" fmla="*/ 468 w 814"/>
                <a:gd name="T11" fmla="*/ 282 h 678"/>
                <a:gd name="T12" fmla="*/ 371 w 814"/>
                <a:gd name="T13" fmla="*/ 353 h 678"/>
                <a:gd name="T14" fmla="*/ 243 w 814"/>
                <a:gd name="T15" fmla="*/ 424 h 678"/>
                <a:gd name="T16" fmla="*/ 213 w 814"/>
                <a:gd name="T17" fmla="*/ 440 h 678"/>
                <a:gd name="T18" fmla="*/ 182 w 814"/>
                <a:gd name="T19" fmla="*/ 453 h 678"/>
                <a:gd name="T20" fmla="*/ 112 w 814"/>
                <a:gd name="T21" fmla="*/ 449 h 678"/>
                <a:gd name="T22" fmla="*/ 12 w 814"/>
                <a:gd name="T23" fmla="*/ 366 h 678"/>
                <a:gd name="T24" fmla="*/ 2 w 814"/>
                <a:gd name="T25" fmla="*/ 283 h 678"/>
                <a:gd name="T26" fmla="*/ 24 w 814"/>
                <a:gd name="T27" fmla="*/ 208 h 678"/>
                <a:gd name="T28" fmla="*/ 69 w 814"/>
                <a:gd name="T29" fmla="*/ 149 h 678"/>
                <a:gd name="T30" fmla="*/ 136 w 814"/>
                <a:gd name="T31" fmla="*/ 96 h 678"/>
                <a:gd name="T32" fmla="*/ 189 w 814"/>
                <a:gd name="T33" fmla="*/ 37 h 678"/>
                <a:gd name="T34" fmla="*/ 254 w 814"/>
                <a:gd name="T35" fmla="*/ 5 h 6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4" h="678">
                  <a:moveTo>
                    <a:pt x="428" y="7"/>
                  </a:moveTo>
                  <a:cubicBezTo>
                    <a:pt x="467" y="2"/>
                    <a:pt x="507" y="3"/>
                    <a:pt x="547" y="4"/>
                  </a:cubicBezTo>
                  <a:cubicBezTo>
                    <a:pt x="585" y="5"/>
                    <a:pt x="625" y="0"/>
                    <a:pt x="660" y="16"/>
                  </a:cubicBezTo>
                  <a:cubicBezTo>
                    <a:pt x="718" y="44"/>
                    <a:pt x="748" y="104"/>
                    <a:pt x="776" y="158"/>
                  </a:cubicBezTo>
                  <a:cubicBezTo>
                    <a:pt x="800" y="206"/>
                    <a:pt x="805" y="248"/>
                    <a:pt x="806" y="300"/>
                  </a:cubicBezTo>
                  <a:cubicBezTo>
                    <a:pt x="806" y="342"/>
                    <a:pt x="814" y="380"/>
                    <a:pt x="788" y="417"/>
                  </a:cubicBezTo>
                  <a:cubicBezTo>
                    <a:pt x="749" y="473"/>
                    <a:pt x="687" y="500"/>
                    <a:pt x="625" y="524"/>
                  </a:cubicBezTo>
                  <a:cubicBezTo>
                    <a:pt x="549" y="550"/>
                    <a:pt x="480" y="590"/>
                    <a:pt x="410" y="628"/>
                  </a:cubicBezTo>
                  <a:cubicBezTo>
                    <a:pt x="393" y="637"/>
                    <a:pt x="376" y="644"/>
                    <a:pt x="358" y="651"/>
                  </a:cubicBezTo>
                  <a:cubicBezTo>
                    <a:pt x="341" y="657"/>
                    <a:pt x="324" y="670"/>
                    <a:pt x="307" y="672"/>
                  </a:cubicBezTo>
                  <a:cubicBezTo>
                    <a:pt x="268" y="678"/>
                    <a:pt x="228" y="676"/>
                    <a:pt x="190" y="666"/>
                  </a:cubicBezTo>
                  <a:cubicBezTo>
                    <a:pt x="125" y="651"/>
                    <a:pt x="47" y="608"/>
                    <a:pt x="21" y="543"/>
                  </a:cubicBezTo>
                  <a:cubicBezTo>
                    <a:pt x="5" y="504"/>
                    <a:pt x="6" y="460"/>
                    <a:pt x="3" y="419"/>
                  </a:cubicBezTo>
                  <a:cubicBezTo>
                    <a:pt x="0" y="378"/>
                    <a:pt x="18" y="342"/>
                    <a:pt x="40" y="308"/>
                  </a:cubicBezTo>
                  <a:cubicBezTo>
                    <a:pt x="62" y="275"/>
                    <a:pt x="85" y="245"/>
                    <a:pt x="117" y="220"/>
                  </a:cubicBezTo>
                  <a:cubicBezTo>
                    <a:pt x="152" y="192"/>
                    <a:pt x="193" y="171"/>
                    <a:pt x="229" y="143"/>
                  </a:cubicBezTo>
                  <a:cubicBezTo>
                    <a:pt x="262" y="117"/>
                    <a:pt x="286" y="83"/>
                    <a:pt x="318" y="55"/>
                  </a:cubicBezTo>
                  <a:cubicBezTo>
                    <a:pt x="349" y="28"/>
                    <a:pt x="387" y="11"/>
                    <a:pt x="428" y="7"/>
                  </a:cubicBezTo>
                </a:path>
              </a:pathLst>
            </a:custGeom>
            <a:noFill/>
            <a:ln w="4763" cap="flat">
              <a:solidFill>
                <a:srgbClr val="34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550" y="1982"/>
              <a:ext cx="305" cy="373"/>
            </a:xfrm>
            <a:custGeom>
              <a:avLst/>
              <a:gdLst>
                <a:gd name="T0" fmla="*/ 130 w 396"/>
                <a:gd name="T1" fmla="*/ 5 h 453"/>
                <a:gd name="T2" fmla="*/ 221 w 396"/>
                <a:gd name="T3" fmla="*/ 48 h 453"/>
                <a:gd name="T4" fmla="*/ 203 w 396"/>
                <a:gd name="T5" fmla="*/ 180 h 453"/>
                <a:gd name="T6" fmla="*/ 85 w 396"/>
                <a:gd name="T7" fmla="*/ 298 h 453"/>
                <a:gd name="T8" fmla="*/ 15 w 396"/>
                <a:gd name="T9" fmla="*/ 251 h 453"/>
                <a:gd name="T10" fmla="*/ 2 w 396"/>
                <a:gd name="T11" fmla="*/ 195 h 453"/>
                <a:gd name="T12" fmla="*/ 18 w 396"/>
                <a:gd name="T13" fmla="*/ 129 h 453"/>
                <a:gd name="T14" fmla="*/ 55 w 396"/>
                <a:gd name="T15" fmla="*/ 63 h 453"/>
                <a:gd name="T16" fmla="*/ 86 w 396"/>
                <a:gd name="T17" fmla="*/ 30 h 453"/>
                <a:gd name="T18" fmla="*/ 130 w 396"/>
                <a:gd name="T19" fmla="*/ 5 h 4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6" h="453">
                  <a:moveTo>
                    <a:pt x="219" y="7"/>
                  </a:moveTo>
                  <a:cubicBezTo>
                    <a:pt x="279" y="0"/>
                    <a:pt x="346" y="7"/>
                    <a:pt x="372" y="71"/>
                  </a:cubicBezTo>
                  <a:cubicBezTo>
                    <a:pt x="396" y="129"/>
                    <a:pt x="360" y="209"/>
                    <a:pt x="343" y="266"/>
                  </a:cubicBezTo>
                  <a:cubicBezTo>
                    <a:pt x="315" y="363"/>
                    <a:pt x="258" y="453"/>
                    <a:pt x="144" y="440"/>
                  </a:cubicBezTo>
                  <a:cubicBezTo>
                    <a:pt x="94" y="434"/>
                    <a:pt x="53" y="412"/>
                    <a:pt x="25" y="371"/>
                  </a:cubicBezTo>
                  <a:cubicBezTo>
                    <a:pt x="9" y="348"/>
                    <a:pt x="5" y="315"/>
                    <a:pt x="3" y="288"/>
                  </a:cubicBezTo>
                  <a:cubicBezTo>
                    <a:pt x="0" y="254"/>
                    <a:pt x="16" y="221"/>
                    <a:pt x="30" y="191"/>
                  </a:cubicBezTo>
                  <a:cubicBezTo>
                    <a:pt x="47" y="156"/>
                    <a:pt x="71" y="126"/>
                    <a:pt x="94" y="94"/>
                  </a:cubicBezTo>
                  <a:cubicBezTo>
                    <a:pt x="108" y="75"/>
                    <a:pt x="126" y="59"/>
                    <a:pt x="145" y="45"/>
                  </a:cubicBezTo>
                  <a:cubicBezTo>
                    <a:pt x="164" y="31"/>
                    <a:pt x="195" y="9"/>
                    <a:pt x="219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535" y="1979"/>
              <a:ext cx="306" cy="372"/>
            </a:xfrm>
            <a:custGeom>
              <a:avLst/>
              <a:gdLst>
                <a:gd name="T0" fmla="*/ 131 w 397"/>
                <a:gd name="T1" fmla="*/ 4 h 452"/>
                <a:gd name="T2" fmla="*/ 221 w 397"/>
                <a:gd name="T3" fmla="*/ 48 h 452"/>
                <a:gd name="T4" fmla="*/ 204 w 397"/>
                <a:gd name="T5" fmla="*/ 179 h 452"/>
                <a:gd name="T6" fmla="*/ 86 w 397"/>
                <a:gd name="T7" fmla="*/ 297 h 452"/>
                <a:gd name="T8" fmla="*/ 15 w 397"/>
                <a:gd name="T9" fmla="*/ 251 h 452"/>
                <a:gd name="T10" fmla="*/ 2 w 397"/>
                <a:gd name="T11" fmla="*/ 195 h 452"/>
                <a:gd name="T12" fmla="*/ 18 w 397"/>
                <a:gd name="T13" fmla="*/ 128 h 452"/>
                <a:gd name="T14" fmla="*/ 56 w 397"/>
                <a:gd name="T15" fmla="*/ 63 h 452"/>
                <a:gd name="T16" fmla="*/ 87 w 397"/>
                <a:gd name="T17" fmla="*/ 30 h 452"/>
                <a:gd name="T18" fmla="*/ 131 w 397"/>
                <a:gd name="T19" fmla="*/ 4 h 4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7" h="452">
                  <a:moveTo>
                    <a:pt x="220" y="6"/>
                  </a:moveTo>
                  <a:cubicBezTo>
                    <a:pt x="279" y="0"/>
                    <a:pt x="347" y="7"/>
                    <a:pt x="372" y="70"/>
                  </a:cubicBezTo>
                  <a:cubicBezTo>
                    <a:pt x="397" y="129"/>
                    <a:pt x="361" y="208"/>
                    <a:pt x="344" y="265"/>
                  </a:cubicBezTo>
                  <a:cubicBezTo>
                    <a:pt x="315" y="362"/>
                    <a:pt x="258" y="452"/>
                    <a:pt x="145" y="439"/>
                  </a:cubicBezTo>
                  <a:cubicBezTo>
                    <a:pt x="94" y="433"/>
                    <a:pt x="54" y="412"/>
                    <a:pt x="25" y="370"/>
                  </a:cubicBezTo>
                  <a:cubicBezTo>
                    <a:pt x="10" y="347"/>
                    <a:pt x="6" y="315"/>
                    <a:pt x="3" y="288"/>
                  </a:cubicBezTo>
                  <a:cubicBezTo>
                    <a:pt x="0" y="253"/>
                    <a:pt x="16" y="221"/>
                    <a:pt x="31" y="190"/>
                  </a:cubicBezTo>
                  <a:cubicBezTo>
                    <a:pt x="47" y="155"/>
                    <a:pt x="72" y="125"/>
                    <a:pt x="95" y="94"/>
                  </a:cubicBezTo>
                  <a:cubicBezTo>
                    <a:pt x="109" y="75"/>
                    <a:pt x="127" y="58"/>
                    <a:pt x="146" y="44"/>
                  </a:cubicBezTo>
                  <a:cubicBezTo>
                    <a:pt x="165" y="30"/>
                    <a:pt x="196" y="9"/>
                    <a:pt x="220" y="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550" y="2069"/>
              <a:ext cx="209" cy="269"/>
            </a:xfrm>
            <a:custGeom>
              <a:avLst/>
              <a:gdLst>
                <a:gd name="T0" fmla="*/ 36 w 272"/>
                <a:gd name="T1" fmla="*/ 18 h 328"/>
                <a:gd name="T2" fmla="*/ 10 w 272"/>
                <a:gd name="T3" fmla="*/ 75 h 328"/>
                <a:gd name="T4" fmla="*/ 6 w 272"/>
                <a:gd name="T5" fmla="*/ 151 h 328"/>
                <a:gd name="T6" fmla="*/ 64 w 272"/>
                <a:gd name="T7" fmla="*/ 214 h 328"/>
                <a:gd name="T8" fmla="*/ 149 w 272"/>
                <a:gd name="T9" fmla="*/ 176 h 328"/>
                <a:gd name="T10" fmla="*/ 124 w 272"/>
                <a:gd name="T11" fmla="*/ 107 h 328"/>
                <a:gd name="T12" fmla="*/ 93 w 272"/>
                <a:gd name="T13" fmla="*/ 87 h 328"/>
                <a:gd name="T14" fmla="*/ 80 w 272"/>
                <a:gd name="T15" fmla="*/ 51 h 328"/>
                <a:gd name="T16" fmla="*/ 65 w 272"/>
                <a:gd name="T17" fmla="*/ 5 h 328"/>
                <a:gd name="T18" fmla="*/ 35 w 272"/>
                <a:gd name="T19" fmla="*/ 18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2" h="328">
                  <a:moveTo>
                    <a:pt x="61" y="27"/>
                  </a:moveTo>
                  <a:cubicBezTo>
                    <a:pt x="37" y="45"/>
                    <a:pt x="26" y="84"/>
                    <a:pt x="17" y="112"/>
                  </a:cubicBezTo>
                  <a:cubicBezTo>
                    <a:pt x="5" y="147"/>
                    <a:pt x="0" y="188"/>
                    <a:pt x="11" y="224"/>
                  </a:cubicBezTo>
                  <a:cubicBezTo>
                    <a:pt x="24" y="267"/>
                    <a:pt x="63" y="309"/>
                    <a:pt x="108" y="318"/>
                  </a:cubicBezTo>
                  <a:cubicBezTo>
                    <a:pt x="151" y="328"/>
                    <a:pt x="233" y="305"/>
                    <a:pt x="252" y="262"/>
                  </a:cubicBezTo>
                  <a:cubicBezTo>
                    <a:pt x="272" y="215"/>
                    <a:pt x="254" y="180"/>
                    <a:pt x="211" y="158"/>
                  </a:cubicBezTo>
                  <a:cubicBezTo>
                    <a:pt x="193" y="149"/>
                    <a:pt x="173" y="143"/>
                    <a:pt x="158" y="129"/>
                  </a:cubicBezTo>
                  <a:cubicBezTo>
                    <a:pt x="143" y="114"/>
                    <a:pt x="138" y="95"/>
                    <a:pt x="135" y="75"/>
                  </a:cubicBezTo>
                  <a:cubicBezTo>
                    <a:pt x="131" y="53"/>
                    <a:pt x="134" y="17"/>
                    <a:pt x="109" y="7"/>
                  </a:cubicBezTo>
                  <a:cubicBezTo>
                    <a:pt x="88" y="0"/>
                    <a:pt x="74" y="19"/>
                    <a:pt x="58" y="27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762" y="1992"/>
              <a:ext cx="56" cy="212"/>
            </a:xfrm>
            <a:custGeom>
              <a:avLst/>
              <a:gdLst>
                <a:gd name="T0" fmla="*/ 0 w 72"/>
                <a:gd name="T1" fmla="*/ 6 h 258"/>
                <a:gd name="T2" fmla="*/ 40 w 72"/>
                <a:gd name="T3" fmla="*/ 54 h 258"/>
                <a:gd name="T4" fmla="*/ 36 w 72"/>
                <a:gd name="T5" fmla="*/ 104 h 258"/>
                <a:gd name="T6" fmla="*/ 18 w 72"/>
                <a:gd name="T7" fmla="*/ 174 h 258"/>
                <a:gd name="T8" fmla="*/ 28 w 72"/>
                <a:gd name="T9" fmla="*/ 113 h 258"/>
                <a:gd name="T10" fmla="*/ 31 w 72"/>
                <a:gd name="T11" fmla="*/ 63 h 258"/>
                <a:gd name="T12" fmla="*/ 2 w 72"/>
                <a:gd name="T13" fmla="*/ 7 h 2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258">
                  <a:moveTo>
                    <a:pt x="0" y="9"/>
                  </a:moveTo>
                  <a:cubicBezTo>
                    <a:pt x="28" y="0"/>
                    <a:pt x="62" y="56"/>
                    <a:pt x="67" y="80"/>
                  </a:cubicBezTo>
                  <a:cubicBezTo>
                    <a:pt x="72" y="103"/>
                    <a:pt x="65" y="131"/>
                    <a:pt x="59" y="154"/>
                  </a:cubicBezTo>
                  <a:cubicBezTo>
                    <a:pt x="52" y="189"/>
                    <a:pt x="43" y="225"/>
                    <a:pt x="29" y="258"/>
                  </a:cubicBezTo>
                  <a:cubicBezTo>
                    <a:pt x="28" y="229"/>
                    <a:pt x="42" y="196"/>
                    <a:pt x="46" y="167"/>
                  </a:cubicBezTo>
                  <a:cubicBezTo>
                    <a:pt x="50" y="143"/>
                    <a:pt x="53" y="118"/>
                    <a:pt x="51" y="94"/>
                  </a:cubicBezTo>
                  <a:cubicBezTo>
                    <a:pt x="47" y="59"/>
                    <a:pt x="36" y="27"/>
                    <a:pt x="4" y="1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641" y="2226"/>
              <a:ext cx="129" cy="106"/>
            </a:xfrm>
            <a:custGeom>
              <a:avLst/>
              <a:gdLst>
                <a:gd name="T0" fmla="*/ 100 w 167"/>
                <a:gd name="T1" fmla="*/ 0 h 128"/>
                <a:gd name="T2" fmla="*/ 63 w 167"/>
                <a:gd name="T3" fmla="*/ 59 h 128"/>
                <a:gd name="T4" fmla="*/ 0 w 167"/>
                <a:gd name="T5" fmla="*/ 80 h 128"/>
                <a:gd name="T6" fmla="*/ 32 w 167"/>
                <a:gd name="T7" fmla="*/ 78 h 128"/>
                <a:gd name="T8" fmla="*/ 62 w 167"/>
                <a:gd name="T9" fmla="*/ 68 h 128"/>
                <a:gd name="T10" fmla="*/ 85 w 167"/>
                <a:gd name="T11" fmla="*/ 45 h 128"/>
                <a:gd name="T12" fmla="*/ 98 w 167"/>
                <a:gd name="T13" fmla="*/ 1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128">
                  <a:moveTo>
                    <a:pt x="167" y="0"/>
                  </a:moveTo>
                  <a:cubicBezTo>
                    <a:pt x="160" y="30"/>
                    <a:pt x="131" y="68"/>
                    <a:pt x="106" y="86"/>
                  </a:cubicBezTo>
                  <a:cubicBezTo>
                    <a:pt x="79" y="105"/>
                    <a:pt x="32" y="125"/>
                    <a:pt x="0" y="117"/>
                  </a:cubicBezTo>
                  <a:cubicBezTo>
                    <a:pt x="17" y="128"/>
                    <a:pt x="37" y="119"/>
                    <a:pt x="54" y="114"/>
                  </a:cubicBezTo>
                  <a:cubicBezTo>
                    <a:pt x="72" y="108"/>
                    <a:pt x="88" y="108"/>
                    <a:pt x="104" y="99"/>
                  </a:cubicBezTo>
                  <a:cubicBezTo>
                    <a:pt x="120" y="91"/>
                    <a:pt x="132" y="80"/>
                    <a:pt x="142" y="65"/>
                  </a:cubicBezTo>
                  <a:cubicBezTo>
                    <a:pt x="153" y="49"/>
                    <a:pt x="156" y="29"/>
                    <a:pt x="164" y="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670" y="1996"/>
              <a:ext cx="112" cy="57"/>
            </a:xfrm>
            <a:custGeom>
              <a:avLst/>
              <a:gdLst>
                <a:gd name="T0" fmla="*/ 3 w 146"/>
                <a:gd name="T1" fmla="*/ 20 h 69"/>
                <a:gd name="T2" fmla="*/ 54 w 146"/>
                <a:gd name="T3" fmla="*/ 6 h 69"/>
                <a:gd name="T4" fmla="*/ 68 w 146"/>
                <a:gd name="T5" fmla="*/ 31 h 69"/>
                <a:gd name="T6" fmla="*/ 49 w 146"/>
                <a:gd name="T7" fmla="*/ 22 h 69"/>
                <a:gd name="T8" fmla="*/ 28 w 146"/>
                <a:gd name="T9" fmla="*/ 31 h 69"/>
                <a:gd name="T10" fmla="*/ 0 w 146"/>
                <a:gd name="T11" fmla="*/ 3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6" h="69">
                  <a:moveTo>
                    <a:pt x="5" y="29"/>
                  </a:moveTo>
                  <a:cubicBezTo>
                    <a:pt x="27" y="11"/>
                    <a:pt x="66" y="0"/>
                    <a:pt x="93" y="8"/>
                  </a:cubicBezTo>
                  <a:cubicBezTo>
                    <a:pt x="104" y="12"/>
                    <a:pt x="146" y="47"/>
                    <a:pt x="116" y="46"/>
                  </a:cubicBezTo>
                  <a:cubicBezTo>
                    <a:pt x="106" y="46"/>
                    <a:pt x="95" y="34"/>
                    <a:pt x="84" y="33"/>
                  </a:cubicBezTo>
                  <a:cubicBezTo>
                    <a:pt x="70" y="32"/>
                    <a:pt x="60" y="38"/>
                    <a:pt x="48" y="46"/>
                  </a:cubicBezTo>
                  <a:cubicBezTo>
                    <a:pt x="32" y="56"/>
                    <a:pt x="8" y="69"/>
                    <a:pt x="0" y="4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393" y="2111"/>
              <a:ext cx="243" cy="345"/>
            </a:xfrm>
            <a:custGeom>
              <a:avLst/>
              <a:gdLst>
                <a:gd name="T0" fmla="*/ 67 w 316"/>
                <a:gd name="T1" fmla="*/ 0 h 419"/>
                <a:gd name="T2" fmla="*/ 12 w 316"/>
                <a:gd name="T3" fmla="*/ 82 h 419"/>
                <a:gd name="T4" fmla="*/ 5 w 316"/>
                <a:gd name="T5" fmla="*/ 166 h 419"/>
                <a:gd name="T6" fmla="*/ 106 w 316"/>
                <a:gd name="T7" fmla="*/ 277 h 419"/>
                <a:gd name="T8" fmla="*/ 141 w 316"/>
                <a:gd name="T9" fmla="*/ 282 h 419"/>
                <a:gd name="T10" fmla="*/ 187 w 316"/>
                <a:gd name="T11" fmla="*/ 273 h 419"/>
                <a:gd name="T12" fmla="*/ 25 w 316"/>
                <a:gd name="T13" fmla="*/ 163 h 419"/>
                <a:gd name="T14" fmla="*/ 68 w 316"/>
                <a:gd name="T15" fmla="*/ 3 h 4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" h="419">
                  <a:moveTo>
                    <a:pt x="113" y="0"/>
                  </a:moveTo>
                  <a:cubicBezTo>
                    <a:pt x="68" y="13"/>
                    <a:pt x="36" y="81"/>
                    <a:pt x="19" y="120"/>
                  </a:cubicBezTo>
                  <a:cubicBezTo>
                    <a:pt x="1" y="162"/>
                    <a:pt x="0" y="201"/>
                    <a:pt x="9" y="245"/>
                  </a:cubicBezTo>
                  <a:cubicBezTo>
                    <a:pt x="27" y="337"/>
                    <a:pt x="92" y="385"/>
                    <a:pt x="179" y="409"/>
                  </a:cubicBezTo>
                  <a:cubicBezTo>
                    <a:pt x="200" y="415"/>
                    <a:pt x="217" y="419"/>
                    <a:pt x="239" y="415"/>
                  </a:cubicBezTo>
                  <a:cubicBezTo>
                    <a:pt x="263" y="410"/>
                    <a:pt x="293" y="410"/>
                    <a:pt x="316" y="403"/>
                  </a:cubicBezTo>
                  <a:cubicBezTo>
                    <a:pt x="213" y="390"/>
                    <a:pt x="79" y="348"/>
                    <a:pt x="41" y="240"/>
                  </a:cubicBezTo>
                  <a:cubicBezTo>
                    <a:pt x="14" y="164"/>
                    <a:pt x="50" y="50"/>
                    <a:pt x="115" y="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838" y="1937"/>
              <a:ext cx="170" cy="294"/>
            </a:xfrm>
            <a:custGeom>
              <a:avLst/>
              <a:gdLst>
                <a:gd name="T0" fmla="*/ 0 w 221"/>
                <a:gd name="T1" fmla="*/ 0 h 358"/>
                <a:gd name="T2" fmla="*/ 86 w 221"/>
                <a:gd name="T3" fmla="*/ 74 h 358"/>
                <a:gd name="T4" fmla="*/ 111 w 221"/>
                <a:gd name="T5" fmla="*/ 241 h 358"/>
                <a:gd name="T6" fmla="*/ 82 w 221"/>
                <a:gd name="T7" fmla="*/ 74 h 358"/>
                <a:gd name="T8" fmla="*/ 44 w 221"/>
                <a:gd name="T9" fmla="*/ 21 h 358"/>
                <a:gd name="T10" fmla="*/ 2 w 221"/>
                <a:gd name="T11" fmla="*/ 2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358">
                  <a:moveTo>
                    <a:pt x="0" y="0"/>
                  </a:moveTo>
                  <a:cubicBezTo>
                    <a:pt x="75" y="4"/>
                    <a:pt x="112" y="44"/>
                    <a:pt x="146" y="110"/>
                  </a:cubicBezTo>
                  <a:cubicBezTo>
                    <a:pt x="184" y="185"/>
                    <a:pt x="221" y="275"/>
                    <a:pt x="187" y="358"/>
                  </a:cubicBezTo>
                  <a:cubicBezTo>
                    <a:pt x="204" y="278"/>
                    <a:pt x="180" y="179"/>
                    <a:pt x="138" y="110"/>
                  </a:cubicBezTo>
                  <a:cubicBezTo>
                    <a:pt x="120" y="81"/>
                    <a:pt x="106" y="47"/>
                    <a:pt x="74" y="30"/>
                  </a:cubicBezTo>
                  <a:cubicBezTo>
                    <a:pt x="51" y="18"/>
                    <a:pt x="22" y="14"/>
                    <a:pt x="3" y="2"/>
                  </a:cubicBezTo>
                </a:path>
              </a:pathLst>
            </a:custGeom>
            <a:solidFill>
              <a:srgbClr val="F8F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597" y="1926"/>
              <a:ext cx="198" cy="359"/>
            </a:xfrm>
            <a:custGeom>
              <a:avLst/>
              <a:gdLst>
                <a:gd name="T0" fmla="*/ 152 w 258"/>
                <a:gd name="T1" fmla="*/ 9 h 437"/>
                <a:gd name="T2" fmla="*/ 101 w 258"/>
                <a:gd name="T3" fmla="*/ 37 h 437"/>
                <a:gd name="T4" fmla="*/ 48 w 258"/>
                <a:gd name="T5" fmla="*/ 144 h 437"/>
                <a:gd name="T6" fmla="*/ 4 w 258"/>
                <a:gd name="T7" fmla="*/ 234 h 437"/>
                <a:gd name="T8" fmla="*/ 10 w 258"/>
                <a:gd name="T9" fmla="*/ 295 h 437"/>
                <a:gd name="T10" fmla="*/ 26 w 258"/>
                <a:gd name="T11" fmla="*/ 200 h 437"/>
                <a:gd name="T12" fmla="*/ 70 w 258"/>
                <a:gd name="T13" fmla="*/ 131 h 437"/>
                <a:gd name="T14" fmla="*/ 131 w 258"/>
                <a:gd name="T15" fmla="*/ 15 h 437"/>
                <a:gd name="T16" fmla="*/ 150 w 258"/>
                <a:gd name="T17" fmla="*/ 7 h 4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" h="437">
                  <a:moveTo>
                    <a:pt x="258" y="13"/>
                  </a:moveTo>
                  <a:cubicBezTo>
                    <a:pt x="227" y="0"/>
                    <a:pt x="188" y="33"/>
                    <a:pt x="171" y="55"/>
                  </a:cubicBezTo>
                  <a:cubicBezTo>
                    <a:pt x="133" y="102"/>
                    <a:pt x="116" y="162"/>
                    <a:pt x="81" y="213"/>
                  </a:cubicBezTo>
                  <a:cubicBezTo>
                    <a:pt x="51" y="257"/>
                    <a:pt x="16" y="292"/>
                    <a:pt x="6" y="347"/>
                  </a:cubicBezTo>
                  <a:cubicBezTo>
                    <a:pt x="0" y="379"/>
                    <a:pt x="4" y="407"/>
                    <a:pt x="17" y="437"/>
                  </a:cubicBezTo>
                  <a:cubicBezTo>
                    <a:pt x="7" y="385"/>
                    <a:pt x="15" y="341"/>
                    <a:pt x="44" y="296"/>
                  </a:cubicBezTo>
                  <a:cubicBezTo>
                    <a:pt x="67" y="260"/>
                    <a:pt x="102" y="236"/>
                    <a:pt x="119" y="195"/>
                  </a:cubicBezTo>
                  <a:cubicBezTo>
                    <a:pt x="143" y="135"/>
                    <a:pt x="156" y="51"/>
                    <a:pt x="223" y="22"/>
                  </a:cubicBezTo>
                  <a:cubicBezTo>
                    <a:pt x="233" y="17"/>
                    <a:pt x="246" y="15"/>
                    <a:pt x="256" y="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4" name="Oval 15"/>
            <p:cNvSpPr>
              <a:spLocks noChangeArrowheads="1"/>
            </p:cNvSpPr>
            <p:nvPr/>
          </p:nvSpPr>
          <p:spPr bwMode="auto">
            <a:xfrm>
              <a:off x="714" y="1971"/>
              <a:ext cx="24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5" name="Oval 16"/>
            <p:cNvSpPr>
              <a:spLocks noChangeArrowheads="1"/>
            </p:cNvSpPr>
            <p:nvPr/>
          </p:nvSpPr>
          <p:spPr bwMode="auto">
            <a:xfrm>
              <a:off x="735" y="1957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6" name="Oval 17"/>
            <p:cNvSpPr>
              <a:spLocks noChangeArrowheads="1"/>
            </p:cNvSpPr>
            <p:nvPr/>
          </p:nvSpPr>
          <p:spPr bwMode="auto">
            <a:xfrm>
              <a:off x="612" y="2291"/>
              <a:ext cx="11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7" name="Oval 18"/>
            <p:cNvSpPr>
              <a:spLocks noChangeArrowheads="1"/>
            </p:cNvSpPr>
            <p:nvPr/>
          </p:nvSpPr>
          <p:spPr bwMode="auto">
            <a:xfrm>
              <a:off x="627" y="2311"/>
              <a:ext cx="12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403" y="2055"/>
              <a:ext cx="155" cy="382"/>
            </a:xfrm>
            <a:custGeom>
              <a:avLst/>
              <a:gdLst>
                <a:gd name="T0" fmla="*/ 118 w 201"/>
                <a:gd name="T1" fmla="*/ 0 h 465"/>
                <a:gd name="T2" fmla="*/ 92 w 201"/>
                <a:gd name="T3" fmla="*/ 22 h 465"/>
                <a:gd name="T4" fmla="*/ 58 w 201"/>
                <a:gd name="T5" fmla="*/ 51 h 465"/>
                <a:gd name="T6" fmla="*/ 11 w 201"/>
                <a:gd name="T7" fmla="*/ 135 h 465"/>
                <a:gd name="T8" fmla="*/ 31 w 201"/>
                <a:gd name="T9" fmla="*/ 255 h 465"/>
                <a:gd name="T10" fmla="*/ 120 w 201"/>
                <a:gd name="T11" fmla="*/ 314 h 465"/>
                <a:gd name="T12" fmla="*/ 89 w 201"/>
                <a:gd name="T13" fmla="*/ 300 h 465"/>
                <a:gd name="T14" fmla="*/ 51 w 201"/>
                <a:gd name="T15" fmla="*/ 277 h 465"/>
                <a:gd name="T16" fmla="*/ 14 w 201"/>
                <a:gd name="T17" fmla="*/ 191 h 465"/>
                <a:gd name="T18" fmla="*/ 36 w 201"/>
                <a:gd name="T19" fmla="*/ 89 h 465"/>
                <a:gd name="T20" fmla="*/ 95 w 201"/>
                <a:gd name="T21" fmla="*/ 29 h 465"/>
                <a:gd name="T22" fmla="*/ 116 w 201"/>
                <a:gd name="T23" fmla="*/ 3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" h="465">
                  <a:moveTo>
                    <a:pt x="198" y="0"/>
                  </a:moveTo>
                  <a:cubicBezTo>
                    <a:pt x="182" y="8"/>
                    <a:pt x="169" y="22"/>
                    <a:pt x="154" y="33"/>
                  </a:cubicBezTo>
                  <a:cubicBezTo>
                    <a:pt x="135" y="47"/>
                    <a:pt x="116" y="60"/>
                    <a:pt x="97" y="75"/>
                  </a:cubicBezTo>
                  <a:cubicBezTo>
                    <a:pt x="57" y="105"/>
                    <a:pt x="31" y="151"/>
                    <a:pt x="18" y="200"/>
                  </a:cubicBezTo>
                  <a:cubicBezTo>
                    <a:pt x="0" y="268"/>
                    <a:pt x="8" y="323"/>
                    <a:pt x="52" y="379"/>
                  </a:cubicBezTo>
                  <a:cubicBezTo>
                    <a:pt x="86" y="423"/>
                    <a:pt x="146" y="456"/>
                    <a:pt x="201" y="465"/>
                  </a:cubicBezTo>
                  <a:cubicBezTo>
                    <a:pt x="185" y="464"/>
                    <a:pt x="165" y="451"/>
                    <a:pt x="150" y="444"/>
                  </a:cubicBezTo>
                  <a:cubicBezTo>
                    <a:pt x="128" y="434"/>
                    <a:pt x="106" y="425"/>
                    <a:pt x="86" y="410"/>
                  </a:cubicBezTo>
                  <a:cubicBezTo>
                    <a:pt x="48" y="381"/>
                    <a:pt x="25" y="330"/>
                    <a:pt x="23" y="282"/>
                  </a:cubicBezTo>
                  <a:cubicBezTo>
                    <a:pt x="22" y="225"/>
                    <a:pt x="36" y="182"/>
                    <a:pt x="61" y="132"/>
                  </a:cubicBezTo>
                  <a:cubicBezTo>
                    <a:pt x="82" y="91"/>
                    <a:pt x="123" y="70"/>
                    <a:pt x="159" y="42"/>
                  </a:cubicBezTo>
                  <a:cubicBezTo>
                    <a:pt x="173" y="31"/>
                    <a:pt x="184" y="19"/>
                    <a:pt x="19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89" name="Oval 20"/>
            <p:cNvSpPr>
              <a:spLocks noChangeArrowheads="1"/>
            </p:cNvSpPr>
            <p:nvPr/>
          </p:nvSpPr>
          <p:spPr bwMode="auto">
            <a:xfrm>
              <a:off x="564" y="204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90" name="Oval 21"/>
            <p:cNvSpPr>
              <a:spLocks noChangeArrowheads="1"/>
            </p:cNvSpPr>
            <p:nvPr/>
          </p:nvSpPr>
          <p:spPr bwMode="auto">
            <a:xfrm>
              <a:off x="579" y="203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91" name="Oval 22"/>
            <p:cNvSpPr>
              <a:spLocks noChangeArrowheads="1"/>
            </p:cNvSpPr>
            <p:nvPr/>
          </p:nvSpPr>
          <p:spPr bwMode="auto">
            <a:xfrm>
              <a:off x="645" y="2430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92" name="Oval 23"/>
            <p:cNvSpPr>
              <a:spLocks noChangeArrowheads="1"/>
            </p:cNvSpPr>
            <p:nvPr/>
          </p:nvSpPr>
          <p:spPr bwMode="auto">
            <a:xfrm>
              <a:off x="665" y="2426"/>
              <a:ext cx="7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419" altLang="es-419" sz="5400">
                <a:solidFill>
                  <a:srgbClr val="0070C0"/>
                </a:solidFill>
              </a:endParaRPr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735" y="2064"/>
              <a:ext cx="241" cy="334"/>
            </a:xfrm>
            <a:custGeom>
              <a:avLst/>
              <a:gdLst>
                <a:gd name="T0" fmla="*/ 165 w 312"/>
                <a:gd name="T1" fmla="*/ 0 h 407"/>
                <a:gd name="T2" fmla="*/ 185 w 312"/>
                <a:gd name="T3" fmla="*/ 141 h 407"/>
                <a:gd name="T4" fmla="*/ 90 w 312"/>
                <a:gd name="T5" fmla="*/ 225 h 407"/>
                <a:gd name="T6" fmla="*/ 0 w 312"/>
                <a:gd name="T7" fmla="*/ 274 h 407"/>
                <a:gd name="T8" fmla="*/ 32 w 312"/>
                <a:gd name="T9" fmla="*/ 239 h 407"/>
                <a:gd name="T10" fmla="*/ 73 w 312"/>
                <a:gd name="T11" fmla="*/ 201 h 407"/>
                <a:gd name="T12" fmla="*/ 141 w 312"/>
                <a:gd name="T13" fmla="*/ 143 h 407"/>
                <a:gd name="T14" fmla="*/ 154 w 312"/>
                <a:gd name="T15" fmla="*/ 67 h 407"/>
                <a:gd name="T16" fmla="*/ 158 w 312"/>
                <a:gd name="T17" fmla="*/ 2 h 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2" h="407">
                  <a:moveTo>
                    <a:pt x="277" y="0"/>
                  </a:moveTo>
                  <a:cubicBezTo>
                    <a:pt x="308" y="61"/>
                    <a:pt x="312" y="140"/>
                    <a:pt x="309" y="210"/>
                  </a:cubicBezTo>
                  <a:cubicBezTo>
                    <a:pt x="306" y="298"/>
                    <a:pt x="219" y="314"/>
                    <a:pt x="150" y="334"/>
                  </a:cubicBezTo>
                  <a:cubicBezTo>
                    <a:pt x="95" y="351"/>
                    <a:pt x="53" y="389"/>
                    <a:pt x="0" y="407"/>
                  </a:cubicBezTo>
                  <a:cubicBezTo>
                    <a:pt x="11" y="390"/>
                    <a:pt x="39" y="370"/>
                    <a:pt x="55" y="354"/>
                  </a:cubicBezTo>
                  <a:cubicBezTo>
                    <a:pt x="77" y="334"/>
                    <a:pt x="97" y="313"/>
                    <a:pt x="123" y="298"/>
                  </a:cubicBezTo>
                  <a:cubicBezTo>
                    <a:pt x="167" y="273"/>
                    <a:pt x="207" y="257"/>
                    <a:pt x="236" y="212"/>
                  </a:cubicBezTo>
                  <a:cubicBezTo>
                    <a:pt x="260" y="175"/>
                    <a:pt x="260" y="142"/>
                    <a:pt x="258" y="100"/>
                  </a:cubicBezTo>
                  <a:cubicBezTo>
                    <a:pt x="256" y="65"/>
                    <a:pt x="266" y="35"/>
                    <a:pt x="266" y="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>
              <a:off x="708" y="1949"/>
              <a:ext cx="206" cy="197"/>
            </a:xfrm>
            <a:custGeom>
              <a:avLst/>
              <a:gdLst>
                <a:gd name="T0" fmla="*/ 157 w 267"/>
                <a:gd name="T1" fmla="*/ 52 h 240"/>
                <a:gd name="T2" fmla="*/ 110 w 267"/>
                <a:gd name="T3" fmla="*/ 29 h 240"/>
                <a:gd name="T4" fmla="*/ 58 w 267"/>
                <a:gd name="T5" fmla="*/ 58 h 240"/>
                <a:gd name="T6" fmla="*/ 28 w 267"/>
                <a:gd name="T7" fmla="*/ 115 h 240"/>
                <a:gd name="T8" fmla="*/ 0 w 267"/>
                <a:gd name="T9" fmla="*/ 162 h 240"/>
                <a:gd name="T10" fmla="*/ 25 w 267"/>
                <a:gd name="T11" fmla="*/ 97 h 240"/>
                <a:gd name="T12" fmla="*/ 52 w 267"/>
                <a:gd name="T13" fmla="*/ 23 h 240"/>
                <a:gd name="T14" fmla="*/ 112 w 267"/>
                <a:gd name="T15" fmla="*/ 7 h 240"/>
                <a:gd name="T16" fmla="*/ 159 w 267"/>
                <a:gd name="T17" fmla="*/ 45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40">
                  <a:moveTo>
                    <a:pt x="265" y="77"/>
                  </a:moveTo>
                  <a:cubicBezTo>
                    <a:pt x="265" y="53"/>
                    <a:pt x="203" y="45"/>
                    <a:pt x="185" y="43"/>
                  </a:cubicBezTo>
                  <a:cubicBezTo>
                    <a:pt x="144" y="39"/>
                    <a:pt x="124" y="56"/>
                    <a:pt x="97" y="86"/>
                  </a:cubicBezTo>
                  <a:cubicBezTo>
                    <a:pt x="73" y="114"/>
                    <a:pt x="62" y="137"/>
                    <a:pt x="47" y="170"/>
                  </a:cubicBezTo>
                  <a:cubicBezTo>
                    <a:pt x="35" y="196"/>
                    <a:pt x="14" y="216"/>
                    <a:pt x="0" y="240"/>
                  </a:cubicBezTo>
                  <a:cubicBezTo>
                    <a:pt x="12" y="207"/>
                    <a:pt x="31" y="178"/>
                    <a:pt x="41" y="144"/>
                  </a:cubicBezTo>
                  <a:cubicBezTo>
                    <a:pt x="51" y="107"/>
                    <a:pt x="61" y="64"/>
                    <a:pt x="87" y="34"/>
                  </a:cubicBezTo>
                  <a:cubicBezTo>
                    <a:pt x="114" y="2"/>
                    <a:pt x="150" y="0"/>
                    <a:pt x="188" y="10"/>
                  </a:cubicBezTo>
                  <a:cubicBezTo>
                    <a:pt x="225" y="20"/>
                    <a:pt x="241" y="40"/>
                    <a:pt x="267" y="6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419" sz="540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4918" y="2899630"/>
            <a:ext cx="122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latin typeface="+mj-lt"/>
                <a:cs typeface="Arial" panose="020B0604020202020204" pitchFamily="34" charset="0"/>
              </a:rPr>
              <a:t>PC12 </a:t>
            </a:r>
            <a:r>
              <a:rPr lang="es-419" sz="1600" dirty="0" err="1">
                <a:latin typeface="+mj-lt"/>
                <a:cs typeface="Arial" panose="020B0604020202020204" pitchFamily="34" charset="0"/>
              </a:rPr>
              <a:t>naive</a:t>
            </a:r>
            <a:endParaRPr lang="es-419" sz="16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408017" y="2687452"/>
            <a:ext cx="9221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329226" y="2360883"/>
            <a:ext cx="10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DMT, 72h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10285660" y="1493919"/>
            <a:ext cx="1542924" cy="923330"/>
            <a:chOff x="10285660" y="1493919"/>
            <a:chExt cx="1542924" cy="923330"/>
          </a:xfrm>
        </p:grpSpPr>
        <p:grpSp>
          <p:nvGrpSpPr>
            <p:cNvPr id="99" name="Group 3"/>
            <p:cNvGrpSpPr>
              <a:grpSpLocks/>
            </p:cNvGrpSpPr>
            <p:nvPr/>
          </p:nvGrpSpPr>
          <p:grpSpPr bwMode="auto">
            <a:xfrm>
              <a:off x="11415103" y="1874307"/>
              <a:ext cx="413481" cy="380437"/>
              <a:chOff x="384" y="1920"/>
              <a:chExt cx="627" cy="557"/>
            </a:xfrm>
          </p:grpSpPr>
          <p:sp>
            <p:nvSpPr>
              <p:cNvPr id="100" name="Freeform 4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1" name="Freeform 5"/>
              <p:cNvSpPr>
                <a:spLocks/>
              </p:cNvSpPr>
              <p:nvPr/>
            </p:nvSpPr>
            <p:spPr bwMode="auto">
              <a:xfrm>
                <a:off x="384" y="1920"/>
                <a:ext cx="627" cy="557"/>
              </a:xfrm>
              <a:custGeom>
                <a:avLst/>
                <a:gdLst>
                  <a:gd name="T0" fmla="*/ 254 w 814"/>
                  <a:gd name="T1" fmla="*/ 5 h 678"/>
                  <a:gd name="T2" fmla="*/ 324 w 814"/>
                  <a:gd name="T3" fmla="*/ 2 h 678"/>
                  <a:gd name="T4" fmla="*/ 391 w 814"/>
                  <a:gd name="T5" fmla="*/ 11 h 678"/>
                  <a:gd name="T6" fmla="*/ 461 w 814"/>
                  <a:gd name="T7" fmla="*/ 107 h 678"/>
                  <a:gd name="T8" fmla="*/ 478 w 814"/>
                  <a:gd name="T9" fmla="*/ 202 h 678"/>
                  <a:gd name="T10" fmla="*/ 468 w 814"/>
                  <a:gd name="T11" fmla="*/ 282 h 678"/>
                  <a:gd name="T12" fmla="*/ 371 w 814"/>
                  <a:gd name="T13" fmla="*/ 353 h 678"/>
                  <a:gd name="T14" fmla="*/ 243 w 814"/>
                  <a:gd name="T15" fmla="*/ 424 h 678"/>
                  <a:gd name="T16" fmla="*/ 213 w 814"/>
                  <a:gd name="T17" fmla="*/ 440 h 678"/>
                  <a:gd name="T18" fmla="*/ 182 w 814"/>
                  <a:gd name="T19" fmla="*/ 453 h 678"/>
                  <a:gd name="T20" fmla="*/ 112 w 814"/>
                  <a:gd name="T21" fmla="*/ 449 h 678"/>
                  <a:gd name="T22" fmla="*/ 12 w 814"/>
                  <a:gd name="T23" fmla="*/ 366 h 678"/>
                  <a:gd name="T24" fmla="*/ 2 w 814"/>
                  <a:gd name="T25" fmla="*/ 283 h 678"/>
                  <a:gd name="T26" fmla="*/ 24 w 814"/>
                  <a:gd name="T27" fmla="*/ 208 h 678"/>
                  <a:gd name="T28" fmla="*/ 69 w 814"/>
                  <a:gd name="T29" fmla="*/ 149 h 678"/>
                  <a:gd name="T30" fmla="*/ 136 w 814"/>
                  <a:gd name="T31" fmla="*/ 96 h 678"/>
                  <a:gd name="T32" fmla="*/ 189 w 814"/>
                  <a:gd name="T33" fmla="*/ 37 h 678"/>
                  <a:gd name="T34" fmla="*/ 254 w 814"/>
                  <a:gd name="T35" fmla="*/ 5 h 6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4" h="678">
                    <a:moveTo>
                      <a:pt x="428" y="7"/>
                    </a:moveTo>
                    <a:cubicBezTo>
                      <a:pt x="467" y="2"/>
                      <a:pt x="507" y="3"/>
                      <a:pt x="547" y="4"/>
                    </a:cubicBezTo>
                    <a:cubicBezTo>
                      <a:pt x="585" y="5"/>
                      <a:pt x="625" y="0"/>
                      <a:pt x="660" y="16"/>
                    </a:cubicBezTo>
                    <a:cubicBezTo>
                      <a:pt x="718" y="44"/>
                      <a:pt x="748" y="104"/>
                      <a:pt x="776" y="158"/>
                    </a:cubicBezTo>
                    <a:cubicBezTo>
                      <a:pt x="800" y="206"/>
                      <a:pt x="805" y="248"/>
                      <a:pt x="806" y="300"/>
                    </a:cubicBezTo>
                    <a:cubicBezTo>
                      <a:pt x="806" y="342"/>
                      <a:pt x="814" y="380"/>
                      <a:pt x="788" y="417"/>
                    </a:cubicBezTo>
                    <a:cubicBezTo>
                      <a:pt x="749" y="473"/>
                      <a:pt x="687" y="500"/>
                      <a:pt x="625" y="524"/>
                    </a:cubicBezTo>
                    <a:cubicBezTo>
                      <a:pt x="549" y="550"/>
                      <a:pt x="480" y="590"/>
                      <a:pt x="410" y="628"/>
                    </a:cubicBezTo>
                    <a:cubicBezTo>
                      <a:pt x="393" y="637"/>
                      <a:pt x="376" y="644"/>
                      <a:pt x="358" y="651"/>
                    </a:cubicBezTo>
                    <a:cubicBezTo>
                      <a:pt x="341" y="657"/>
                      <a:pt x="324" y="670"/>
                      <a:pt x="307" y="672"/>
                    </a:cubicBezTo>
                    <a:cubicBezTo>
                      <a:pt x="268" y="678"/>
                      <a:pt x="228" y="676"/>
                      <a:pt x="190" y="666"/>
                    </a:cubicBezTo>
                    <a:cubicBezTo>
                      <a:pt x="125" y="651"/>
                      <a:pt x="47" y="608"/>
                      <a:pt x="21" y="543"/>
                    </a:cubicBezTo>
                    <a:cubicBezTo>
                      <a:pt x="5" y="504"/>
                      <a:pt x="6" y="460"/>
                      <a:pt x="3" y="419"/>
                    </a:cubicBezTo>
                    <a:cubicBezTo>
                      <a:pt x="0" y="378"/>
                      <a:pt x="18" y="342"/>
                      <a:pt x="40" y="308"/>
                    </a:cubicBezTo>
                    <a:cubicBezTo>
                      <a:pt x="62" y="275"/>
                      <a:pt x="85" y="245"/>
                      <a:pt x="117" y="220"/>
                    </a:cubicBezTo>
                    <a:cubicBezTo>
                      <a:pt x="152" y="192"/>
                      <a:pt x="193" y="171"/>
                      <a:pt x="229" y="143"/>
                    </a:cubicBezTo>
                    <a:cubicBezTo>
                      <a:pt x="262" y="117"/>
                      <a:pt x="286" y="83"/>
                      <a:pt x="318" y="55"/>
                    </a:cubicBezTo>
                    <a:cubicBezTo>
                      <a:pt x="349" y="28"/>
                      <a:pt x="387" y="11"/>
                      <a:pt x="428" y="7"/>
                    </a:cubicBezTo>
                  </a:path>
                </a:pathLst>
              </a:custGeom>
              <a:noFill/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2" name="Freeform 6"/>
              <p:cNvSpPr>
                <a:spLocks/>
              </p:cNvSpPr>
              <p:nvPr/>
            </p:nvSpPr>
            <p:spPr bwMode="auto">
              <a:xfrm>
                <a:off x="550" y="1982"/>
                <a:ext cx="305" cy="373"/>
              </a:xfrm>
              <a:custGeom>
                <a:avLst/>
                <a:gdLst>
                  <a:gd name="T0" fmla="*/ 130 w 396"/>
                  <a:gd name="T1" fmla="*/ 5 h 453"/>
                  <a:gd name="T2" fmla="*/ 221 w 396"/>
                  <a:gd name="T3" fmla="*/ 48 h 453"/>
                  <a:gd name="T4" fmla="*/ 203 w 396"/>
                  <a:gd name="T5" fmla="*/ 180 h 453"/>
                  <a:gd name="T6" fmla="*/ 85 w 396"/>
                  <a:gd name="T7" fmla="*/ 298 h 453"/>
                  <a:gd name="T8" fmla="*/ 15 w 396"/>
                  <a:gd name="T9" fmla="*/ 251 h 453"/>
                  <a:gd name="T10" fmla="*/ 2 w 396"/>
                  <a:gd name="T11" fmla="*/ 195 h 453"/>
                  <a:gd name="T12" fmla="*/ 18 w 396"/>
                  <a:gd name="T13" fmla="*/ 129 h 453"/>
                  <a:gd name="T14" fmla="*/ 55 w 396"/>
                  <a:gd name="T15" fmla="*/ 63 h 453"/>
                  <a:gd name="T16" fmla="*/ 86 w 396"/>
                  <a:gd name="T17" fmla="*/ 30 h 453"/>
                  <a:gd name="T18" fmla="*/ 130 w 396"/>
                  <a:gd name="T19" fmla="*/ 5 h 4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6" h="453">
                    <a:moveTo>
                      <a:pt x="219" y="7"/>
                    </a:moveTo>
                    <a:cubicBezTo>
                      <a:pt x="279" y="0"/>
                      <a:pt x="346" y="7"/>
                      <a:pt x="372" y="71"/>
                    </a:cubicBezTo>
                    <a:cubicBezTo>
                      <a:pt x="396" y="129"/>
                      <a:pt x="360" y="209"/>
                      <a:pt x="343" y="266"/>
                    </a:cubicBezTo>
                    <a:cubicBezTo>
                      <a:pt x="315" y="363"/>
                      <a:pt x="258" y="453"/>
                      <a:pt x="144" y="440"/>
                    </a:cubicBezTo>
                    <a:cubicBezTo>
                      <a:pt x="94" y="434"/>
                      <a:pt x="53" y="412"/>
                      <a:pt x="25" y="371"/>
                    </a:cubicBezTo>
                    <a:cubicBezTo>
                      <a:pt x="9" y="348"/>
                      <a:pt x="5" y="315"/>
                      <a:pt x="3" y="288"/>
                    </a:cubicBezTo>
                    <a:cubicBezTo>
                      <a:pt x="0" y="254"/>
                      <a:pt x="16" y="221"/>
                      <a:pt x="30" y="191"/>
                    </a:cubicBezTo>
                    <a:cubicBezTo>
                      <a:pt x="47" y="156"/>
                      <a:pt x="71" y="126"/>
                      <a:pt x="94" y="94"/>
                    </a:cubicBezTo>
                    <a:cubicBezTo>
                      <a:pt x="108" y="75"/>
                      <a:pt x="126" y="59"/>
                      <a:pt x="145" y="45"/>
                    </a:cubicBezTo>
                    <a:cubicBezTo>
                      <a:pt x="164" y="31"/>
                      <a:pt x="195" y="9"/>
                      <a:pt x="219" y="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3" name="Freeform 7"/>
              <p:cNvSpPr>
                <a:spLocks/>
              </p:cNvSpPr>
              <p:nvPr/>
            </p:nvSpPr>
            <p:spPr bwMode="auto">
              <a:xfrm>
                <a:off x="535" y="1979"/>
                <a:ext cx="306" cy="372"/>
              </a:xfrm>
              <a:custGeom>
                <a:avLst/>
                <a:gdLst>
                  <a:gd name="T0" fmla="*/ 131 w 397"/>
                  <a:gd name="T1" fmla="*/ 4 h 452"/>
                  <a:gd name="T2" fmla="*/ 221 w 397"/>
                  <a:gd name="T3" fmla="*/ 48 h 452"/>
                  <a:gd name="T4" fmla="*/ 204 w 397"/>
                  <a:gd name="T5" fmla="*/ 179 h 452"/>
                  <a:gd name="T6" fmla="*/ 86 w 397"/>
                  <a:gd name="T7" fmla="*/ 297 h 452"/>
                  <a:gd name="T8" fmla="*/ 15 w 397"/>
                  <a:gd name="T9" fmla="*/ 251 h 452"/>
                  <a:gd name="T10" fmla="*/ 2 w 397"/>
                  <a:gd name="T11" fmla="*/ 195 h 452"/>
                  <a:gd name="T12" fmla="*/ 18 w 397"/>
                  <a:gd name="T13" fmla="*/ 128 h 452"/>
                  <a:gd name="T14" fmla="*/ 56 w 397"/>
                  <a:gd name="T15" fmla="*/ 63 h 452"/>
                  <a:gd name="T16" fmla="*/ 87 w 397"/>
                  <a:gd name="T17" fmla="*/ 30 h 452"/>
                  <a:gd name="T18" fmla="*/ 131 w 397"/>
                  <a:gd name="T19" fmla="*/ 4 h 4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7" h="452">
                    <a:moveTo>
                      <a:pt x="220" y="6"/>
                    </a:moveTo>
                    <a:cubicBezTo>
                      <a:pt x="279" y="0"/>
                      <a:pt x="347" y="7"/>
                      <a:pt x="372" y="70"/>
                    </a:cubicBezTo>
                    <a:cubicBezTo>
                      <a:pt x="397" y="129"/>
                      <a:pt x="361" y="208"/>
                      <a:pt x="344" y="265"/>
                    </a:cubicBezTo>
                    <a:cubicBezTo>
                      <a:pt x="315" y="362"/>
                      <a:pt x="258" y="452"/>
                      <a:pt x="145" y="439"/>
                    </a:cubicBezTo>
                    <a:cubicBezTo>
                      <a:pt x="94" y="433"/>
                      <a:pt x="54" y="412"/>
                      <a:pt x="25" y="370"/>
                    </a:cubicBezTo>
                    <a:cubicBezTo>
                      <a:pt x="10" y="347"/>
                      <a:pt x="6" y="315"/>
                      <a:pt x="3" y="288"/>
                    </a:cubicBezTo>
                    <a:cubicBezTo>
                      <a:pt x="0" y="253"/>
                      <a:pt x="16" y="221"/>
                      <a:pt x="31" y="190"/>
                    </a:cubicBezTo>
                    <a:cubicBezTo>
                      <a:pt x="47" y="155"/>
                      <a:pt x="72" y="125"/>
                      <a:pt x="95" y="94"/>
                    </a:cubicBezTo>
                    <a:cubicBezTo>
                      <a:pt x="109" y="75"/>
                      <a:pt x="127" y="58"/>
                      <a:pt x="146" y="44"/>
                    </a:cubicBezTo>
                    <a:cubicBezTo>
                      <a:pt x="165" y="30"/>
                      <a:pt x="196" y="9"/>
                      <a:pt x="220" y="6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4" name="Freeform 8"/>
              <p:cNvSpPr>
                <a:spLocks/>
              </p:cNvSpPr>
              <p:nvPr/>
            </p:nvSpPr>
            <p:spPr bwMode="auto">
              <a:xfrm>
                <a:off x="550" y="2069"/>
                <a:ext cx="209" cy="269"/>
              </a:xfrm>
              <a:custGeom>
                <a:avLst/>
                <a:gdLst>
                  <a:gd name="T0" fmla="*/ 36 w 272"/>
                  <a:gd name="T1" fmla="*/ 18 h 328"/>
                  <a:gd name="T2" fmla="*/ 10 w 272"/>
                  <a:gd name="T3" fmla="*/ 75 h 328"/>
                  <a:gd name="T4" fmla="*/ 6 w 272"/>
                  <a:gd name="T5" fmla="*/ 151 h 328"/>
                  <a:gd name="T6" fmla="*/ 64 w 272"/>
                  <a:gd name="T7" fmla="*/ 214 h 328"/>
                  <a:gd name="T8" fmla="*/ 149 w 272"/>
                  <a:gd name="T9" fmla="*/ 176 h 328"/>
                  <a:gd name="T10" fmla="*/ 124 w 272"/>
                  <a:gd name="T11" fmla="*/ 107 h 328"/>
                  <a:gd name="T12" fmla="*/ 93 w 272"/>
                  <a:gd name="T13" fmla="*/ 87 h 328"/>
                  <a:gd name="T14" fmla="*/ 80 w 272"/>
                  <a:gd name="T15" fmla="*/ 51 h 328"/>
                  <a:gd name="T16" fmla="*/ 65 w 272"/>
                  <a:gd name="T17" fmla="*/ 5 h 328"/>
                  <a:gd name="T18" fmla="*/ 35 w 272"/>
                  <a:gd name="T19" fmla="*/ 18 h 3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2" h="328">
                    <a:moveTo>
                      <a:pt x="61" y="27"/>
                    </a:moveTo>
                    <a:cubicBezTo>
                      <a:pt x="37" y="45"/>
                      <a:pt x="26" y="84"/>
                      <a:pt x="17" y="112"/>
                    </a:cubicBezTo>
                    <a:cubicBezTo>
                      <a:pt x="5" y="147"/>
                      <a:pt x="0" y="188"/>
                      <a:pt x="11" y="224"/>
                    </a:cubicBezTo>
                    <a:cubicBezTo>
                      <a:pt x="24" y="267"/>
                      <a:pt x="63" y="309"/>
                      <a:pt x="108" y="318"/>
                    </a:cubicBezTo>
                    <a:cubicBezTo>
                      <a:pt x="151" y="328"/>
                      <a:pt x="233" y="305"/>
                      <a:pt x="252" y="262"/>
                    </a:cubicBezTo>
                    <a:cubicBezTo>
                      <a:pt x="272" y="215"/>
                      <a:pt x="254" y="180"/>
                      <a:pt x="211" y="158"/>
                    </a:cubicBezTo>
                    <a:cubicBezTo>
                      <a:pt x="193" y="149"/>
                      <a:pt x="173" y="143"/>
                      <a:pt x="158" y="129"/>
                    </a:cubicBezTo>
                    <a:cubicBezTo>
                      <a:pt x="143" y="114"/>
                      <a:pt x="138" y="95"/>
                      <a:pt x="135" y="75"/>
                    </a:cubicBezTo>
                    <a:cubicBezTo>
                      <a:pt x="131" y="53"/>
                      <a:pt x="134" y="17"/>
                      <a:pt x="109" y="7"/>
                    </a:cubicBezTo>
                    <a:cubicBezTo>
                      <a:pt x="88" y="0"/>
                      <a:pt x="74" y="19"/>
                      <a:pt x="58" y="27"/>
                    </a:cubicBezTo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5" name="Freeform 9"/>
              <p:cNvSpPr>
                <a:spLocks/>
              </p:cNvSpPr>
              <p:nvPr/>
            </p:nvSpPr>
            <p:spPr bwMode="auto">
              <a:xfrm>
                <a:off x="762" y="1992"/>
                <a:ext cx="56" cy="212"/>
              </a:xfrm>
              <a:custGeom>
                <a:avLst/>
                <a:gdLst>
                  <a:gd name="T0" fmla="*/ 0 w 72"/>
                  <a:gd name="T1" fmla="*/ 6 h 258"/>
                  <a:gd name="T2" fmla="*/ 40 w 72"/>
                  <a:gd name="T3" fmla="*/ 54 h 258"/>
                  <a:gd name="T4" fmla="*/ 36 w 72"/>
                  <a:gd name="T5" fmla="*/ 104 h 258"/>
                  <a:gd name="T6" fmla="*/ 18 w 72"/>
                  <a:gd name="T7" fmla="*/ 174 h 258"/>
                  <a:gd name="T8" fmla="*/ 28 w 72"/>
                  <a:gd name="T9" fmla="*/ 113 h 258"/>
                  <a:gd name="T10" fmla="*/ 31 w 72"/>
                  <a:gd name="T11" fmla="*/ 63 h 258"/>
                  <a:gd name="T12" fmla="*/ 2 w 72"/>
                  <a:gd name="T13" fmla="*/ 7 h 2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58">
                    <a:moveTo>
                      <a:pt x="0" y="9"/>
                    </a:moveTo>
                    <a:cubicBezTo>
                      <a:pt x="28" y="0"/>
                      <a:pt x="62" y="56"/>
                      <a:pt x="67" y="80"/>
                    </a:cubicBezTo>
                    <a:cubicBezTo>
                      <a:pt x="72" y="103"/>
                      <a:pt x="65" y="131"/>
                      <a:pt x="59" y="154"/>
                    </a:cubicBezTo>
                    <a:cubicBezTo>
                      <a:pt x="52" y="189"/>
                      <a:pt x="43" y="225"/>
                      <a:pt x="29" y="258"/>
                    </a:cubicBezTo>
                    <a:cubicBezTo>
                      <a:pt x="28" y="229"/>
                      <a:pt x="42" y="196"/>
                      <a:pt x="46" y="167"/>
                    </a:cubicBezTo>
                    <a:cubicBezTo>
                      <a:pt x="50" y="143"/>
                      <a:pt x="53" y="118"/>
                      <a:pt x="51" y="94"/>
                    </a:cubicBezTo>
                    <a:cubicBezTo>
                      <a:pt x="47" y="59"/>
                      <a:pt x="36" y="27"/>
                      <a:pt x="4" y="11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6" name="Freeform 10"/>
              <p:cNvSpPr>
                <a:spLocks/>
              </p:cNvSpPr>
              <p:nvPr/>
            </p:nvSpPr>
            <p:spPr bwMode="auto">
              <a:xfrm>
                <a:off x="641" y="2226"/>
                <a:ext cx="129" cy="106"/>
              </a:xfrm>
              <a:custGeom>
                <a:avLst/>
                <a:gdLst>
                  <a:gd name="T0" fmla="*/ 100 w 167"/>
                  <a:gd name="T1" fmla="*/ 0 h 128"/>
                  <a:gd name="T2" fmla="*/ 63 w 167"/>
                  <a:gd name="T3" fmla="*/ 59 h 128"/>
                  <a:gd name="T4" fmla="*/ 0 w 167"/>
                  <a:gd name="T5" fmla="*/ 80 h 128"/>
                  <a:gd name="T6" fmla="*/ 32 w 167"/>
                  <a:gd name="T7" fmla="*/ 78 h 128"/>
                  <a:gd name="T8" fmla="*/ 62 w 167"/>
                  <a:gd name="T9" fmla="*/ 68 h 128"/>
                  <a:gd name="T10" fmla="*/ 85 w 167"/>
                  <a:gd name="T11" fmla="*/ 45 h 128"/>
                  <a:gd name="T12" fmla="*/ 98 w 167"/>
                  <a:gd name="T13" fmla="*/ 1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128">
                    <a:moveTo>
                      <a:pt x="167" y="0"/>
                    </a:moveTo>
                    <a:cubicBezTo>
                      <a:pt x="160" y="30"/>
                      <a:pt x="131" y="68"/>
                      <a:pt x="106" y="86"/>
                    </a:cubicBezTo>
                    <a:cubicBezTo>
                      <a:pt x="79" y="105"/>
                      <a:pt x="32" y="125"/>
                      <a:pt x="0" y="117"/>
                    </a:cubicBezTo>
                    <a:cubicBezTo>
                      <a:pt x="17" y="128"/>
                      <a:pt x="37" y="119"/>
                      <a:pt x="54" y="114"/>
                    </a:cubicBezTo>
                    <a:cubicBezTo>
                      <a:pt x="72" y="108"/>
                      <a:pt x="88" y="108"/>
                      <a:pt x="104" y="99"/>
                    </a:cubicBezTo>
                    <a:cubicBezTo>
                      <a:pt x="120" y="91"/>
                      <a:pt x="132" y="80"/>
                      <a:pt x="142" y="65"/>
                    </a:cubicBezTo>
                    <a:cubicBezTo>
                      <a:pt x="153" y="49"/>
                      <a:pt x="156" y="29"/>
                      <a:pt x="164" y="1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7" name="Freeform 11"/>
              <p:cNvSpPr>
                <a:spLocks/>
              </p:cNvSpPr>
              <p:nvPr/>
            </p:nvSpPr>
            <p:spPr bwMode="auto">
              <a:xfrm>
                <a:off x="670" y="1996"/>
                <a:ext cx="112" cy="57"/>
              </a:xfrm>
              <a:custGeom>
                <a:avLst/>
                <a:gdLst>
                  <a:gd name="T0" fmla="*/ 3 w 146"/>
                  <a:gd name="T1" fmla="*/ 20 h 69"/>
                  <a:gd name="T2" fmla="*/ 54 w 146"/>
                  <a:gd name="T3" fmla="*/ 6 h 69"/>
                  <a:gd name="T4" fmla="*/ 68 w 146"/>
                  <a:gd name="T5" fmla="*/ 31 h 69"/>
                  <a:gd name="T6" fmla="*/ 49 w 146"/>
                  <a:gd name="T7" fmla="*/ 22 h 69"/>
                  <a:gd name="T8" fmla="*/ 28 w 146"/>
                  <a:gd name="T9" fmla="*/ 31 h 69"/>
                  <a:gd name="T10" fmla="*/ 0 w 146"/>
                  <a:gd name="T11" fmla="*/ 30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6" h="69">
                    <a:moveTo>
                      <a:pt x="5" y="29"/>
                    </a:moveTo>
                    <a:cubicBezTo>
                      <a:pt x="27" y="11"/>
                      <a:pt x="66" y="0"/>
                      <a:pt x="93" y="8"/>
                    </a:cubicBezTo>
                    <a:cubicBezTo>
                      <a:pt x="104" y="12"/>
                      <a:pt x="146" y="47"/>
                      <a:pt x="116" y="46"/>
                    </a:cubicBezTo>
                    <a:cubicBezTo>
                      <a:pt x="106" y="46"/>
                      <a:pt x="95" y="34"/>
                      <a:pt x="84" y="33"/>
                    </a:cubicBezTo>
                    <a:cubicBezTo>
                      <a:pt x="70" y="32"/>
                      <a:pt x="60" y="38"/>
                      <a:pt x="48" y="46"/>
                    </a:cubicBezTo>
                    <a:cubicBezTo>
                      <a:pt x="32" y="56"/>
                      <a:pt x="8" y="69"/>
                      <a:pt x="0" y="4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8" name="Freeform 12"/>
              <p:cNvSpPr>
                <a:spLocks/>
              </p:cNvSpPr>
              <p:nvPr/>
            </p:nvSpPr>
            <p:spPr bwMode="auto">
              <a:xfrm>
                <a:off x="393" y="2111"/>
                <a:ext cx="243" cy="345"/>
              </a:xfrm>
              <a:custGeom>
                <a:avLst/>
                <a:gdLst>
                  <a:gd name="T0" fmla="*/ 67 w 316"/>
                  <a:gd name="T1" fmla="*/ 0 h 419"/>
                  <a:gd name="T2" fmla="*/ 12 w 316"/>
                  <a:gd name="T3" fmla="*/ 82 h 419"/>
                  <a:gd name="T4" fmla="*/ 5 w 316"/>
                  <a:gd name="T5" fmla="*/ 166 h 419"/>
                  <a:gd name="T6" fmla="*/ 106 w 316"/>
                  <a:gd name="T7" fmla="*/ 277 h 419"/>
                  <a:gd name="T8" fmla="*/ 141 w 316"/>
                  <a:gd name="T9" fmla="*/ 282 h 419"/>
                  <a:gd name="T10" fmla="*/ 187 w 316"/>
                  <a:gd name="T11" fmla="*/ 273 h 419"/>
                  <a:gd name="T12" fmla="*/ 25 w 316"/>
                  <a:gd name="T13" fmla="*/ 163 h 419"/>
                  <a:gd name="T14" fmla="*/ 68 w 316"/>
                  <a:gd name="T15" fmla="*/ 3 h 4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6" h="419">
                    <a:moveTo>
                      <a:pt x="113" y="0"/>
                    </a:moveTo>
                    <a:cubicBezTo>
                      <a:pt x="68" y="13"/>
                      <a:pt x="36" y="81"/>
                      <a:pt x="19" y="120"/>
                    </a:cubicBezTo>
                    <a:cubicBezTo>
                      <a:pt x="1" y="162"/>
                      <a:pt x="0" y="201"/>
                      <a:pt x="9" y="245"/>
                    </a:cubicBezTo>
                    <a:cubicBezTo>
                      <a:pt x="27" y="337"/>
                      <a:pt x="92" y="385"/>
                      <a:pt x="179" y="409"/>
                    </a:cubicBezTo>
                    <a:cubicBezTo>
                      <a:pt x="200" y="415"/>
                      <a:pt x="217" y="419"/>
                      <a:pt x="239" y="415"/>
                    </a:cubicBezTo>
                    <a:cubicBezTo>
                      <a:pt x="263" y="410"/>
                      <a:pt x="293" y="410"/>
                      <a:pt x="316" y="403"/>
                    </a:cubicBezTo>
                    <a:cubicBezTo>
                      <a:pt x="213" y="390"/>
                      <a:pt x="79" y="348"/>
                      <a:pt x="41" y="240"/>
                    </a:cubicBezTo>
                    <a:cubicBezTo>
                      <a:pt x="14" y="164"/>
                      <a:pt x="50" y="50"/>
                      <a:pt x="115" y="5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09" name="Freeform 13"/>
              <p:cNvSpPr>
                <a:spLocks/>
              </p:cNvSpPr>
              <p:nvPr/>
            </p:nvSpPr>
            <p:spPr bwMode="auto">
              <a:xfrm>
                <a:off x="838" y="1937"/>
                <a:ext cx="170" cy="294"/>
              </a:xfrm>
              <a:custGeom>
                <a:avLst/>
                <a:gdLst>
                  <a:gd name="T0" fmla="*/ 0 w 221"/>
                  <a:gd name="T1" fmla="*/ 0 h 358"/>
                  <a:gd name="T2" fmla="*/ 86 w 221"/>
                  <a:gd name="T3" fmla="*/ 74 h 358"/>
                  <a:gd name="T4" fmla="*/ 111 w 221"/>
                  <a:gd name="T5" fmla="*/ 241 h 358"/>
                  <a:gd name="T6" fmla="*/ 82 w 221"/>
                  <a:gd name="T7" fmla="*/ 74 h 358"/>
                  <a:gd name="T8" fmla="*/ 44 w 221"/>
                  <a:gd name="T9" fmla="*/ 21 h 358"/>
                  <a:gd name="T10" fmla="*/ 2 w 221"/>
                  <a:gd name="T11" fmla="*/ 2 h 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1" h="358">
                    <a:moveTo>
                      <a:pt x="0" y="0"/>
                    </a:moveTo>
                    <a:cubicBezTo>
                      <a:pt x="75" y="4"/>
                      <a:pt x="112" y="44"/>
                      <a:pt x="146" y="110"/>
                    </a:cubicBezTo>
                    <a:cubicBezTo>
                      <a:pt x="184" y="185"/>
                      <a:pt x="221" y="275"/>
                      <a:pt x="187" y="358"/>
                    </a:cubicBezTo>
                    <a:cubicBezTo>
                      <a:pt x="204" y="278"/>
                      <a:pt x="180" y="179"/>
                      <a:pt x="138" y="110"/>
                    </a:cubicBezTo>
                    <a:cubicBezTo>
                      <a:pt x="120" y="81"/>
                      <a:pt x="106" y="47"/>
                      <a:pt x="74" y="30"/>
                    </a:cubicBezTo>
                    <a:cubicBezTo>
                      <a:pt x="51" y="18"/>
                      <a:pt x="22" y="14"/>
                      <a:pt x="3" y="2"/>
                    </a:cubicBezTo>
                  </a:path>
                </a:pathLst>
              </a:custGeom>
              <a:solidFill>
                <a:srgbClr val="F8F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10" name="Freeform 14"/>
              <p:cNvSpPr>
                <a:spLocks/>
              </p:cNvSpPr>
              <p:nvPr/>
            </p:nvSpPr>
            <p:spPr bwMode="auto">
              <a:xfrm>
                <a:off x="597" y="1926"/>
                <a:ext cx="198" cy="359"/>
              </a:xfrm>
              <a:custGeom>
                <a:avLst/>
                <a:gdLst>
                  <a:gd name="T0" fmla="*/ 152 w 258"/>
                  <a:gd name="T1" fmla="*/ 9 h 437"/>
                  <a:gd name="T2" fmla="*/ 101 w 258"/>
                  <a:gd name="T3" fmla="*/ 37 h 437"/>
                  <a:gd name="T4" fmla="*/ 48 w 258"/>
                  <a:gd name="T5" fmla="*/ 144 h 437"/>
                  <a:gd name="T6" fmla="*/ 4 w 258"/>
                  <a:gd name="T7" fmla="*/ 234 h 437"/>
                  <a:gd name="T8" fmla="*/ 10 w 258"/>
                  <a:gd name="T9" fmla="*/ 295 h 437"/>
                  <a:gd name="T10" fmla="*/ 26 w 258"/>
                  <a:gd name="T11" fmla="*/ 200 h 437"/>
                  <a:gd name="T12" fmla="*/ 70 w 258"/>
                  <a:gd name="T13" fmla="*/ 131 h 437"/>
                  <a:gd name="T14" fmla="*/ 131 w 258"/>
                  <a:gd name="T15" fmla="*/ 15 h 437"/>
                  <a:gd name="T16" fmla="*/ 150 w 258"/>
                  <a:gd name="T17" fmla="*/ 7 h 4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8" h="437">
                    <a:moveTo>
                      <a:pt x="258" y="13"/>
                    </a:moveTo>
                    <a:cubicBezTo>
                      <a:pt x="227" y="0"/>
                      <a:pt x="188" y="33"/>
                      <a:pt x="171" y="55"/>
                    </a:cubicBezTo>
                    <a:cubicBezTo>
                      <a:pt x="133" y="102"/>
                      <a:pt x="116" y="162"/>
                      <a:pt x="81" y="213"/>
                    </a:cubicBezTo>
                    <a:cubicBezTo>
                      <a:pt x="51" y="257"/>
                      <a:pt x="16" y="292"/>
                      <a:pt x="6" y="347"/>
                    </a:cubicBezTo>
                    <a:cubicBezTo>
                      <a:pt x="0" y="379"/>
                      <a:pt x="4" y="407"/>
                      <a:pt x="17" y="437"/>
                    </a:cubicBezTo>
                    <a:cubicBezTo>
                      <a:pt x="7" y="385"/>
                      <a:pt x="15" y="341"/>
                      <a:pt x="44" y="296"/>
                    </a:cubicBezTo>
                    <a:cubicBezTo>
                      <a:pt x="67" y="260"/>
                      <a:pt x="102" y="236"/>
                      <a:pt x="119" y="195"/>
                    </a:cubicBezTo>
                    <a:cubicBezTo>
                      <a:pt x="143" y="135"/>
                      <a:pt x="156" y="51"/>
                      <a:pt x="223" y="22"/>
                    </a:cubicBezTo>
                    <a:cubicBezTo>
                      <a:pt x="233" y="17"/>
                      <a:pt x="246" y="15"/>
                      <a:pt x="256" y="11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11" name="Oval 15"/>
              <p:cNvSpPr>
                <a:spLocks noChangeArrowheads="1"/>
              </p:cNvSpPr>
              <p:nvPr/>
            </p:nvSpPr>
            <p:spPr bwMode="auto">
              <a:xfrm>
                <a:off x="714" y="1971"/>
                <a:ext cx="24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2" name="Oval 16"/>
              <p:cNvSpPr>
                <a:spLocks noChangeArrowheads="1"/>
              </p:cNvSpPr>
              <p:nvPr/>
            </p:nvSpPr>
            <p:spPr bwMode="auto">
              <a:xfrm>
                <a:off x="735" y="1957"/>
                <a:ext cx="16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3" name="Oval 17"/>
              <p:cNvSpPr>
                <a:spLocks noChangeArrowheads="1"/>
              </p:cNvSpPr>
              <p:nvPr/>
            </p:nvSpPr>
            <p:spPr bwMode="auto">
              <a:xfrm>
                <a:off x="612" y="2291"/>
                <a:ext cx="11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4" name="Oval 18"/>
              <p:cNvSpPr>
                <a:spLocks noChangeArrowheads="1"/>
              </p:cNvSpPr>
              <p:nvPr/>
            </p:nvSpPr>
            <p:spPr bwMode="auto">
              <a:xfrm>
                <a:off x="627" y="2311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5" name="Freeform 19"/>
              <p:cNvSpPr>
                <a:spLocks/>
              </p:cNvSpPr>
              <p:nvPr/>
            </p:nvSpPr>
            <p:spPr bwMode="auto">
              <a:xfrm>
                <a:off x="403" y="2055"/>
                <a:ext cx="155" cy="382"/>
              </a:xfrm>
              <a:custGeom>
                <a:avLst/>
                <a:gdLst>
                  <a:gd name="T0" fmla="*/ 118 w 201"/>
                  <a:gd name="T1" fmla="*/ 0 h 465"/>
                  <a:gd name="T2" fmla="*/ 92 w 201"/>
                  <a:gd name="T3" fmla="*/ 22 h 465"/>
                  <a:gd name="T4" fmla="*/ 58 w 201"/>
                  <a:gd name="T5" fmla="*/ 51 h 465"/>
                  <a:gd name="T6" fmla="*/ 11 w 201"/>
                  <a:gd name="T7" fmla="*/ 135 h 465"/>
                  <a:gd name="T8" fmla="*/ 31 w 201"/>
                  <a:gd name="T9" fmla="*/ 255 h 465"/>
                  <a:gd name="T10" fmla="*/ 120 w 201"/>
                  <a:gd name="T11" fmla="*/ 314 h 465"/>
                  <a:gd name="T12" fmla="*/ 89 w 201"/>
                  <a:gd name="T13" fmla="*/ 300 h 465"/>
                  <a:gd name="T14" fmla="*/ 51 w 201"/>
                  <a:gd name="T15" fmla="*/ 277 h 465"/>
                  <a:gd name="T16" fmla="*/ 14 w 201"/>
                  <a:gd name="T17" fmla="*/ 191 h 465"/>
                  <a:gd name="T18" fmla="*/ 36 w 201"/>
                  <a:gd name="T19" fmla="*/ 89 h 465"/>
                  <a:gd name="T20" fmla="*/ 95 w 201"/>
                  <a:gd name="T21" fmla="*/ 29 h 465"/>
                  <a:gd name="T22" fmla="*/ 116 w 201"/>
                  <a:gd name="T23" fmla="*/ 3 h 4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1" h="465">
                    <a:moveTo>
                      <a:pt x="198" y="0"/>
                    </a:moveTo>
                    <a:cubicBezTo>
                      <a:pt x="182" y="8"/>
                      <a:pt x="169" y="22"/>
                      <a:pt x="154" y="33"/>
                    </a:cubicBezTo>
                    <a:cubicBezTo>
                      <a:pt x="135" y="47"/>
                      <a:pt x="116" y="60"/>
                      <a:pt x="97" y="75"/>
                    </a:cubicBezTo>
                    <a:cubicBezTo>
                      <a:pt x="57" y="105"/>
                      <a:pt x="31" y="151"/>
                      <a:pt x="18" y="200"/>
                    </a:cubicBezTo>
                    <a:cubicBezTo>
                      <a:pt x="0" y="268"/>
                      <a:pt x="8" y="323"/>
                      <a:pt x="52" y="379"/>
                    </a:cubicBezTo>
                    <a:cubicBezTo>
                      <a:pt x="86" y="423"/>
                      <a:pt x="146" y="456"/>
                      <a:pt x="201" y="465"/>
                    </a:cubicBezTo>
                    <a:cubicBezTo>
                      <a:pt x="185" y="464"/>
                      <a:pt x="165" y="451"/>
                      <a:pt x="150" y="444"/>
                    </a:cubicBezTo>
                    <a:cubicBezTo>
                      <a:pt x="128" y="434"/>
                      <a:pt x="106" y="425"/>
                      <a:pt x="86" y="410"/>
                    </a:cubicBezTo>
                    <a:cubicBezTo>
                      <a:pt x="48" y="381"/>
                      <a:pt x="25" y="330"/>
                      <a:pt x="23" y="282"/>
                    </a:cubicBezTo>
                    <a:cubicBezTo>
                      <a:pt x="22" y="225"/>
                      <a:pt x="36" y="182"/>
                      <a:pt x="61" y="132"/>
                    </a:cubicBezTo>
                    <a:cubicBezTo>
                      <a:pt x="82" y="91"/>
                      <a:pt x="123" y="70"/>
                      <a:pt x="159" y="42"/>
                    </a:cubicBezTo>
                    <a:cubicBezTo>
                      <a:pt x="173" y="31"/>
                      <a:pt x="184" y="19"/>
                      <a:pt x="194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16" name="Oval 20"/>
              <p:cNvSpPr>
                <a:spLocks noChangeArrowheads="1"/>
              </p:cNvSpPr>
              <p:nvPr/>
            </p:nvSpPr>
            <p:spPr bwMode="auto">
              <a:xfrm>
                <a:off x="564" y="2042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7" name="Oval 21"/>
              <p:cNvSpPr>
                <a:spLocks noChangeArrowheads="1"/>
              </p:cNvSpPr>
              <p:nvPr/>
            </p:nvSpPr>
            <p:spPr bwMode="auto">
              <a:xfrm>
                <a:off x="579" y="2031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8" name="Oval 22"/>
              <p:cNvSpPr>
                <a:spLocks noChangeArrowheads="1"/>
              </p:cNvSpPr>
              <p:nvPr/>
            </p:nvSpPr>
            <p:spPr bwMode="auto">
              <a:xfrm>
                <a:off x="645" y="2430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9" name="Oval 23"/>
              <p:cNvSpPr>
                <a:spLocks noChangeArrowheads="1"/>
              </p:cNvSpPr>
              <p:nvPr/>
            </p:nvSpPr>
            <p:spPr bwMode="auto">
              <a:xfrm>
                <a:off x="665" y="2426"/>
                <a:ext cx="7" cy="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419" altLang="es-419" sz="5400">
                  <a:solidFill>
                    <a:srgbClr val="0070C0"/>
                  </a:solidFill>
                </a:endParaRPr>
              </a:p>
            </p:txBody>
          </p:sp>
          <p:sp>
            <p:nvSpPr>
              <p:cNvPr id="120" name="Freeform 24"/>
              <p:cNvSpPr>
                <a:spLocks/>
              </p:cNvSpPr>
              <p:nvPr/>
            </p:nvSpPr>
            <p:spPr bwMode="auto">
              <a:xfrm>
                <a:off x="735" y="2064"/>
                <a:ext cx="241" cy="334"/>
              </a:xfrm>
              <a:custGeom>
                <a:avLst/>
                <a:gdLst>
                  <a:gd name="T0" fmla="*/ 165 w 312"/>
                  <a:gd name="T1" fmla="*/ 0 h 407"/>
                  <a:gd name="T2" fmla="*/ 185 w 312"/>
                  <a:gd name="T3" fmla="*/ 141 h 407"/>
                  <a:gd name="T4" fmla="*/ 90 w 312"/>
                  <a:gd name="T5" fmla="*/ 225 h 407"/>
                  <a:gd name="T6" fmla="*/ 0 w 312"/>
                  <a:gd name="T7" fmla="*/ 274 h 407"/>
                  <a:gd name="T8" fmla="*/ 32 w 312"/>
                  <a:gd name="T9" fmla="*/ 239 h 407"/>
                  <a:gd name="T10" fmla="*/ 73 w 312"/>
                  <a:gd name="T11" fmla="*/ 201 h 407"/>
                  <a:gd name="T12" fmla="*/ 141 w 312"/>
                  <a:gd name="T13" fmla="*/ 143 h 407"/>
                  <a:gd name="T14" fmla="*/ 154 w 312"/>
                  <a:gd name="T15" fmla="*/ 67 h 407"/>
                  <a:gd name="T16" fmla="*/ 158 w 312"/>
                  <a:gd name="T17" fmla="*/ 2 h 4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2" h="407">
                    <a:moveTo>
                      <a:pt x="277" y="0"/>
                    </a:moveTo>
                    <a:cubicBezTo>
                      <a:pt x="308" y="61"/>
                      <a:pt x="312" y="140"/>
                      <a:pt x="309" y="210"/>
                    </a:cubicBezTo>
                    <a:cubicBezTo>
                      <a:pt x="306" y="298"/>
                      <a:pt x="219" y="314"/>
                      <a:pt x="150" y="334"/>
                    </a:cubicBezTo>
                    <a:cubicBezTo>
                      <a:pt x="95" y="351"/>
                      <a:pt x="53" y="389"/>
                      <a:pt x="0" y="407"/>
                    </a:cubicBezTo>
                    <a:cubicBezTo>
                      <a:pt x="11" y="390"/>
                      <a:pt x="39" y="370"/>
                      <a:pt x="55" y="354"/>
                    </a:cubicBezTo>
                    <a:cubicBezTo>
                      <a:pt x="77" y="334"/>
                      <a:pt x="97" y="313"/>
                      <a:pt x="123" y="298"/>
                    </a:cubicBezTo>
                    <a:cubicBezTo>
                      <a:pt x="167" y="273"/>
                      <a:pt x="207" y="257"/>
                      <a:pt x="236" y="212"/>
                    </a:cubicBezTo>
                    <a:cubicBezTo>
                      <a:pt x="260" y="175"/>
                      <a:pt x="260" y="142"/>
                      <a:pt x="258" y="100"/>
                    </a:cubicBezTo>
                    <a:cubicBezTo>
                      <a:pt x="256" y="65"/>
                      <a:pt x="266" y="35"/>
                      <a:pt x="266" y="2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  <p:sp>
            <p:nvSpPr>
              <p:cNvPr id="121" name="Freeform 25"/>
              <p:cNvSpPr>
                <a:spLocks/>
              </p:cNvSpPr>
              <p:nvPr/>
            </p:nvSpPr>
            <p:spPr bwMode="auto">
              <a:xfrm>
                <a:off x="708" y="1949"/>
                <a:ext cx="206" cy="197"/>
              </a:xfrm>
              <a:custGeom>
                <a:avLst/>
                <a:gdLst>
                  <a:gd name="T0" fmla="*/ 157 w 267"/>
                  <a:gd name="T1" fmla="*/ 52 h 240"/>
                  <a:gd name="T2" fmla="*/ 110 w 267"/>
                  <a:gd name="T3" fmla="*/ 29 h 240"/>
                  <a:gd name="T4" fmla="*/ 58 w 267"/>
                  <a:gd name="T5" fmla="*/ 58 h 240"/>
                  <a:gd name="T6" fmla="*/ 28 w 267"/>
                  <a:gd name="T7" fmla="*/ 115 h 240"/>
                  <a:gd name="T8" fmla="*/ 0 w 267"/>
                  <a:gd name="T9" fmla="*/ 162 h 240"/>
                  <a:gd name="T10" fmla="*/ 25 w 267"/>
                  <a:gd name="T11" fmla="*/ 97 h 240"/>
                  <a:gd name="T12" fmla="*/ 52 w 267"/>
                  <a:gd name="T13" fmla="*/ 23 h 240"/>
                  <a:gd name="T14" fmla="*/ 112 w 267"/>
                  <a:gd name="T15" fmla="*/ 7 h 240"/>
                  <a:gd name="T16" fmla="*/ 159 w 267"/>
                  <a:gd name="T17" fmla="*/ 45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40">
                    <a:moveTo>
                      <a:pt x="265" y="77"/>
                    </a:moveTo>
                    <a:cubicBezTo>
                      <a:pt x="265" y="53"/>
                      <a:pt x="203" y="45"/>
                      <a:pt x="185" y="43"/>
                    </a:cubicBezTo>
                    <a:cubicBezTo>
                      <a:pt x="144" y="39"/>
                      <a:pt x="124" y="56"/>
                      <a:pt x="97" y="86"/>
                    </a:cubicBezTo>
                    <a:cubicBezTo>
                      <a:pt x="73" y="114"/>
                      <a:pt x="62" y="137"/>
                      <a:pt x="47" y="170"/>
                    </a:cubicBezTo>
                    <a:cubicBezTo>
                      <a:pt x="35" y="196"/>
                      <a:pt x="14" y="216"/>
                      <a:pt x="0" y="240"/>
                    </a:cubicBezTo>
                    <a:cubicBezTo>
                      <a:pt x="12" y="207"/>
                      <a:pt x="31" y="178"/>
                      <a:pt x="41" y="144"/>
                    </a:cubicBezTo>
                    <a:cubicBezTo>
                      <a:pt x="51" y="107"/>
                      <a:pt x="61" y="64"/>
                      <a:pt x="87" y="34"/>
                    </a:cubicBezTo>
                    <a:cubicBezTo>
                      <a:pt x="114" y="2"/>
                      <a:pt x="150" y="0"/>
                      <a:pt x="188" y="10"/>
                    </a:cubicBezTo>
                    <a:cubicBezTo>
                      <a:pt x="225" y="20"/>
                      <a:pt x="241" y="40"/>
                      <a:pt x="267" y="6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419" sz="5400"/>
              </a:p>
            </p:txBody>
          </p:sp>
        </p:grpSp>
        <p:cxnSp>
          <p:nvCxnSpPr>
            <p:cNvPr id="122" name="Straight Arrow Connector 121"/>
            <p:cNvCxnSpPr/>
            <p:nvPr/>
          </p:nvCxnSpPr>
          <p:spPr>
            <a:xfrm flipH="1">
              <a:off x="10355678" y="2102721"/>
              <a:ext cx="756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10285660" y="1493919"/>
              <a:ext cx="881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419" dirty="0"/>
                <a:t>DMT +</a:t>
              </a:r>
            </a:p>
            <a:p>
              <a:pPr algn="ctr"/>
              <a:r>
                <a:rPr lang="es-419" b="1" dirty="0">
                  <a:solidFill>
                    <a:srgbClr val="004080"/>
                  </a:solidFill>
                </a:rPr>
                <a:t>↓</a:t>
              </a:r>
              <a:r>
                <a:rPr lang="es-419" dirty="0"/>
                <a:t> NGF,</a:t>
              </a:r>
            </a:p>
            <a:p>
              <a:pPr algn="ctr"/>
              <a:r>
                <a:rPr lang="es-419" dirty="0"/>
                <a:t>72h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639280" y="1445341"/>
            <a:ext cx="3321050" cy="2397125"/>
            <a:chOff x="6639280" y="1445341"/>
            <a:chExt cx="3321050" cy="2397125"/>
          </a:xfrm>
        </p:grpSpPr>
        <p:graphicFrame>
          <p:nvGraphicFramePr>
            <p:cNvPr id="124" name="Object 123"/>
            <p:cNvGraphicFramePr>
              <a:graphicFrameLocks noChangeAspect="1"/>
            </p:cNvGraphicFramePr>
            <p:nvPr>
              <p:extLst/>
            </p:nvPr>
          </p:nvGraphicFramePr>
          <p:xfrm>
            <a:off x="6639280" y="1445341"/>
            <a:ext cx="3321050" cy="239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0" name="Prism 6" r:id="rId5" imgW="3521767" imgH="2538726" progId="Prism6.Document">
                    <p:embed/>
                  </p:oleObj>
                </mc:Choice>
                <mc:Fallback>
                  <p:oleObj name="Prism 6" r:id="rId5" imgW="3521767" imgH="2538726" progId="Prism6.Document">
                    <p:embed/>
                    <p:pic>
                      <p:nvPicPr>
                        <p:cNvPr id="124" name="Object 1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39280" y="1445341"/>
                          <a:ext cx="3321050" cy="2397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5" name="Up Arrow 124"/>
            <p:cNvSpPr/>
            <p:nvPr/>
          </p:nvSpPr>
          <p:spPr>
            <a:xfrm rot="10800000">
              <a:off x="8092387" y="2311767"/>
              <a:ext cx="445169" cy="324853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9CC6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6330412" y="1647808"/>
            <a:ext cx="3875453" cy="769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2200" b="1" dirty="0">
                <a:solidFill>
                  <a:schemeClr val="bg1"/>
                </a:solidFill>
              </a:rPr>
              <a:t>DMT shows </a:t>
            </a:r>
            <a:r>
              <a:rPr lang="es-419" sz="2200" b="1" dirty="0" err="1">
                <a:solidFill>
                  <a:schemeClr val="bg1"/>
                </a:solidFill>
              </a:rPr>
              <a:t>an</a:t>
            </a:r>
            <a:r>
              <a:rPr lang="es-419" sz="2200" b="1" dirty="0">
                <a:solidFill>
                  <a:schemeClr val="bg1"/>
                </a:solidFill>
              </a:rPr>
              <a:t> </a:t>
            </a:r>
            <a:r>
              <a:rPr lang="es-419" sz="2200" b="1" dirty="0" err="1">
                <a:solidFill>
                  <a:schemeClr val="bg1"/>
                </a:solidFill>
              </a:rPr>
              <a:t>additive-like</a:t>
            </a:r>
            <a:r>
              <a:rPr lang="es-419" sz="2200" b="1" dirty="0">
                <a:solidFill>
                  <a:schemeClr val="bg1"/>
                </a:solidFill>
              </a:rPr>
              <a:t> </a:t>
            </a:r>
            <a:r>
              <a:rPr lang="es-419" sz="2200" b="1" dirty="0" err="1">
                <a:solidFill>
                  <a:schemeClr val="bg1"/>
                </a:solidFill>
              </a:rPr>
              <a:t>effect</a:t>
            </a:r>
            <a:r>
              <a:rPr lang="es-419" sz="2200" b="1" dirty="0">
                <a:solidFill>
                  <a:schemeClr val="bg1"/>
                </a:solidFill>
              </a:rPr>
              <a:t> </a:t>
            </a:r>
            <a:r>
              <a:rPr lang="es-419" sz="2200" b="1" dirty="0" err="1">
                <a:solidFill>
                  <a:schemeClr val="bg1"/>
                </a:solidFill>
              </a:rPr>
              <a:t>with</a:t>
            </a:r>
            <a:r>
              <a:rPr lang="es-419" sz="2200" b="1" dirty="0">
                <a:solidFill>
                  <a:schemeClr val="bg1"/>
                </a:solidFill>
              </a:rPr>
              <a:t> NGF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graphicFrame>
        <p:nvGraphicFramePr>
          <p:cNvPr id="131" name="Object 130"/>
          <p:cNvGraphicFramePr>
            <a:graphicFrameLocks noChangeAspect="1"/>
          </p:cNvGraphicFramePr>
          <p:nvPr>
            <p:extLst/>
          </p:nvPr>
        </p:nvGraphicFramePr>
        <p:xfrm>
          <a:off x="6564313" y="2290763"/>
          <a:ext cx="4856162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1" name="Prism 6" r:id="rId7" imgW="3457663" imgH="3149907" progId="Prism6.Document">
                  <p:embed/>
                </p:oleObj>
              </mc:Choice>
              <mc:Fallback>
                <p:oleObj name="Prism 6" r:id="rId7" imgW="3457663" imgH="3149907" progId="Prism6.Document">
                  <p:embed/>
                  <p:pic>
                    <p:nvPicPr>
                      <p:cNvPr id="131" name="Object 1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4313" y="2290763"/>
                        <a:ext cx="4856162" cy="442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24844" y="4503738"/>
            <a:ext cx="2526432" cy="2097095"/>
            <a:chOff x="224918" y="4583804"/>
            <a:chExt cx="2526432" cy="20970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9000"/>
                      </a14:imgEffect>
                      <a14:imgEffect>
                        <a14:brightnessContrast bright="-7000" contrast="29000"/>
                      </a14:imgEffect>
                    </a14:imgLayer>
                  </a14:imgProps>
                </a:ext>
              </a:extLst>
            </a:blip>
            <a:srcRect t="17429"/>
            <a:stretch/>
          </p:blipFill>
          <p:spPr>
            <a:xfrm>
              <a:off x="224918" y="4604554"/>
              <a:ext cx="2526432" cy="207634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24918" y="4583804"/>
              <a:ext cx="836772" cy="26161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DMT 5µM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00402" y="6306163"/>
              <a:ext cx="466500" cy="205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100µm</a:t>
              </a:r>
            </a:p>
          </p:txBody>
        </p:sp>
        <p:sp>
          <p:nvSpPr>
            <p:cNvPr id="8" name="Isosceles Triangle 7"/>
            <p:cNvSpPr/>
            <p:nvPr/>
          </p:nvSpPr>
          <p:spPr>
            <a:xfrm rot="8131402">
              <a:off x="1919617" y="5863400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2" name="Isosceles Triangle 131"/>
            <p:cNvSpPr/>
            <p:nvPr/>
          </p:nvSpPr>
          <p:spPr>
            <a:xfrm rot="18385331">
              <a:off x="2441826" y="6008797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3" name="Isosceles Triangle 132"/>
            <p:cNvSpPr/>
            <p:nvPr/>
          </p:nvSpPr>
          <p:spPr>
            <a:xfrm rot="11735770">
              <a:off x="2435027" y="5465364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4" name="Isosceles Triangle 133"/>
            <p:cNvSpPr/>
            <p:nvPr/>
          </p:nvSpPr>
          <p:spPr>
            <a:xfrm rot="13986014">
              <a:off x="1816758" y="5230399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5" name="Isosceles Triangle 134"/>
            <p:cNvSpPr/>
            <p:nvPr/>
          </p:nvSpPr>
          <p:spPr>
            <a:xfrm rot="16525017">
              <a:off x="2243540" y="4836713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8" name="Isosceles Triangle 137"/>
            <p:cNvSpPr/>
            <p:nvPr/>
          </p:nvSpPr>
          <p:spPr>
            <a:xfrm rot="1457890">
              <a:off x="993737" y="5622614"/>
              <a:ext cx="88900" cy="1905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</p:spTree>
    <p:extLst>
      <p:ext uri="{BB962C8B-B14F-4D97-AF65-F5344CB8AC3E}">
        <p14:creationId xmlns:p14="http://schemas.microsoft.com/office/powerpoint/2010/main" val="22483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5" grpId="0"/>
      <p:bldP spid="97" grpId="0"/>
      <p:bldP spid="1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85" r="5925"/>
          <a:stretch/>
        </p:blipFill>
        <p:spPr>
          <a:xfrm>
            <a:off x="4725998" y="764932"/>
            <a:ext cx="7284293" cy="61822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/>
          <a:lstStyle/>
          <a:p>
            <a:r>
              <a:rPr lang="es-419" dirty="0"/>
              <a:t>DMT IN PC12 CELL 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3728" y="1565846"/>
            <a:ext cx="60382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Towards an understanding of the molecular mechanisms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3" y="2219020"/>
            <a:ext cx="3454695" cy="40011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Pharmacological inhibitors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77820691"/>
              </p:ext>
            </p:extLst>
          </p:nvPr>
        </p:nvGraphicFramePr>
        <p:xfrm>
          <a:off x="72103" y="2868056"/>
          <a:ext cx="3155416" cy="156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29462619"/>
              </p:ext>
            </p:extLst>
          </p:nvPr>
        </p:nvGraphicFramePr>
        <p:xfrm>
          <a:off x="155937" y="4998008"/>
          <a:ext cx="2123145" cy="1176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angle 12"/>
          <p:cNvSpPr/>
          <p:nvPr/>
        </p:nvSpPr>
        <p:spPr>
          <a:xfrm>
            <a:off x="6734628" y="891440"/>
            <a:ext cx="545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Effect of DMT on neurite outgrowth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5959" y="4444098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U73122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4881" y="3873710"/>
            <a:ext cx="1077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LY294002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47673" y="4158904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PD98059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39985" y="5711787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NE-100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21965" y="3289303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GNF-5837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38678" y="5387012"/>
            <a:ext cx="118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Ketanserin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8209156">
            <a:off x="5561007" y="4151866"/>
            <a:ext cx="484632" cy="48456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Down Arrow 16"/>
          <p:cNvSpPr/>
          <p:nvPr/>
        </p:nvSpPr>
        <p:spPr>
          <a:xfrm rot="18209156">
            <a:off x="6651907" y="3631429"/>
            <a:ext cx="484632" cy="48456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Down Arrow 17"/>
          <p:cNvSpPr/>
          <p:nvPr/>
        </p:nvSpPr>
        <p:spPr>
          <a:xfrm rot="3850327">
            <a:off x="9032352" y="2918342"/>
            <a:ext cx="484632" cy="48456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" name="Down Arrow 18"/>
          <p:cNvSpPr/>
          <p:nvPr/>
        </p:nvSpPr>
        <p:spPr>
          <a:xfrm rot="3850327">
            <a:off x="11586269" y="3613791"/>
            <a:ext cx="484632" cy="48456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Down Arrow 19"/>
          <p:cNvSpPr/>
          <p:nvPr/>
        </p:nvSpPr>
        <p:spPr>
          <a:xfrm rot="3850327">
            <a:off x="8280666" y="1723676"/>
            <a:ext cx="484632" cy="48456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455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468121_Coastal presentation_RVA_v5" id="{5B652A6C-03CB-4457-ADFC-1C5BB6605FEF}" vid="{F00112C4-F9F0-4BD0-BC95-5242C8B0F7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0CE401-796E-4493-905E-4DDA5AF62AB4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Coastal presentation</Template>
  <TotalTime>0</TotalTime>
  <Words>1312</Words>
  <Application>Microsoft Office PowerPoint</Application>
  <PresentationFormat>Widescreen</PresentationFormat>
  <Paragraphs>243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Arial-ItalicMT</vt:lpstr>
      <vt:lpstr>Calibri</vt:lpstr>
      <vt:lpstr>inherit</vt:lpstr>
      <vt:lpstr>Segoe UI Semilight</vt:lpstr>
      <vt:lpstr>Times New Roman</vt:lpstr>
      <vt:lpstr>Wingdings</vt:lpstr>
      <vt:lpstr>Office Theme</vt:lpstr>
      <vt:lpstr>CS ChemDraw Drawing</vt:lpstr>
      <vt:lpstr>Prism 6</vt:lpstr>
      <vt:lpstr>Ayahuasca’s psychedelic component DMT promotes neuritogenesis in PC12 cells</vt:lpstr>
      <vt:lpstr>introduction</vt:lpstr>
      <vt:lpstr>introduction</vt:lpstr>
      <vt:lpstr>introduction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DMT IN PC12 CELL 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2024-10-24T15:30:23Z</dcterms:created>
  <dcterms:modified xsi:type="dcterms:W3CDTF">2025-03-11T13:08:21Z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