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2404050" cy="43205400"/>
  <p:notesSz cx="6858000" cy="9144000"/>
  <p:defaultTextStyle>
    <a:defPPr>
      <a:defRPr lang="es-ES"/>
    </a:defPPr>
    <a:lvl1pPr marL="0" algn="l" defTabSz="4320211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60105" algn="l" defTabSz="4320211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20211" algn="l" defTabSz="4320211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80316" algn="l" defTabSz="4320211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40422" algn="l" defTabSz="4320211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800527" algn="l" defTabSz="4320211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60632" algn="l" defTabSz="4320211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120738" algn="l" defTabSz="4320211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80843" algn="l" defTabSz="4320211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8">
          <p15:clr>
            <a:srgbClr val="A4A3A4"/>
          </p15:clr>
        </p15:guide>
        <p15:guide id="2" pos="102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2F4"/>
    <a:srgbClr val="C1E7E9"/>
    <a:srgbClr val="0B8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05" autoAdjust="0"/>
  </p:normalViewPr>
  <p:slideViewPr>
    <p:cSldViewPr>
      <p:cViewPr>
        <p:scale>
          <a:sx n="50" d="100"/>
          <a:sy n="50" d="100"/>
        </p:scale>
        <p:origin x="36" y="-8532"/>
      </p:cViewPr>
      <p:guideLst>
        <p:guide orient="horz" pos="13608"/>
        <p:guide pos="102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430304" y="13421682"/>
            <a:ext cx="27543443" cy="92611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860609" y="24483060"/>
            <a:ext cx="22682835" cy="110413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60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20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80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4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800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60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20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80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23492937" y="1730223"/>
            <a:ext cx="7290912" cy="3686460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620202" y="1730223"/>
            <a:ext cx="21332667" cy="368646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9697" y="27763474"/>
            <a:ext cx="27543443" cy="8581073"/>
          </a:xfrm>
        </p:spPr>
        <p:txBody>
          <a:bodyPr anchor="t"/>
          <a:lstStyle>
            <a:lvl1pPr algn="l">
              <a:defRPr sz="189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59697" y="18312295"/>
            <a:ext cx="27543443" cy="9451178"/>
          </a:xfrm>
        </p:spPr>
        <p:txBody>
          <a:bodyPr anchor="b"/>
          <a:lstStyle>
            <a:lvl1pPr marL="0" indent="0">
              <a:buNone/>
              <a:defRPr sz="9500">
                <a:solidFill>
                  <a:schemeClr val="tx1">
                    <a:tint val="75000"/>
                  </a:schemeClr>
                </a:solidFill>
              </a:defRPr>
            </a:lvl1pPr>
            <a:lvl2pPr marL="2160105" indent="0">
              <a:buNone/>
              <a:defRPr sz="8500">
                <a:solidFill>
                  <a:schemeClr val="tx1">
                    <a:tint val="75000"/>
                  </a:schemeClr>
                </a:solidFill>
              </a:defRPr>
            </a:lvl2pPr>
            <a:lvl3pPr marL="4320211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80316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640422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800527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2960632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120738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280843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620204" y="10081264"/>
            <a:ext cx="14311788" cy="28513567"/>
          </a:xfrm>
        </p:spPr>
        <p:txBody>
          <a:bodyPr/>
          <a:lstStyle>
            <a:lvl1pPr>
              <a:defRPr sz="13200"/>
            </a:lvl1pPr>
            <a:lvl2pPr>
              <a:defRPr sz="114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6472059" y="10081264"/>
            <a:ext cx="14311788" cy="28513567"/>
          </a:xfrm>
        </p:spPr>
        <p:txBody>
          <a:bodyPr/>
          <a:lstStyle>
            <a:lvl1pPr>
              <a:defRPr sz="13200"/>
            </a:lvl1pPr>
            <a:lvl2pPr>
              <a:defRPr sz="114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20203" y="9671212"/>
            <a:ext cx="14317416" cy="4030501"/>
          </a:xfrm>
        </p:spPr>
        <p:txBody>
          <a:bodyPr anchor="b"/>
          <a:lstStyle>
            <a:lvl1pPr marL="0" indent="0">
              <a:buNone/>
              <a:defRPr sz="11400" b="1"/>
            </a:lvl1pPr>
            <a:lvl2pPr marL="2160105" indent="0">
              <a:buNone/>
              <a:defRPr sz="9500" b="1"/>
            </a:lvl2pPr>
            <a:lvl3pPr marL="4320211" indent="0">
              <a:buNone/>
              <a:defRPr sz="8500" b="1"/>
            </a:lvl3pPr>
            <a:lvl4pPr marL="6480316" indent="0">
              <a:buNone/>
              <a:defRPr sz="7500" b="1"/>
            </a:lvl4pPr>
            <a:lvl5pPr marL="8640422" indent="0">
              <a:buNone/>
              <a:defRPr sz="7500" b="1"/>
            </a:lvl5pPr>
            <a:lvl6pPr marL="10800527" indent="0">
              <a:buNone/>
              <a:defRPr sz="7500" b="1"/>
            </a:lvl6pPr>
            <a:lvl7pPr marL="12960632" indent="0">
              <a:buNone/>
              <a:defRPr sz="7500" b="1"/>
            </a:lvl7pPr>
            <a:lvl8pPr marL="15120738" indent="0">
              <a:buNone/>
              <a:defRPr sz="7500" b="1"/>
            </a:lvl8pPr>
            <a:lvl9pPr marL="17280843" indent="0">
              <a:buNone/>
              <a:defRPr sz="7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620203" y="13701713"/>
            <a:ext cx="14317416" cy="24893114"/>
          </a:xfrm>
        </p:spPr>
        <p:txBody>
          <a:bodyPr/>
          <a:lstStyle>
            <a:lvl1pPr>
              <a:defRPr sz="11400"/>
            </a:lvl1pPr>
            <a:lvl2pPr>
              <a:defRPr sz="9500"/>
            </a:lvl2pPr>
            <a:lvl3pPr>
              <a:defRPr sz="85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6460810" y="9671212"/>
            <a:ext cx="14323040" cy="4030501"/>
          </a:xfrm>
        </p:spPr>
        <p:txBody>
          <a:bodyPr anchor="b"/>
          <a:lstStyle>
            <a:lvl1pPr marL="0" indent="0">
              <a:buNone/>
              <a:defRPr sz="11400" b="1"/>
            </a:lvl1pPr>
            <a:lvl2pPr marL="2160105" indent="0">
              <a:buNone/>
              <a:defRPr sz="9500" b="1"/>
            </a:lvl2pPr>
            <a:lvl3pPr marL="4320211" indent="0">
              <a:buNone/>
              <a:defRPr sz="8500" b="1"/>
            </a:lvl3pPr>
            <a:lvl4pPr marL="6480316" indent="0">
              <a:buNone/>
              <a:defRPr sz="7500" b="1"/>
            </a:lvl4pPr>
            <a:lvl5pPr marL="8640422" indent="0">
              <a:buNone/>
              <a:defRPr sz="7500" b="1"/>
            </a:lvl5pPr>
            <a:lvl6pPr marL="10800527" indent="0">
              <a:buNone/>
              <a:defRPr sz="7500" b="1"/>
            </a:lvl6pPr>
            <a:lvl7pPr marL="12960632" indent="0">
              <a:buNone/>
              <a:defRPr sz="7500" b="1"/>
            </a:lvl7pPr>
            <a:lvl8pPr marL="15120738" indent="0">
              <a:buNone/>
              <a:defRPr sz="7500" b="1"/>
            </a:lvl8pPr>
            <a:lvl9pPr marL="17280843" indent="0">
              <a:buNone/>
              <a:defRPr sz="7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6460810" y="13701713"/>
            <a:ext cx="14323040" cy="24893114"/>
          </a:xfrm>
        </p:spPr>
        <p:txBody>
          <a:bodyPr/>
          <a:lstStyle>
            <a:lvl1pPr>
              <a:defRPr sz="11400"/>
            </a:lvl1pPr>
            <a:lvl2pPr>
              <a:defRPr sz="9500"/>
            </a:lvl2pPr>
            <a:lvl3pPr>
              <a:defRPr sz="85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20205" y="1720215"/>
            <a:ext cx="10660710" cy="7320916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669085" y="1720218"/>
            <a:ext cx="18114764" cy="36874612"/>
          </a:xfrm>
        </p:spPr>
        <p:txBody>
          <a:bodyPr/>
          <a:lstStyle>
            <a:lvl1pPr>
              <a:defRPr sz="15100"/>
            </a:lvl1pPr>
            <a:lvl2pPr>
              <a:defRPr sz="13200"/>
            </a:lvl2pPr>
            <a:lvl3pPr>
              <a:defRPr sz="114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20205" y="9041134"/>
            <a:ext cx="10660710" cy="29553697"/>
          </a:xfrm>
        </p:spPr>
        <p:txBody>
          <a:bodyPr/>
          <a:lstStyle>
            <a:lvl1pPr marL="0" indent="0">
              <a:buNone/>
              <a:defRPr sz="6700"/>
            </a:lvl1pPr>
            <a:lvl2pPr marL="2160105" indent="0">
              <a:buNone/>
              <a:defRPr sz="5700"/>
            </a:lvl2pPr>
            <a:lvl3pPr marL="4320211" indent="0">
              <a:buNone/>
              <a:defRPr sz="4700"/>
            </a:lvl3pPr>
            <a:lvl4pPr marL="6480316" indent="0">
              <a:buNone/>
              <a:defRPr sz="4200"/>
            </a:lvl4pPr>
            <a:lvl5pPr marL="8640422" indent="0">
              <a:buNone/>
              <a:defRPr sz="4200"/>
            </a:lvl5pPr>
            <a:lvl6pPr marL="10800527" indent="0">
              <a:buNone/>
              <a:defRPr sz="4200"/>
            </a:lvl6pPr>
            <a:lvl7pPr marL="12960632" indent="0">
              <a:buNone/>
              <a:defRPr sz="4200"/>
            </a:lvl7pPr>
            <a:lvl8pPr marL="15120738" indent="0">
              <a:buNone/>
              <a:defRPr sz="4200"/>
            </a:lvl8pPr>
            <a:lvl9pPr marL="17280843" indent="0">
              <a:buNone/>
              <a:defRPr sz="4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51421" y="30243781"/>
            <a:ext cx="19442430" cy="3570450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351421" y="3860483"/>
            <a:ext cx="19442430" cy="25923240"/>
          </a:xfrm>
        </p:spPr>
        <p:txBody>
          <a:bodyPr/>
          <a:lstStyle>
            <a:lvl1pPr marL="0" indent="0">
              <a:buNone/>
              <a:defRPr sz="15100"/>
            </a:lvl1pPr>
            <a:lvl2pPr marL="2160105" indent="0">
              <a:buNone/>
              <a:defRPr sz="13200"/>
            </a:lvl2pPr>
            <a:lvl3pPr marL="4320211" indent="0">
              <a:buNone/>
              <a:defRPr sz="11400"/>
            </a:lvl3pPr>
            <a:lvl4pPr marL="6480316" indent="0">
              <a:buNone/>
              <a:defRPr sz="9500"/>
            </a:lvl4pPr>
            <a:lvl5pPr marL="8640422" indent="0">
              <a:buNone/>
              <a:defRPr sz="9500"/>
            </a:lvl5pPr>
            <a:lvl6pPr marL="10800527" indent="0">
              <a:buNone/>
              <a:defRPr sz="9500"/>
            </a:lvl6pPr>
            <a:lvl7pPr marL="12960632" indent="0">
              <a:buNone/>
              <a:defRPr sz="9500"/>
            </a:lvl7pPr>
            <a:lvl8pPr marL="15120738" indent="0">
              <a:buNone/>
              <a:defRPr sz="9500"/>
            </a:lvl8pPr>
            <a:lvl9pPr marL="17280843" indent="0">
              <a:buNone/>
              <a:defRPr sz="95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351421" y="33814229"/>
            <a:ext cx="19442430" cy="5070631"/>
          </a:xfrm>
        </p:spPr>
        <p:txBody>
          <a:bodyPr/>
          <a:lstStyle>
            <a:lvl1pPr marL="0" indent="0">
              <a:buNone/>
              <a:defRPr sz="6700"/>
            </a:lvl1pPr>
            <a:lvl2pPr marL="2160105" indent="0">
              <a:buNone/>
              <a:defRPr sz="5700"/>
            </a:lvl2pPr>
            <a:lvl3pPr marL="4320211" indent="0">
              <a:buNone/>
              <a:defRPr sz="4700"/>
            </a:lvl3pPr>
            <a:lvl4pPr marL="6480316" indent="0">
              <a:buNone/>
              <a:defRPr sz="4200"/>
            </a:lvl4pPr>
            <a:lvl5pPr marL="8640422" indent="0">
              <a:buNone/>
              <a:defRPr sz="4200"/>
            </a:lvl5pPr>
            <a:lvl6pPr marL="10800527" indent="0">
              <a:buNone/>
              <a:defRPr sz="4200"/>
            </a:lvl6pPr>
            <a:lvl7pPr marL="12960632" indent="0">
              <a:buNone/>
              <a:defRPr sz="4200"/>
            </a:lvl7pPr>
            <a:lvl8pPr marL="15120738" indent="0">
              <a:buNone/>
              <a:defRPr sz="4200"/>
            </a:lvl8pPr>
            <a:lvl9pPr marL="17280843" indent="0">
              <a:buNone/>
              <a:defRPr sz="4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620204" y="1730220"/>
            <a:ext cx="29163645" cy="7200900"/>
          </a:xfrm>
          <a:prstGeom prst="rect">
            <a:avLst/>
          </a:prstGeom>
        </p:spPr>
        <p:txBody>
          <a:bodyPr vert="horz" lIns="432021" tIns="216011" rIns="432021" bIns="216011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20204" y="10081264"/>
            <a:ext cx="29163645" cy="28513567"/>
          </a:xfrm>
          <a:prstGeom prst="rect">
            <a:avLst/>
          </a:prstGeom>
        </p:spPr>
        <p:txBody>
          <a:bodyPr vert="horz" lIns="432021" tIns="216011" rIns="432021" bIns="216011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1620204" y="40045008"/>
            <a:ext cx="7560945" cy="2300287"/>
          </a:xfrm>
          <a:prstGeom prst="rect">
            <a:avLst/>
          </a:prstGeom>
        </p:spPr>
        <p:txBody>
          <a:bodyPr vert="horz" lIns="432021" tIns="216011" rIns="432021" bIns="216011" rtlCol="0" anchor="ctr"/>
          <a:lstStyle>
            <a:lvl1pPr algn="l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06/11/2023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1071384" y="40045008"/>
            <a:ext cx="10261283" cy="2300287"/>
          </a:xfrm>
          <a:prstGeom prst="rect">
            <a:avLst/>
          </a:prstGeom>
        </p:spPr>
        <p:txBody>
          <a:bodyPr vert="horz" lIns="432021" tIns="216011" rIns="432021" bIns="216011" rtlCol="0" anchor="ctr"/>
          <a:lstStyle>
            <a:lvl1pPr algn="ct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23222904" y="40045008"/>
            <a:ext cx="7560945" cy="2300287"/>
          </a:xfrm>
          <a:prstGeom prst="rect">
            <a:avLst/>
          </a:prstGeom>
        </p:spPr>
        <p:txBody>
          <a:bodyPr vert="horz" lIns="432021" tIns="216011" rIns="432021" bIns="216011" rtlCol="0" anchor="ctr"/>
          <a:lstStyle>
            <a:lvl1pPr algn="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20211" rtl="0" eaLnBrk="1" latinLnBrk="0" hangingPunct="1">
        <a:spcBef>
          <a:spcPct val="0"/>
        </a:spcBef>
        <a:buNone/>
        <a:defRPr sz="20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80" indent="-1620080" algn="l" defTabSz="4320211" rtl="0" eaLnBrk="1" latinLnBrk="0" hangingPunct="1">
        <a:spcBef>
          <a:spcPct val="20000"/>
        </a:spcBef>
        <a:buFont typeface="Arial" pitchFamily="34" charset="0"/>
        <a:buChar char="•"/>
        <a:defRPr sz="15100" kern="1200">
          <a:solidFill>
            <a:schemeClr val="tx1"/>
          </a:solidFill>
          <a:latin typeface="+mn-lt"/>
          <a:ea typeface="+mn-ea"/>
          <a:cs typeface="+mn-cs"/>
        </a:defRPr>
      </a:lvl1pPr>
      <a:lvl2pPr marL="3510172" indent="-1350066" algn="l" defTabSz="4320211" rtl="0" eaLnBrk="1" latinLnBrk="0" hangingPunct="1">
        <a:spcBef>
          <a:spcPct val="20000"/>
        </a:spcBef>
        <a:buFont typeface="Arial" pitchFamily="34" charset="0"/>
        <a:buChar char="–"/>
        <a:defRPr sz="13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264" indent="-1080053" algn="l" defTabSz="4320211" rtl="0" eaLnBrk="1" latinLnBrk="0" hangingPunct="1">
        <a:spcBef>
          <a:spcPct val="20000"/>
        </a:spcBef>
        <a:buFont typeface="Arial" pitchFamily="34" charset="0"/>
        <a:buChar char="•"/>
        <a:defRPr sz="114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369" indent="-1080053" algn="l" defTabSz="4320211" rtl="0" eaLnBrk="1" latinLnBrk="0" hangingPunct="1">
        <a:spcBef>
          <a:spcPct val="20000"/>
        </a:spcBef>
        <a:buFont typeface="Arial" pitchFamily="34" charset="0"/>
        <a:buChar char="–"/>
        <a:defRPr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474" indent="-1080053" algn="l" defTabSz="4320211" rtl="0" eaLnBrk="1" latinLnBrk="0" hangingPunct="1">
        <a:spcBef>
          <a:spcPct val="20000"/>
        </a:spcBef>
        <a:buFont typeface="Arial" pitchFamily="34" charset="0"/>
        <a:buChar char="»"/>
        <a:defRPr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0580" indent="-1080053" algn="l" defTabSz="4320211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4040685" indent="-1080053" algn="l" defTabSz="4320211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791" indent="-1080053" algn="l" defTabSz="4320211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8360896" indent="-1080053" algn="l" defTabSz="4320211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320211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105" algn="l" defTabSz="4320211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211" algn="l" defTabSz="4320211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316" algn="l" defTabSz="4320211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422" algn="l" defTabSz="4320211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527" algn="l" defTabSz="4320211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0632" algn="l" defTabSz="4320211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0738" algn="l" defTabSz="4320211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843" algn="l" defTabSz="4320211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867721" y="11029718"/>
            <a:ext cx="30596600" cy="27507056"/>
          </a:xfrm>
          <a:prstGeom prst="rect">
            <a:avLst/>
          </a:prstGeom>
          <a:solidFill>
            <a:srgbClr val="D4E2F4"/>
          </a:solidFill>
          <a:ln w="57150">
            <a:solidFill>
              <a:srgbClr val="0B8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30" name="29 Rectángulo"/>
          <p:cNvSpPr/>
          <p:nvPr/>
        </p:nvSpPr>
        <p:spPr>
          <a:xfrm>
            <a:off x="11593513" y="11752878"/>
            <a:ext cx="19692000" cy="17197426"/>
          </a:xfrm>
          <a:prstGeom prst="rect">
            <a:avLst/>
          </a:prstGeom>
          <a:solidFill>
            <a:schemeClr val="bg1"/>
          </a:solidFill>
          <a:ln w="57150">
            <a:solidFill>
              <a:srgbClr val="0B8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dirty="0"/>
          </a:p>
        </p:txBody>
      </p:sp>
      <p:sp>
        <p:nvSpPr>
          <p:cNvPr id="7" name="6 Rectángulo redondeado"/>
          <p:cNvSpPr>
            <a:spLocks/>
          </p:cNvSpPr>
          <p:nvPr/>
        </p:nvSpPr>
        <p:spPr>
          <a:xfrm>
            <a:off x="867721" y="605167"/>
            <a:ext cx="30600000" cy="5155773"/>
          </a:xfrm>
          <a:prstGeom prst="roundRect">
            <a:avLst/>
          </a:prstGeom>
          <a:solidFill>
            <a:srgbClr val="D4E2F4"/>
          </a:solidFill>
          <a:ln w="57150">
            <a:solidFill>
              <a:srgbClr val="0B8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947" tIns="56473" rIns="112947" bIns="56473" spcCol="0" rtlCol="0" anchor="ctr"/>
          <a:lstStyle/>
          <a:p>
            <a:pPr algn="ctr"/>
            <a:endParaRPr lang="es-UY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CDA0A58-ABEA-4322-90FE-537716A2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13" y="576364"/>
            <a:ext cx="3019105" cy="281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2C35C77-CF07-44D7-BA3F-DAF7CE65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172" y="576364"/>
            <a:ext cx="3398557" cy="170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998369" y="717530"/>
            <a:ext cx="23927437" cy="2330040"/>
          </a:xfrm>
          <a:prstGeom prst="rect">
            <a:avLst/>
          </a:prstGeom>
          <a:noFill/>
        </p:spPr>
        <p:txBody>
          <a:bodyPr wrap="square" lIns="112947" tIns="56473" rIns="112947" bIns="56473" rtlCol="0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and characterization of </a:t>
            </a:r>
            <a:r>
              <a:rPr lang="en-US" sz="7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Stemphylium</a:t>
            </a:r>
            <a:r>
              <a:rPr lang="en-US" sz="7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species causing gray 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leaf 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spot 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tomato in Uruguay</a:t>
            </a:r>
            <a:endParaRPr lang="es-UY" dirty="0"/>
          </a:p>
        </p:txBody>
      </p:sp>
      <p:sp>
        <p:nvSpPr>
          <p:cNvPr id="9" name="8 CuadroTexto"/>
          <p:cNvSpPr txBox="1"/>
          <p:nvPr/>
        </p:nvSpPr>
        <p:spPr>
          <a:xfrm>
            <a:off x="1948437" y="4032748"/>
            <a:ext cx="29903894" cy="2530095"/>
          </a:xfrm>
          <a:prstGeom prst="rect">
            <a:avLst/>
          </a:prstGeom>
          <a:noFill/>
        </p:spPr>
        <p:txBody>
          <a:bodyPr wrap="square" lIns="112947" tIns="56473" rIns="112947" bIns="56473" rtlCol="0">
            <a:spAutoFit/>
          </a:bodyPr>
          <a:lstStyle/>
          <a:p>
            <a:r>
              <a:rPr lang="es-ES" sz="3600" dirty="0"/>
              <a:t>Ana Clara González </a:t>
            </a:r>
            <a:r>
              <a:rPr lang="es-ES" sz="3600" baseline="30000" dirty="0"/>
              <a:t>1</a:t>
            </a:r>
            <a:r>
              <a:rPr lang="es-ES" sz="3600" dirty="0"/>
              <a:t>,   Leticia Rubio </a:t>
            </a:r>
            <a:r>
              <a:rPr lang="es-ES" sz="3600" baseline="30000" dirty="0"/>
              <a:t>2</a:t>
            </a:r>
            <a:r>
              <a:rPr lang="es-ES" sz="3600" dirty="0"/>
              <a:t>, </a:t>
            </a:r>
            <a:r>
              <a:rPr lang="es-ES" sz="3600" dirty="0" err="1"/>
              <a:t>Eilyn</a:t>
            </a:r>
            <a:r>
              <a:rPr lang="es-ES" sz="3600" dirty="0"/>
              <a:t> Mena </a:t>
            </a:r>
            <a:r>
              <a:rPr lang="es-ES" sz="3600" baseline="30000" dirty="0"/>
              <a:t>1</a:t>
            </a:r>
            <a:r>
              <a:rPr lang="es-ES" sz="3600" dirty="0"/>
              <a:t>, Leonardo Delgado-Cerrone</a:t>
            </a:r>
            <a:r>
              <a:rPr lang="es-ES" sz="3600" baseline="30000" dirty="0"/>
              <a:t>1</a:t>
            </a:r>
            <a:r>
              <a:rPr lang="es-ES" sz="3600" dirty="0"/>
              <a:t>, Ana </a:t>
            </a:r>
            <a:r>
              <a:rPr lang="es-ES" sz="3600" dirty="0" err="1"/>
              <a:t>Arruabarrena</a:t>
            </a:r>
            <a:r>
              <a:rPr lang="es-ES" sz="3600" dirty="0"/>
              <a:t> </a:t>
            </a:r>
            <a:r>
              <a:rPr lang="es-ES" sz="3600" baseline="30000" dirty="0"/>
              <a:t>2</a:t>
            </a:r>
            <a:r>
              <a:rPr lang="es-ES" sz="3600" dirty="0"/>
              <a:t>, Matías-Gonzáles-Arcos</a:t>
            </a:r>
            <a:r>
              <a:rPr lang="es-ES" sz="3600" baseline="30000" dirty="0"/>
              <a:t>2</a:t>
            </a:r>
            <a:r>
              <a:rPr lang="es-ES" sz="3600" dirty="0"/>
              <a:t> e Inés Ponce de León </a:t>
            </a:r>
            <a:r>
              <a:rPr lang="es-ES" sz="3600" baseline="30000" dirty="0"/>
              <a:t>1</a:t>
            </a:r>
            <a:r>
              <a:rPr lang="es-ES" sz="3600" dirty="0"/>
              <a:t>.</a:t>
            </a:r>
            <a:endParaRPr lang="es-UY" sz="3600" dirty="0"/>
          </a:p>
          <a:p>
            <a:r>
              <a:rPr lang="es-ES" sz="3600" baseline="30000" dirty="0"/>
              <a:t>1</a:t>
            </a:r>
            <a:r>
              <a:rPr lang="es-ES" sz="3600" dirty="0"/>
              <a:t> Departamento de Biología Molecular, Instituto de Investigaciones Biológicas Clemente Estable, Montevideo, Uruguay</a:t>
            </a:r>
            <a:endParaRPr lang="es-UY" sz="3600" dirty="0"/>
          </a:p>
          <a:p>
            <a:r>
              <a:rPr lang="es-ES" sz="3600" baseline="30000" dirty="0"/>
              <a:t>2</a:t>
            </a:r>
            <a:r>
              <a:rPr lang="es-ES" sz="3600" dirty="0"/>
              <a:t> Instituto Nacional de Investigación Agropecuaria- INIA Salto Grande, Uruguay</a:t>
            </a:r>
            <a:endParaRPr lang="es-UY" sz="3600" dirty="0"/>
          </a:p>
          <a:p>
            <a:endParaRPr lang="es-UY" sz="4900" dirty="0"/>
          </a:p>
        </p:txBody>
      </p:sp>
      <p:sp>
        <p:nvSpPr>
          <p:cNvPr id="10" name="9 Rectángulo redondeado"/>
          <p:cNvSpPr/>
          <p:nvPr/>
        </p:nvSpPr>
        <p:spPr>
          <a:xfrm>
            <a:off x="864321" y="5904956"/>
            <a:ext cx="30600000" cy="2664296"/>
          </a:xfrm>
          <a:prstGeom prst="roundRect">
            <a:avLst/>
          </a:prstGeom>
          <a:solidFill>
            <a:srgbClr val="D4E2F4"/>
          </a:solidFill>
          <a:ln w="57150">
            <a:solidFill>
              <a:srgbClr val="0B8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947" tIns="56473" rIns="112947" bIns="56473" spcCol="0" rtlCol="0" anchor="ctr"/>
          <a:lstStyle/>
          <a:p>
            <a:pPr algn="ctr"/>
            <a:endParaRPr lang="es-UY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93753" y="5801590"/>
            <a:ext cx="7923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/>
              <a:t>INTRODUCTION</a:t>
            </a:r>
            <a:endParaRPr lang="es-UY" sz="5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293753" y="6630260"/>
            <a:ext cx="30170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/>
              <a:t>Tomato</a:t>
            </a:r>
            <a:r>
              <a:rPr lang="es-ES" sz="4000" dirty="0"/>
              <a:t> (</a:t>
            </a:r>
            <a:r>
              <a:rPr lang="es-ES" sz="4000" i="1" dirty="0" err="1"/>
              <a:t>Solanum</a:t>
            </a:r>
            <a:r>
              <a:rPr lang="es-ES" sz="4000" i="1" dirty="0"/>
              <a:t> </a:t>
            </a:r>
            <a:r>
              <a:rPr lang="es-ES" sz="4000" i="1" dirty="0" err="1"/>
              <a:t>lycopersicum</a:t>
            </a:r>
            <a:r>
              <a:rPr lang="es-ES" sz="4000" i="1" dirty="0"/>
              <a:t> L</a:t>
            </a:r>
            <a:r>
              <a:rPr lang="es-ES" sz="4000" dirty="0"/>
              <a:t>.) </a:t>
            </a:r>
            <a:r>
              <a:rPr lang="es-ES" sz="4000" dirty="0" err="1"/>
              <a:t>is</a:t>
            </a:r>
            <a:r>
              <a:rPr lang="es-ES" sz="4000" dirty="0"/>
              <a:t> a </a:t>
            </a:r>
            <a:r>
              <a:rPr lang="es-ES" sz="4000" dirty="0" err="1"/>
              <a:t>crop</a:t>
            </a:r>
            <a:r>
              <a:rPr lang="es-ES" sz="4000" dirty="0"/>
              <a:t> of </a:t>
            </a:r>
            <a:r>
              <a:rPr lang="es-ES" sz="4000" dirty="0" err="1"/>
              <a:t>great</a:t>
            </a:r>
            <a:r>
              <a:rPr lang="es-ES" sz="4000" dirty="0"/>
              <a:t> </a:t>
            </a:r>
            <a:r>
              <a:rPr lang="es-ES" sz="4000" dirty="0" err="1"/>
              <a:t>importance</a:t>
            </a:r>
            <a:r>
              <a:rPr lang="es-ES" sz="4000" dirty="0"/>
              <a:t> </a:t>
            </a:r>
            <a:r>
              <a:rPr lang="es-ES" sz="4000" dirty="0" err="1"/>
              <a:t>worldwide</a:t>
            </a:r>
            <a:r>
              <a:rPr lang="es-ES" sz="4000" dirty="0"/>
              <a:t> </a:t>
            </a:r>
            <a:r>
              <a:rPr lang="es-ES" sz="4000" dirty="0" smtClean="0"/>
              <a:t>and </a:t>
            </a:r>
            <a:r>
              <a:rPr lang="es-ES" sz="4000" dirty="0" err="1" smtClean="0"/>
              <a:t>it</a:t>
            </a:r>
            <a:r>
              <a:rPr lang="es-ES" sz="4000" dirty="0" smtClean="0"/>
              <a:t> </a:t>
            </a:r>
            <a:r>
              <a:rPr lang="es-ES" sz="4000" dirty="0" err="1"/>
              <a:t>is</a:t>
            </a:r>
            <a:r>
              <a:rPr lang="es-ES" sz="4000" dirty="0"/>
              <a:t> </a:t>
            </a:r>
            <a:r>
              <a:rPr lang="en-US" sz="4000" dirty="0" smtClean="0"/>
              <a:t>the</a:t>
            </a:r>
            <a:r>
              <a:rPr lang="es-ES" sz="4000" dirty="0" smtClean="0"/>
              <a:t> </a:t>
            </a:r>
            <a:r>
              <a:rPr lang="es-ES" sz="4000" dirty="0" err="1"/>
              <a:t>second</a:t>
            </a:r>
            <a:r>
              <a:rPr lang="es-ES" sz="4000" dirty="0"/>
              <a:t> </a:t>
            </a:r>
            <a:r>
              <a:rPr lang="es-ES" sz="4000" dirty="0" err="1"/>
              <a:t>most</a:t>
            </a:r>
            <a:r>
              <a:rPr lang="es-ES" sz="4000" dirty="0"/>
              <a:t> </a:t>
            </a:r>
            <a:r>
              <a:rPr lang="es-ES" sz="4000" dirty="0" err="1"/>
              <a:t>important</a:t>
            </a:r>
            <a:r>
              <a:rPr lang="es-ES" sz="4000" dirty="0"/>
              <a:t> horticultural </a:t>
            </a:r>
            <a:r>
              <a:rPr lang="es-ES" sz="4000" dirty="0" err="1"/>
              <a:t>crop</a:t>
            </a:r>
            <a:r>
              <a:rPr lang="es-ES" sz="4000" dirty="0"/>
              <a:t> in Uruguay. </a:t>
            </a:r>
            <a:r>
              <a:rPr lang="es-ES" sz="4000" dirty="0" err="1"/>
              <a:t>Fungi</a:t>
            </a:r>
            <a:r>
              <a:rPr lang="es-ES" sz="4000" dirty="0"/>
              <a:t> </a:t>
            </a:r>
            <a:r>
              <a:rPr lang="es-ES" sz="4000" dirty="0" smtClean="0"/>
              <a:t>of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/>
              <a:t>genus</a:t>
            </a:r>
            <a:r>
              <a:rPr lang="es-ES" sz="4000" dirty="0"/>
              <a:t> </a:t>
            </a:r>
            <a:r>
              <a:rPr lang="en-US" sz="4000" i="1" dirty="0" err="1" smtClean="0"/>
              <a:t>Stemphylium</a:t>
            </a:r>
            <a:r>
              <a:rPr lang="es-ES" sz="4000" dirty="0" smtClean="0"/>
              <a:t> </a:t>
            </a:r>
            <a:r>
              <a:rPr lang="es-ES" sz="4000" dirty="0"/>
              <a:t>cause </a:t>
            </a:r>
            <a:r>
              <a:rPr lang="es-ES" sz="4000" dirty="0" err="1"/>
              <a:t>tomato</a:t>
            </a:r>
            <a:r>
              <a:rPr lang="es-ES" sz="4000" dirty="0"/>
              <a:t> gray </a:t>
            </a:r>
            <a:r>
              <a:rPr lang="es-ES" sz="4000" dirty="0" err="1"/>
              <a:t>leaf</a:t>
            </a:r>
            <a:r>
              <a:rPr lang="es-ES" sz="4000" dirty="0"/>
              <a:t> spot, a </a:t>
            </a:r>
            <a:r>
              <a:rPr lang="es-ES" sz="4000" dirty="0" err="1"/>
              <a:t>destructive</a:t>
            </a:r>
            <a:r>
              <a:rPr lang="es-ES" sz="4000" dirty="0"/>
              <a:t> </a:t>
            </a:r>
            <a:r>
              <a:rPr lang="es-ES" sz="4000" dirty="0" err="1"/>
              <a:t>disease</a:t>
            </a:r>
            <a:r>
              <a:rPr lang="es-ES" sz="4000" dirty="0"/>
              <a:t> </a:t>
            </a:r>
            <a:r>
              <a:rPr lang="es-ES" sz="4000" dirty="0" err="1"/>
              <a:t>responsible</a:t>
            </a:r>
            <a:r>
              <a:rPr lang="es-ES" sz="4000" dirty="0"/>
              <a:t> </a:t>
            </a:r>
            <a:r>
              <a:rPr lang="es-ES" sz="4000" dirty="0" err="1"/>
              <a:t>for</a:t>
            </a:r>
            <a:r>
              <a:rPr lang="es-ES" sz="4000" dirty="0"/>
              <a:t> </a:t>
            </a:r>
            <a:r>
              <a:rPr lang="es-ES" sz="4000" dirty="0" err="1"/>
              <a:t>large</a:t>
            </a:r>
            <a:r>
              <a:rPr lang="es-ES" sz="4000" dirty="0"/>
              <a:t> </a:t>
            </a:r>
            <a:r>
              <a:rPr lang="es-ES" sz="4000" dirty="0" err="1"/>
              <a:t>production</a:t>
            </a:r>
            <a:r>
              <a:rPr lang="es-ES" sz="4000" dirty="0"/>
              <a:t> </a:t>
            </a:r>
            <a:r>
              <a:rPr lang="es-ES" sz="4000" dirty="0" err="1"/>
              <a:t>losses</a:t>
            </a:r>
            <a:r>
              <a:rPr lang="es-ES" sz="4000" dirty="0"/>
              <a:t> in susceptible </a:t>
            </a:r>
            <a:r>
              <a:rPr lang="es-ES" sz="4000" dirty="0" err="1"/>
              <a:t>tomato</a:t>
            </a:r>
            <a:r>
              <a:rPr lang="es-ES" sz="4000" dirty="0"/>
              <a:t> </a:t>
            </a:r>
            <a:r>
              <a:rPr lang="es-ES" sz="4000" dirty="0" err="1"/>
              <a:t>varieties</a:t>
            </a:r>
            <a:r>
              <a:rPr lang="es-ES" sz="4000" dirty="0"/>
              <a:t>.</a:t>
            </a:r>
            <a:endParaRPr lang="es-UY" sz="4000" dirty="0"/>
          </a:p>
        </p:txBody>
      </p:sp>
      <p:pic>
        <p:nvPicPr>
          <p:cNvPr id="1026" name="Picture 2" descr="E:\Doctorado Biología molecular - IIBCE\resultados\OBJETIVO 1\paper\fotos hongos frent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601" y="13224843"/>
            <a:ext cx="7849018" cy="78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torado Biología molecular - IIBCE\resultados\OBJETIVO 1\paper\dendogram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128" y="13078914"/>
            <a:ext cx="5247553" cy="1292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1299769" y="10888782"/>
            <a:ext cx="539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/>
              <a:t>RESULTS</a:t>
            </a:r>
            <a:endParaRPr lang="es-UY" sz="5400" b="1" dirty="0"/>
          </a:p>
        </p:txBody>
      </p:sp>
      <p:sp>
        <p:nvSpPr>
          <p:cNvPr id="28" name="27 Rectángulo"/>
          <p:cNvSpPr/>
          <p:nvPr/>
        </p:nvSpPr>
        <p:spPr>
          <a:xfrm>
            <a:off x="1081489" y="11765362"/>
            <a:ext cx="10296000" cy="17184942"/>
          </a:xfrm>
          <a:prstGeom prst="rect">
            <a:avLst/>
          </a:prstGeom>
          <a:solidFill>
            <a:schemeClr val="bg1"/>
          </a:solidFill>
          <a:ln w="57150">
            <a:solidFill>
              <a:srgbClr val="0B8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9" name="28 CuadroTexto"/>
          <p:cNvSpPr txBox="1"/>
          <p:nvPr/>
        </p:nvSpPr>
        <p:spPr>
          <a:xfrm>
            <a:off x="1082437" y="11827710"/>
            <a:ext cx="10295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Identification of </a:t>
            </a:r>
            <a:r>
              <a:rPr lang="en-US" sz="4400" b="1" i="1" dirty="0" err="1"/>
              <a:t>Stemphylium</a:t>
            </a:r>
            <a:r>
              <a:rPr lang="en-US" sz="4400" b="1" dirty="0"/>
              <a:t> species present in Uruguay</a:t>
            </a:r>
            <a:endParaRPr lang="es-UY" sz="4400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11667612" y="11815226"/>
            <a:ext cx="19303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Morphological characterization, growth and study of genetic diversity</a:t>
            </a:r>
            <a:endParaRPr lang="es-UY" sz="4400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11667611" y="26905158"/>
            <a:ext cx="19617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a) Front </a:t>
            </a:r>
            <a:r>
              <a:rPr lang="en-US" sz="3600" dirty="0" smtClean="0"/>
              <a:t>picture </a:t>
            </a:r>
            <a:r>
              <a:rPr lang="en-US" sz="3600" dirty="0"/>
              <a:t>of the </a:t>
            </a:r>
            <a:r>
              <a:rPr lang="en-US" sz="3600" dirty="0" smtClean="0"/>
              <a:t>isolates; </a:t>
            </a:r>
            <a:r>
              <a:rPr lang="en-US" sz="3600" dirty="0"/>
              <a:t>b) Conidia </a:t>
            </a:r>
            <a:r>
              <a:rPr lang="en-US" sz="3600" dirty="0" smtClean="0"/>
              <a:t>of the isolates </a:t>
            </a:r>
            <a:r>
              <a:rPr lang="en-US" sz="3600" i="1" dirty="0" smtClean="0"/>
              <a:t>S</a:t>
            </a:r>
            <a:r>
              <a:rPr lang="en-US" sz="3600" i="1" dirty="0"/>
              <a:t>. </a:t>
            </a:r>
            <a:r>
              <a:rPr lang="en-US" sz="3600" i="1" dirty="0" err="1"/>
              <a:t>lycopercisi</a:t>
            </a:r>
            <a:r>
              <a:rPr lang="en-US" sz="3600" i="1" dirty="0"/>
              <a:t> </a:t>
            </a:r>
            <a:r>
              <a:rPr lang="en-US" sz="3600" dirty="0"/>
              <a:t>UYSLS32 and </a:t>
            </a:r>
            <a:r>
              <a:rPr lang="en-US" sz="3600" i="1" dirty="0"/>
              <a:t>S. </a:t>
            </a:r>
            <a:r>
              <a:rPr lang="en-US" sz="3600" i="1" dirty="0" err="1"/>
              <a:t>vesicarium</a:t>
            </a:r>
            <a:r>
              <a:rPr lang="en-US" sz="3600" i="1" dirty="0"/>
              <a:t> </a:t>
            </a:r>
            <a:r>
              <a:rPr lang="en-US" sz="3600" dirty="0"/>
              <a:t>UYSLS01; c) </a:t>
            </a:r>
            <a:r>
              <a:rPr lang="en-US" sz="3600" dirty="0" err="1"/>
              <a:t>Dendrogram</a:t>
            </a:r>
            <a:r>
              <a:rPr lang="en-US" sz="3600" dirty="0"/>
              <a:t> of the genetic diversity of </a:t>
            </a:r>
            <a:r>
              <a:rPr lang="en-US" sz="3600" i="1" dirty="0"/>
              <a:t>S. </a:t>
            </a:r>
            <a:r>
              <a:rPr lang="en-US" sz="3600" i="1" dirty="0" err="1"/>
              <a:t>lycopercisi</a:t>
            </a:r>
            <a:r>
              <a:rPr lang="en-US" sz="3600" i="1" dirty="0"/>
              <a:t> </a:t>
            </a:r>
            <a:r>
              <a:rPr lang="en-US" sz="3600" dirty="0"/>
              <a:t>isolates obtained with ISSRs markers; d) Box-plot of growth rate in PDA medium at 7 days at 25°C in the dark.</a:t>
            </a:r>
            <a:endParaRPr lang="es-UY" sz="3600" dirty="0"/>
          </a:p>
        </p:txBody>
      </p:sp>
      <p:pic>
        <p:nvPicPr>
          <p:cNvPr id="1030" name="Picture 6" descr="E:\Doctorado Biología molecular - IIBCE\resultados\OBJETIVO 1\analisis estadistico de crecimiento\analisis estadistico de crecimiento\grafico en escala de gris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633" y="21289885"/>
            <a:ext cx="12492495" cy="50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11754918" y="12922587"/>
            <a:ext cx="627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a)</a:t>
            </a:r>
            <a:endParaRPr lang="es-UY" sz="4400" dirty="0"/>
          </a:p>
        </p:txBody>
      </p:sp>
      <p:sp>
        <p:nvSpPr>
          <p:cNvPr id="37" name="36 CuadroTexto"/>
          <p:cNvSpPr txBox="1"/>
          <p:nvPr/>
        </p:nvSpPr>
        <p:spPr>
          <a:xfrm>
            <a:off x="11788454" y="21120313"/>
            <a:ext cx="652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d)</a:t>
            </a:r>
            <a:endParaRPr lang="es-UY" sz="4400" dirty="0"/>
          </a:p>
        </p:txBody>
      </p:sp>
      <p:sp>
        <p:nvSpPr>
          <p:cNvPr id="38" name="37 CuadroTexto"/>
          <p:cNvSpPr txBox="1"/>
          <p:nvPr/>
        </p:nvSpPr>
        <p:spPr>
          <a:xfrm>
            <a:off x="20378489" y="13103620"/>
            <a:ext cx="652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b)</a:t>
            </a:r>
            <a:endParaRPr lang="es-UY" sz="4400" dirty="0"/>
          </a:p>
        </p:txBody>
      </p:sp>
      <p:sp>
        <p:nvSpPr>
          <p:cNvPr id="39" name="38 CuadroTexto"/>
          <p:cNvSpPr txBox="1"/>
          <p:nvPr/>
        </p:nvSpPr>
        <p:spPr>
          <a:xfrm>
            <a:off x="25328070" y="13103619"/>
            <a:ext cx="5950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c)</a:t>
            </a:r>
            <a:endParaRPr lang="es-UY" sz="4400" dirty="0"/>
          </a:p>
        </p:txBody>
      </p:sp>
      <p:sp>
        <p:nvSpPr>
          <p:cNvPr id="40" name="39 Rectángulo"/>
          <p:cNvSpPr/>
          <p:nvPr/>
        </p:nvSpPr>
        <p:spPr>
          <a:xfrm>
            <a:off x="1080345" y="29106806"/>
            <a:ext cx="30204000" cy="9265225"/>
          </a:xfrm>
          <a:prstGeom prst="rect">
            <a:avLst/>
          </a:prstGeom>
          <a:solidFill>
            <a:schemeClr val="bg1"/>
          </a:solidFill>
          <a:ln w="57150">
            <a:solidFill>
              <a:srgbClr val="0B8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43" name="42 CuadroTexto"/>
          <p:cNvSpPr txBox="1"/>
          <p:nvPr/>
        </p:nvSpPr>
        <p:spPr>
          <a:xfrm>
            <a:off x="1299769" y="29307556"/>
            <a:ext cx="22198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Colonization and </a:t>
            </a:r>
            <a:r>
              <a:rPr lang="en-US" sz="4400" b="1" dirty="0" smtClean="0"/>
              <a:t>symptoms development </a:t>
            </a:r>
            <a:r>
              <a:rPr lang="en-US" sz="4400" b="1" dirty="0"/>
              <a:t>in tomato plants</a:t>
            </a:r>
            <a:endParaRPr lang="es-UY" sz="4400" b="1" dirty="0"/>
          </a:p>
        </p:txBody>
      </p:sp>
      <p:pic>
        <p:nvPicPr>
          <p:cNvPr id="1031" name="Picture 7" descr="C:\Users\Usuario\AppData\Local\Temp\Rar$DRa5356.18041\arbol concatenado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53" y="13337054"/>
            <a:ext cx="10081120" cy="1425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CuadroTexto"/>
          <p:cNvSpPr txBox="1"/>
          <p:nvPr/>
        </p:nvSpPr>
        <p:spPr>
          <a:xfrm>
            <a:off x="1064167" y="26931292"/>
            <a:ext cx="10313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36 </a:t>
            </a:r>
            <a:r>
              <a:rPr lang="en-US" sz="3600" i="1" dirty="0" err="1"/>
              <a:t>Stemphylium</a:t>
            </a:r>
            <a:r>
              <a:rPr lang="en-US" sz="3600" dirty="0"/>
              <a:t> isolates collected from different departments were analyzed, identifying </a:t>
            </a:r>
            <a:r>
              <a:rPr lang="en-US" sz="3600" i="1" dirty="0"/>
              <a:t>S. </a:t>
            </a:r>
            <a:r>
              <a:rPr lang="en-US" sz="3600" i="1" dirty="0" err="1"/>
              <a:t>lycopercisi</a:t>
            </a:r>
            <a:r>
              <a:rPr lang="en-US" sz="3600" i="1" dirty="0"/>
              <a:t> </a:t>
            </a:r>
            <a:r>
              <a:rPr lang="en-US" sz="3600" dirty="0"/>
              <a:t>as the predominant species in Uruguay.</a:t>
            </a:r>
            <a:endParaRPr lang="es-UY" sz="3600" dirty="0"/>
          </a:p>
        </p:txBody>
      </p:sp>
      <p:sp>
        <p:nvSpPr>
          <p:cNvPr id="46" name="45 CuadroTexto"/>
          <p:cNvSpPr txBox="1"/>
          <p:nvPr/>
        </p:nvSpPr>
        <p:spPr>
          <a:xfrm>
            <a:off x="1036249" y="37108227"/>
            <a:ext cx="30221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a) Mycelium growth of UYSLS32 and UYSLS20 at 9 dpi (</a:t>
            </a:r>
            <a:r>
              <a:rPr lang="en-US" sz="3600" dirty="0" err="1"/>
              <a:t>solophenyl</a:t>
            </a:r>
            <a:r>
              <a:rPr lang="en-US" sz="3600" dirty="0"/>
              <a:t> staining); b) </a:t>
            </a:r>
            <a:r>
              <a:rPr lang="en-US" sz="3600" dirty="0"/>
              <a:t>c</a:t>
            </a:r>
            <a:r>
              <a:rPr lang="en-US" sz="3600" dirty="0" smtClean="0"/>
              <a:t>ell </a:t>
            </a:r>
            <a:r>
              <a:rPr lang="en-US" sz="3600" dirty="0"/>
              <a:t>wall </a:t>
            </a:r>
            <a:r>
              <a:rPr lang="en-US" sz="3600" dirty="0" smtClean="0"/>
              <a:t>reinforcement of </a:t>
            </a:r>
            <a:r>
              <a:rPr lang="en-US" sz="3600" dirty="0"/>
              <a:t>leaves infected with UYSLS32 </a:t>
            </a:r>
            <a:r>
              <a:rPr lang="en-US" sz="3600" dirty="0"/>
              <a:t>at 9 dpi (</a:t>
            </a:r>
            <a:r>
              <a:rPr lang="en-US" sz="3600" dirty="0"/>
              <a:t>safranin staining); c) </a:t>
            </a:r>
            <a:r>
              <a:rPr lang="en-US" sz="3600" dirty="0" smtClean="0"/>
              <a:t>Symptom development after inoculating isolates </a:t>
            </a:r>
            <a:r>
              <a:rPr lang="en-US" sz="3600" dirty="0"/>
              <a:t>belonging to </a:t>
            </a:r>
            <a:r>
              <a:rPr lang="en-US" sz="3600" dirty="0" smtClean="0"/>
              <a:t>different groups </a:t>
            </a:r>
            <a:r>
              <a:rPr lang="en-US" sz="3600" dirty="0"/>
              <a:t>of </a:t>
            </a:r>
            <a:r>
              <a:rPr lang="en-US" sz="3600" i="1" dirty="0"/>
              <a:t>S. </a:t>
            </a:r>
            <a:r>
              <a:rPr lang="en-US" sz="3600" i="1" dirty="0" err="1"/>
              <a:t>lycopercisi</a:t>
            </a:r>
            <a:r>
              <a:rPr lang="en-US" sz="3600" i="1" dirty="0"/>
              <a:t> </a:t>
            </a:r>
            <a:r>
              <a:rPr lang="en-US" sz="3600" dirty="0" smtClean="0"/>
              <a:t>in </a:t>
            </a:r>
            <a:r>
              <a:rPr lang="en-US" sz="3600" dirty="0"/>
              <a:t>detached </a:t>
            </a:r>
            <a:r>
              <a:rPr lang="en-US" sz="3600" dirty="0" smtClean="0"/>
              <a:t>leaves.</a:t>
            </a:r>
            <a:endParaRPr lang="es-UY" sz="3600" dirty="0"/>
          </a:p>
        </p:txBody>
      </p:sp>
      <p:sp>
        <p:nvSpPr>
          <p:cNvPr id="47" name="46 CuadroTexto"/>
          <p:cNvSpPr txBox="1"/>
          <p:nvPr/>
        </p:nvSpPr>
        <p:spPr>
          <a:xfrm>
            <a:off x="1461362" y="30050283"/>
            <a:ext cx="627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a)</a:t>
            </a:r>
            <a:endParaRPr lang="es-UY" sz="4400" dirty="0"/>
          </a:p>
        </p:txBody>
      </p:sp>
      <p:sp>
        <p:nvSpPr>
          <p:cNvPr id="48" name="47 CuadroTexto"/>
          <p:cNvSpPr txBox="1"/>
          <p:nvPr/>
        </p:nvSpPr>
        <p:spPr>
          <a:xfrm>
            <a:off x="16122698" y="30050283"/>
            <a:ext cx="652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b)</a:t>
            </a:r>
            <a:endParaRPr lang="es-UY" sz="4400" dirty="0"/>
          </a:p>
        </p:txBody>
      </p:sp>
      <p:pic>
        <p:nvPicPr>
          <p:cNvPr id="1033" name="Picture 9" descr="E:\Doctorado Biología molecular - IIBCE\resultados\OBJETIVO 1\paper\foto hojas a 7 dp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483" y="29486139"/>
            <a:ext cx="7375753" cy="755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51 Rectángulo redondeado"/>
          <p:cNvSpPr/>
          <p:nvPr/>
        </p:nvSpPr>
        <p:spPr>
          <a:xfrm>
            <a:off x="792313" y="38680790"/>
            <a:ext cx="30600000" cy="3312368"/>
          </a:xfrm>
          <a:prstGeom prst="roundRect">
            <a:avLst/>
          </a:prstGeom>
          <a:solidFill>
            <a:srgbClr val="D4E2F4"/>
          </a:solidFill>
          <a:ln w="57150">
            <a:solidFill>
              <a:srgbClr val="0B8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947" tIns="56473" rIns="112947" bIns="56473" spcCol="0" rtlCol="0" anchor="ctr"/>
          <a:lstStyle/>
          <a:p>
            <a:pPr algn="ctr"/>
            <a:endParaRPr lang="es-UY" dirty="0"/>
          </a:p>
        </p:txBody>
      </p:sp>
      <p:sp>
        <p:nvSpPr>
          <p:cNvPr id="53" name="52 CuadroTexto"/>
          <p:cNvSpPr txBox="1"/>
          <p:nvPr/>
        </p:nvSpPr>
        <p:spPr>
          <a:xfrm>
            <a:off x="1299769" y="38609362"/>
            <a:ext cx="539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/>
              <a:t>CONCLUSIONS</a:t>
            </a:r>
            <a:endParaRPr lang="es-UY" sz="5400" b="1" dirty="0"/>
          </a:p>
        </p:txBody>
      </p:sp>
      <p:sp>
        <p:nvSpPr>
          <p:cNvPr id="54" name="53 CuadroTexto"/>
          <p:cNvSpPr txBox="1"/>
          <p:nvPr/>
        </p:nvSpPr>
        <p:spPr>
          <a:xfrm>
            <a:off x="1036249" y="39438613"/>
            <a:ext cx="303560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i="1" dirty="0"/>
              <a:t>S. </a:t>
            </a:r>
            <a:r>
              <a:rPr lang="en-US" sz="4000" i="1" dirty="0" err="1"/>
              <a:t>lycopercisi</a:t>
            </a:r>
            <a:r>
              <a:rPr lang="en-US" sz="4000" i="1" dirty="0"/>
              <a:t> </a:t>
            </a:r>
            <a:r>
              <a:rPr lang="en-US" sz="4000" dirty="0"/>
              <a:t>was identified as the predominant species in tomato crops in Uruguay, </a:t>
            </a:r>
            <a:r>
              <a:rPr lang="en-US" sz="4000" dirty="0" smtClean="0"/>
              <a:t>and </a:t>
            </a:r>
            <a:r>
              <a:rPr lang="en-US" sz="4000" dirty="0"/>
              <a:t>the different isolates </a:t>
            </a:r>
            <a:r>
              <a:rPr lang="en-US" sz="4000" dirty="0" smtClean="0"/>
              <a:t>were</a:t>
            </a:r>
            <a:r>
              <a:rPr lang="en-US" sz="4000" dirty="0" smtClean="0"/>
              <a:t> classified according </a:t>
            </a:r>
            <a:r>
              <a:rPr lang="en-US" sz="4000" dirty="0"/>
              <a:t>to their genetic diversity into three main groups</a:t>
            </a:r>
            <a:r>
              <a:rPr lang="en-US" sz="4000" dirty="0" smtClean="0"/>
              <a:t>.</a:t>
            </a:r>
          </a:p>
          <a:p>
            <a:pPr marL="571500" indent="-571500">
              <a:buFontTx/>
              <a:buChar char="-"/>
            </a:pPr>
            <a:r>
              <a:rPr lang="en-US" sz="4000" i="1" dirty="0" smtClean="0"/>
              <a:t>S</a:t>
            </a:r>
            <a:r>
              <a:rPr lang="en-US" sz="4000" i="1" dirty="0"/>
              <a:t>. </a:t>
            </a:r>
            <a:r>
              <a:rPr lang="en-US" sz="4000" i="1" dirty="0" err="1"/>
              <a:t>lycopercisi</a:t>
            </a:r>
            <a:r>
              <a:rPr lang="en-US" sz="4000" i="1" dirty="0"/>
              <a:t> </a:t>
            </a:r>
            <a:r>
              <a:rPr lang="en-US" sz="4000" dirty="0" smtClean="0"/>
              <a:t>isolates exhibited differences </a:t>
            </a:r>
            <a:r>
              <a:rPr lang="en-US" sz="4000" dirty="0"/>
              <a:t>in </a:t>
            </a:r>
            <a:r>
              <a:rPr lang="en-US" sz="4000" dirty="0" smtClean="0"/>
              <a:t>mycelium growth </a:t>
            </a:r>
            <a:r>
              <a:rPr lang="en-US" sz="4000" dirty="0" smtClean="0"/>
              <a:t>progression and </a:t>
            </a:r>
            <a:r>
              <a:rPr lang="en-US" sz="4000" dirty="0"/>
              <a:t>level of aggressiveness. </a:t>
            </a:r>
            <a:r>
              <a:rPr lang="en-US" sz="4000" dirty="0"/>
              <a:t>We identified </a:t>
            </a:r>
            <a:r>
              <a:rPr lang="en-US" sz="4000" dirty="0" smtClean="0"/>
              <a:t>a highly </a:t>
            </a:r>
            <a:r>
              <a:rPr lang="en-US" sz="4000" dirty="0"/>
              <a:t>virulent isolate (UYSLS32) and a slightly virulent </a:t>
            </a:r>
            <a:r>
              <a:rPr lang="en-US" sz="4000" dirty="0" smtClean="0"/>
              <a:t>isolate </a:t>
            </a:r>
            <a:r>
              <a:rPr lang="en-US" sz="4000" dirty="0"/>
              <a:t>(UYSLS20).</a:t>
            </a:r>
            <a:endParaRPr lang="es-UY" sz="4000" dirty="0"/>
          </a:p>
        </p:txBody>
      </p:sp>
      <p:sp>
        <p:nvSpPr>
          <p:cNvPr id="55" name="54 CuadroTexto"/>
          <p:cNvSpPr txBox="1"/>
          <p:nvPr/>
        </p:nvSpPr>
        <p:spPr>
          <a:xfrm>
            <a:off x="1087382" y="41993158"/>
            <a:ext cx="3035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 smtClean="0"/>
              <a:t>Financial</a:t>
            </a:r>
            <a:r>
              <a:rPr lang="es-ES" sz="4000" dirty="0" smtClean="0"/>
              <a:t> </a:t>
            </a:r>
            <a:r>
              <a:rPr lang="es-ES" sz="4000" dirty="0" err="1" smtClean="0"/>
              <a:t>support</a:t>
            </a:r>
            <a:r>
              <a:rPr lang="es-ES" sz="4000" dirty="0" smtClean="0"/>
              <a:t>: </a:t>
            </a:r>
            <a:r>
              <a:rPr lang="es-ES" sz="4000" dirty="0" err="1" smtClean="0"/>
              <a:t>Research</a:t>
            </a:r>
            <a:r>
              <a:rPr lang="es-ES" sz="4000" dirty="0" smtClean="0"/>
              <a:t> </a:t>
            </a:r>
            <a:r>
              <a:rPr lang="es-ES" sz="4000" dirty="0" err="1" smtClean="0"/>
              <a:t>grant</a:t>
            </a:r>
            <a:r>
              <a:rPr lang="es-ES" sz="4000" dirty="0" smtClean="0"/>
              <a:t> ANII FCE_1_2021_1_166555</a:t>
            </a:r>
            <a:r>
              <a:rPr lang="es-ES" sz="4000" smtClean="0"/>
              <a:t>, Uruguay. </a:t>
            </a:r>
            <a:endParaRPr lang="es-UY" sz="4000" dirty="0"/>
          </a:p>
        </p:txBody>
      </p:sp>
      <p:pic>
        <p:nvPicPr>
          <p:cNvPr id="1029" name="Picture 5" descr="E:\Doctorado Biología molecular - IIBCE\resultados\OBJETIVO 1\conidios\fotos con celu\32\recortada con escala jp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921" y="13489048"/>
            <a:ext cx="3582234" cy="359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E:\Doctorado Biología molecular - IIBCE\resultados\OBJETIVO 1\conidios\fotos con celu\1\recortada con escala jp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921" y="17153712"/>
            <a:ext cx="3582234" cy="361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314593" y="13409062"/>
            <a:ext cx="1092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UYSLS32</a:t>
            </a:r>
            <a:endParaRPr lang="es-UY" sz="20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21314593" y="17081470"/>
            <a:ext cx="1092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UYSLS01</a:t>
            </a:r>
            <a:endParaRPr lang="es-UY" sz="2000" b="1" dirty="0">
              <a:solidFill>
                <a:schemeClr val="bg1"/>
              </a:solidFill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870760" y="8704891"/>
            <a:ext cx="30600000" cy="2183891"/>
          </a:xfrm>
          <a:prstGeom prst="roundRect">
            <a:avLst/>
          </a:prstGeom>
          <a:solidFill>
            <a:srgbClr val="D4E2F4"/>
          </a:solidFill>
          <a:ln w="57150">
            <a:solidFill>
              <a:srgbClr val="0B8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947" tIns="56473" rIns="112947" bIns="56473" spcCol="0" rtlCol="0" anchor="ctr"/>
          <a:lstStyle/>
          <a:p>
            <a:pPr algn="ctr"/>
            <a:endParaRPr lang="es-UY" dirty="0"/>
          </a:p>
        </p:txBody>
      </p:sp>
      <p:sp>
        <p:nvSpPr>
          <p:cNvPr id="50" name="49 CuadroTexto"/>
          <p:cNvSpPr txBox="1"/>
          <p:nvPr/>
        </p:nvSpPr>
        <p:spPr>
          <a:xfrm>
            <a:off x="1300192" y="8601525"/>
            <a:ext cx="7923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/>
              <a:t>OBJETIVE</a:t>
            </a:r>
            <a:endParaRPr lang="es-UY" sz="5400" b="1" dirty="0"/>
          </a:p>
        </p:txBody>
      </p:sp>
      <p:sp>
        <p:nvSpPr>
          <p:cNvPr id="56" name="55 CuadroTexto"/>
          <p:cNvSpPr txBox="1"/>
          <p:nvPr/>
        </p:nvSpPr>
        <p:spPr>
          <a:xfrm>
            <a:off x="1300192" y="9430195"/>
            <a:ext cx="30170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objective of the present work was to identify the </a:t>
            </a:r>
            <a:r>
              <a:rPr lang="en-US" sz="4000" i="1" dirty="0" err="1"/>
              <a:t>Stemphylium</a:t>
            </a:r>
            <a:r>
              <a:rPr lang="en-US" sz="4000" dirty="0"/>
              <a:t> species associated with gray leaf spot of tomato in Uruguay and evaluate the genetic diversity and aggressiveness of the isolates.</a:t>
            </a:r>
            <a:endParaRPr lang="es-UY" sz="4000" dirty="0"/>
          </a:p>
        </p:txBody>
      </p:sp>
      <p:pic>
        <p:nvPicPr>
          <p:cNvPr id="2" name="Picture 2" descr="E:\Doctorado Biología molecular - IIBCE\resultados\OBJETIVO 1\paper\imagenes\microscopia confocal - solofenil - S 9 dpi\32\Tv5.t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77" y="31179764"/>
            <a:ext cx="7060082" cy="53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56 CuadroTexto"/>
          <p:cNvSpPr txBox="1"/>
          <p:nvPr/>
        </p:nvSpPr>
        <p:spPr>
          <a:xfrm>
            <a:off x="1537225" y="31364430"/>
            <a:ext cx="1637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>UYSLS32</a:t>
            </a:r>
            <a:endParaRPr lang="es-UY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3" descr="E:\Doctorado Biología molecular - IIBCE\resultados\OBJETIVO 1\paper\imagenes\microscopia confocal - solofenil - S 9 dpi\20\Tv9 con escala p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31" y="31179765"/>
            <a:ext cx="7059430" cy="53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57 CuadroTexto"/>
          <p:cNvSpPr txBox="1"/>
          <p:nvPr/>
        </p:nvSpPr>
        <p:spPr>
          <a:xfrm>
            <a:off x="8656622" y="31364430"/>
            <a:ext cx="1637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>UYSLS20</a:t>
            </a:r>
            <a:endParaRPr lang="es-UY" sz="2400" b="1" dirty="0">
              <a:solidFill>
                <a:schemeClr val="bg1"/>
              </a:solidFill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23636483" y="29486139"/>
            <a:ext cx="5661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(-)</a:t>
            </a:r>
            <a:endParaRPr lang="es-UY" sz="2400" b="1" dirty="0"/>
          </a:p>
        </p:txBody>
      </p:sp>
      <p:sp>
        <p:nvSpPr>
          <p:cNvPr id="60" name="59 CuadroTexto"/>
          <p:cNvSpPr txBox="1"/>
          <p:nvPr/>
        </p:nvSpPr>
        <p:spPr>
          <a:xfrm>
            <a:off x="25436683" y="29486139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01</a:t>
            </a:r>
            <a:endParaRPr lang="es-UY" sz="2400" b="1" dirty="0"/>
          </a:p>
        </p:txBody>
      </p:sp>
      <p:sp>
        <p:nvSpPr>
          <p:cNvPr id="61" name="60 CuadroTexto"/>
          <p:cNvSpPr txBox="1"/>
          <p:nvPr/>
        </p:nvSpPr>
        <p:spPr>
          <a:xfrm>
            <a:off x="27324359" y="29486138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20</a:t>
            </a:r>
            <a:endParaRPr lang="es-UY" sz="2400" b="1" dirty="0"/>
          </a:p>
        </p:txBody>
      </p:sp>
      <p:sp>
        <p:nvSpPr>
          <p:cNvPr id="62" name="61 CuadroTexto"/>
          <p:cNvSpPr txBox="1"/>
          <p:nvPr/>
        </p:nvSpPr>
        <p:spPr>
          <a:xfrm>
            <a:off x="29227724" y="29451572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22</a:t>
            </a:r>
            <a:endParaRPr lang="es-UY" sz="2400" b="1" dirty="0"/>
          </a:p>
        </p:txBody>
      </p:sp>
      <p:sp>
        <p:nvSpPr>
          <p:cNvPr id="63" name="62 CuadroTexto"/>
          <p:cNvSpPr txBox="1"/>
          <p:nvPr/>
        </p:nvSpPr>
        <p:spPr>
          <a:xfrm>
            <a:off x="23618849" y="33241386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24</a:t>
            </a:r>
            <a:endParaRPr lang="es-UY" sz="2400" b="1" dirty="0"/>
          </a:p>
        </p:txBody>
      </p:sp>
      <p:sp>
        <p:nvSpPr>
          <p:cNvPr id="64" name="63 CuadroTexto"/>
          <p:cNvSpPr txBox="1"/>
          <p:nvPr/>
        </p:nvSpPr>
        <p:spPr>
          <a:xfrm>
            <a:off x="25436682" y="33241385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28</a:t>
            </a:r>
            <a:endParaRPr lang="es-UY" sz="2400" b="1" dirty="0"/>
          </a:p>
        </p:txBody>
      </p:sp>
      <p:sp>
        <p:nvSpPr>
          <p:cNvPr id="65" name="64 CuadroTexto"/>
          <p:cNvSpPr txBox="1"/>
          <p:nvPr/>
        </p:nvSpPr>
        <p:spPr>
          <a:xfrm>
            <a:off x="27324358" y="33241384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29</a:t>
            </a:r>
            <a:endParaRPr lang="es-UY" sz="2400" b="1" dirty="0"/>
          </a:p>
        </p:txBody>
      </p:sp>
      <p:sp>
        <p:nvSpPr>
          <p:cNvPr id="66" name="65 CuadroTexto"/>
          <p:cNvSpPr txBox="1"/>
          <p:nvPr/>
        </p:nvSpPr>
        <p:spPr>
          <a:xfrm>
            <a:off x="29227724" y="33241383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32</a:t>
            </a:r>
            <a:endParaRPr lang="es-UY" sz="2400" b="1" dirty="0"/>
          </a:p>
        </p:txBody>
      </p:sp>
      <p:sp>
        <p:nvSpPr>
          <p:cNvPr id="67" name="66 CuadroTexto"/>
          <p:cNvSpPr txBox="1"/>
          <p:nvPr/>
        </p:nvSpPr>
        <p:spPr>
          <a:xfrm>
            <a:off x="22828325" y="29289226"/>
            <a:ext cx="5950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c)</a:t>
            </a:r>
            <a:endParaRPr lang="es-UY" sz="4400" dirty="0"/>
          </a:p>
        </p:txBody>
      </p:sp>
      <p:sp>
        <p:nvSpPr>
          <p:cNvPr id="68" name="67 CuadroTexto"/>
          <p:cNvSpPr txBox="1"/>
          <p:nvPr/>
        </p:nvSpPr>
        <p:spPr>
          <a:xfrm>
            <a:off x="16214281" y="31364429"/>
            <a:ext cx="1637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>UYSLS32</a:t>
            </a:r>
            <a:endParaRPr lang="es-UY" sz="2400" b="1" dirty="0">
              <a:solidFill>
                <a:schemeClr val="bg1"/>
              </a:solidFill>
            </a:endParaRPr>
          </a:p>
        </p:txBody>
      </p:sp>
      <p:sp>
        <p:nvSpPr>
          <p:cNvPr id="69" name="68 CuadroTexto"/>
          <p:cNvSpPr txBox="1"/>
          <p:nvPr/>
        </p:nvSpPr>
        <p:spPr>
          <a:xfrm>
            <a:off x="18002225" y="25976024"/>
            <a:ext cx="132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 smtClean="0"/>
              <a:t>Isolates</a:t>
            </a:r>
            <a:endParaRPr lang="es-UY" sz="2800" b="1" dirty="0"/>
          </a:p>
        </p:txBody>
      </p:sp>
      <p:sp>
        <p:nvSpPr>
          <p:cNvPr id="70" name="69 CuadroTexto"/>
          <p:cNvSpPr txBox="1"/>
          <p:nvPr/>
        </p:nvSpPr>
        <p:spPr>
          <a:xfrm rot="16200000">
            <a:off x="11049474" y="23532579"/>
            <a:ext cx="3013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Radial </a:t>
            </a:r>
            <a:r>
              <a:rPr lang="es-ES" sz="2800" b="1" dirty="0" err="1" smtClean="0"/>
              <a:t>growth</a:t>
            </a:r>
            <a:r>
              <a:rPr lang="es-ES" sz="2800" b="1" dirty="0" smtClean="0"/>
              <a:t> (</a:t>
            </a:r>
            <a:r>
              <a:rPr lang="es-ES" sz="2800" b="1" dirty="0"/>
              <a:t>cm</a:t>
            </a:r>
            <a:r>
              <a:rPr lang="es-ES" sz="2800" b="1" dirty="0" smtClean="0"/>
              <a:t>)</a:t>
            </a:r>
            <a:endParaRPr lang="es-UY" sz="2800" b="1" dirty="0"/>
          </a:p>
        </p:txBody>
      </p:sp>
      <p:sp>
        <p:nvSpPr>
          <p:cNvPr id="3" name="2 Rectángulo"/>
          <p:cNvSpPr/>
          <p:nvPr/>
        </p:nvSpPr>
        <p:spPr>
          <a:xfrm>
            <a:off x="14905881" y="36148316"/>
            <a:ext cx="57606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3" name="12 Rectángulo"/>
          <p:cNvSpPr/>
          <p:nvPr/>
        </p:nvSpPr>
        <p:spPr>
          <a:xfrm>
            <a:off x="7705081" y="36148316"/>
            <a:ext cx="594000" cy="64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71" name="70 CuadroTexto"/>
          <p:cNvSpPr txBox="1"/>
          <p:nvPr/>
        </p:nvSpPr>
        <p:spPr>
          <a:xfrm>
            <a:off x="7705081" y="36177872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 smtClean="0">
                <a:solidFill>
                  <a:schemeClr val="bg1"/>
                </a:solidFill>
              </a:rPr>
              <a:t>200 µm</a:t>
            </a:r>
            <a:endParaRPr lang="es-UY" sz="1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E:\Doctorado Biología molecular - IIBCE\congresos\poster 2023\20x3 opcion 1 con barra de escala tiff ajuste contrast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359" y="31179764"/>
            <a:ext cx="7030442" cy="52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168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366</Words>
  <Application>Microsoft Office PowerPoint</Application>
  <PresentationFormat>Personalizado</PresentationFormat>
  <Paragraphs>42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Arial</vt:lpstr>
      <vt:lpstr>Calibri</vt:lpstr>
      <vt:lpstr>Tema de Office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Marcos</cp:lastModifiedBy>
  <cp:revision>52</cp:revision>
  <dcterms:created xsi:type="dcterms:W3CDTF">2023-09-29T17:19:55Z</dcterms:created>
  <dcterms:modified xsi:type="dcterms:W3CDTF">2023-11-06T21:02:30Z</dcterms:modified>
</cp:coreProperties>
</file>