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8" r:id="rId3"/>
    <p:sldId id="26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71" r:id="rId12"/>
    <p:sldId id="27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17"/>
    <a:srgbClr val="1A4D84"/>
    <a:srgbClr val="27348B"/>
    <a:srgbClr val="E2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/>
    <p:restoredTop sz="94654"/>
  </p:normalViewPr>
  <p:slideViewPr>
    <p:cSldViewPr snapToGrid="0">
      <p:cViewPr varScale="1">
        <p:scale>
          <a:sx n="85" d="100"/>
          <a:sy n="85" d="100"/>
        </p:scale>
        <p:origin x="14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BD938-6058-6BD3-22CE-E5E947C9E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49" y="274450"/>
            <a:ext cx="9144000" cy="593421"/>
          </a:xfrm>
          <a:prstGeom prst="rect">
            <a:avLst/>
          </a:prstGeom>
        </p:spPr>
        <p:txBody>
          <a:bodyPr anchor="b"/>
          <a:lstStyle>
            <a:lvl1pPr algn="l">
              <a:defRPr sz="2500" b="1" i="0">
                <a:solidFill>
                  <a:srgbClr val="273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9E2E81-CD2A-93A1-2E8C-9566D5169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149" y="971854"/>
            <a:ext cx="9144000" cy="4562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6907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2EBE8-488A-9D50-662A-E952BE82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ECD19D-0BFB-ABB0-782F-8539B4726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898E3C-5D3D-F304-8EA8-0CE6D6AA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EA1DC3-C5F0-2AB1-9FC2-E773DD87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992167-31BB-DEA6-D6B2-649FC993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670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8FBBE7-0313-4CBC-0278-E8F9C295E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E2FA96-EC8B-D5BB-D777-D227408FB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8D8000-031F-3D25-46CE-D2F9D9AE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4AFE00-DB8D-0C04-63CB-6D32ABFD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60E563-171D-442A-3A5D-F4D5A8DA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74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794C9-C852-266C-ADC7-C17B8DFD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4F93D2-08E1-06D8-48BF-F560F59A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41B129-CE5C-267C-2219-8CFC644E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F9B62E-3E9F-8241-7EAB-CEE7E19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C695F4-F71E-4DF2-E73F-1CFF514F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67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5328F-913D-5A2C-ECAC-C4012D5F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92FB1E-B01F-2689-5996-82A528FB1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E60AC8-42E5-479D-C3FC-DD6C84A8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773204-0BAE-4CBC-813F-A8D3EB5B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BD8AD0-D614-7592-85C7-4C7D0BCA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13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29674-2B7F-7594-1763-495CE313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C6C38A-7719-ED3D-4C7A-E18350F65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C2CC70-F002-040E-AAD5-9B1FF0A0C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915C92-25A2-3CB1-20C8-7ED781BC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A29BFD-F990-3C8B-0A2C-B251BF10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B6CD24-F7C7-F69F-7CB1-D7B0271A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389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0983F-568C-11F6-87E2-4182273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E69C62-12CD-F067-947C-0F825B193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951414-4537-B1D4-8F62-A9E3D7E7E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77D0CF3-797F-C0A9-C5E9-53DA18604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525F4C-C3AD-D56A-9B0B-B1597ABE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9F1BBC7-26E2-9EEE-EBC1-83FDCDD2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57E08A-F3F8-CB39-45A0-FC716F22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759CA5-F54B-9332-BF0F-9941285D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52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F5A27-E2BC-B380-F14F-7A65915B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A2F6F88-CBDB-5BBF-51DD-1AF6EDCF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B8B3E5-D98E-A882-34B2-B02ACBAE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A854552-EC60-4348-0D53-D5E13E1D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20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8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D538F-5B41-B47C-25AA-4036D86A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164C1E-1268-2FA7-4DA8-FFA82D5D1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2E6D0A-E0C6-4201-5957-2D21B1437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BE0EDC-0566-9ADD-C2B4-1E2D0EAA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64BA69-EAFC-6D3C-82AF-4052FB64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6FA8D2-8564-F5DA-6F72-E3263740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104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49201-B7C6-549C-5A15-4C29DE2B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46A691-41FC-50C9-BACC-2857BA3A3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DB3C0-B32B-C99E-4BA8-5DB4B5DC9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0F3566-D499-1F13-A8F8-D6328979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F9C7A-A3D6-A54A-8482-8C652895E819}" type="datetimeFigureOut">
              <a:rPr lang="pt-BR" smtClean="0"/>
              <a:t>01/11/2025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D2EFA3-4773-4409-32CA-904D29EF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762BBC-F441-FA77-658B-48D217D1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8958D2-45C4-194A-B809-0FF5145F67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324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0AA3204-903F-116F-7442-4C3B92688EAF}"/>
              </a:ext>
            </a:extLst>
          </p:cNvPr>
          <p:cNvSpPr/>
          <p:nvPr userDrawn="1"/>
        </p:nvSpPr>
        <p:spPr>
          <a:xfrm>
            <a:off x="511519" y="868680"/>
            <a:ext cx="11614630" cy="5820217"/>
          </a:xfrm>
          <a:prstGeom prst="rect">
            <a:avLst/>
          </a:prstGeom>
          <a:noFill/>
          <a:ln w="9525">
            <a:solidFill>
              <a:srgbClr val="FDD7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520A63C-407C-C2C4-A0FB-B13FD6D7DCDB}"/>
              </a:ext>
            </a:extLst>
          </p:cNvPr>
          <p:cNvSpPr/>
          <p:nvPr userDrawn="1"/>
        </p:nvSpPr>
        <p:spPr>
          <a:xfrm flipH="1">
            <a:off x="12080430" y="868680"/>
            <a:ext cx="45719" cy="5823100"/>
          </a:xfrm>
          <a:prstGeom prst="rect">
            <a:avLst/>
          </a:prstGeom>
          <a:solidFill>
            <a:srgbClr val="1A4D84"/>
          </a:solidFill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A4D84"/>
              </a:solidFill>
            </a:endParaRPr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31A6D5F7-60F1-BCE1-C831-A6BC0310A87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571" y="169099"/>
            <a:ext cx="2390309" cy="90812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B3B1824-FF94-88F6-C5EF-ECA5E4B2E959}"/>
              </a:ext>
            </a:extLst>
          </p:cNvPr>
          <p:cNvSpPr/>
          <p:nvPr userDrawn="1"/>
        </p:nvSpPr>
        <p:spPr>
          <a:xfrm flipH="1">
            <a:off x="11971426" y="5850403"/>
            <a:ext cx="109004" cy="838494"/>
          </a:xfrm>
          <a:prstGeom prst="rect">
            <a:avLst/>
          </a:prstGeom>
          <a:solidFill>
            <a:srgbClr val="FDD717"/>
          </a:solidFill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A4D84"/>
              </a:solidFill>
            </a:endParaRPr>
          </a:p>
        </p:txBody>
      </p:sp>
      <p:pic>
        <p:nvPicPr>
          <p:cNvPr id="2" name="Imagem 1" descr="Texto branco sobre fundo preto&#10;&#10;O conteúdo gerado por IA pode estar incorreto.">
            <a:extLst>
              <a:ext uri="{FF2B5EF4-FFF2-40B4-BE49-F238E27FC236}">
                <a16:creationId xmlns:a16="http://schemas.microsoft.com/office/drawing/2014/main" id="{6D00AC5B-BFD2-3A37-663C-75994F3135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19388" y="267875"/>
            <a:ext cx="800991" cy="502030"/>
          </a:xfrm>
          <a:prstGeom prst="rect">
            <a:avLst/>
          </a:prstGeom>
        </p:spPr>
      </p:pic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1F898139-DEAC-5191-34E8-185DFC9A068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76149" y="301144"/>
            <a:ext cx="1063319" cy="3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garcia@fagro.edu.u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3872-1432-9234-E1CC-BB081C59A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BA08C-9BB8-233A-7E1E-939B8D3B7EE9}"/>
              </a:ext>
            </a:extLst>
          </p:cNvPr>
          <p:cNvSpPr txBox="1"/>
          <p:nvPr/>
        </p:nvSpPr>
        <p:spPr>
          <a:xfrm>
            <a:off x="2061882" y="1519520"/>
            <a:ext cx="8068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Estimation of the perception of technology adoption costs by cow-calf ranchers in Uruguay</a:t>
            </a:r>
            <a:endParaRPr lang="en-UY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E7D21-CC37-6494-452C-0F700F00C6A6}"/>
              </a:ext>
            </a:extLst>
          </p:cNvPr>
          <p:cNvSpPr txBox="1"/>
          <p:nvPr/>
        </p:nvSpPr>
        <p:spPr>
          <a:xfrm>
            <a:off x="3460375" y="3644116"/>
            <a:ext cx="5271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Y" sz="2200" b="1" dirty="0"/>
              <a:t>Federico García-Suárez</a:t>
            </a:r>
            <a:endParaRPr lang="en-UY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22007-0341-4A8A-6A91-EC5690E0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24" y="4584574"/>
            <a:ext cx="771314" cy="995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61B34-CF27-A041-52C6-861BE3D28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691" y="4584574"/>
            <a:ext cx="1083754" cy="995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FC6D4-A32C-0319-6376-FD7A8AB3C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513" y="4771805"/>
            <a:ext cx="1778028" cy="8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4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1F9D0-01CE-01FB-FF13-5980E5F44B81}"/>
              </a:ext>
            </a:extLst>
          </p:cNvPr>
          <p:cNvSpPr txBox="1"/>
          <p:nvPr/>
        </p:nvSpPr>
        <p:spPr>
          <a:xfrm>
            <a:off x="609600" y="1207110"/>
            <a:ext cx="1097279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Regression results of information treatment on covariables shows that for CS: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producers know the technology and,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adding information do not change adoption response.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For the TW adding economic information (level 3) increases the propensity to adopt the technology.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Reimbursment treatments show that adoption is independent of the offered amount.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overall results indicate that the technology is well understood and that non-adoption is not constrained by financial costs.</a:t>
            </a:r>
            <a:endParaRPr lang="en-UY" sz="2800" dirty="0"/>
          </a:p>
        </p:txBody>
      </p:sp>
    </p:spTree>
    <p:extLst>
      <p:ext uri="{BB962C8B-B14F-4D97-AF65-F5344CB8AC3E}">
        <p14:creationId xmlns:p14="http://schemas.microsoft.com/office/powerpoint/2010/main" val="4283677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DE8B9-92B1-5316-4637-8E1BF5FB7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5E472-3200-2878-0D4E-3A4F492D868A}"/>
              </a:ext>
            </a:extLst>
          </p:cNvPr>
          <p:cNvSpPr txBox="1"/>
          <p:nvPr/>
        </p:nvSpPr>
        <p:spPr>
          <a:xfrm>
            <a:off x="609600" y="1536174"/>
            <a:ext cx="1097279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This is a first approach to the problem.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Results show that reason to non-adoption are related to opportunity cost of learning and management and not by financial costs.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Future research paths includes survey experiments for deepening knowledge on technology adoption, willigness to accept incentives to adopt technology or engage in conservation as well as climate change related practices.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 would be very important to have a regional/international dimension in these approaches.</a:t>
            </a:r>
            <a:endParaRPr lang="en-UY" sz="2800" dirty="0"/>
          </a:p>
        </p:txBody>
      </p:sp>
    </p:spTree>
    <p:extLst>
      <p:ext uri="{BB962C8B-B14F-4D97-AF65-F5344CB8AC3E}">
        <p14:creationId xmlns:p14="http://schemas.microsoft.com/office/powerpoint/2010/main" val="322103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8189C-4920-29A8-774D-4381512EBD80}"/>
              </a:ext>
            </a:extLst>
          </p:cNvPr>
          <p:cNvSpPr txBox="1"/>
          <p:nvPr/>
        </p:nvSpPr>
        <p:spPr>
          <a:xfrm>
            <a:off x="4064067" y="2098624"/>
            <a:ext cx="40638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Y" sz="3600" b="1" dirty="0"/>
              <a:t>Thank you!</a:t>
            </a:r>
          </a:p>
          <a:p>
            <a:pPr algn="ctr"/>
            <a:endParaRPr lang="en-UY" sz="3200" dirty="0"/>
          </a:p>
          <a:p>
            <a:pPr algn="ctr"/>
            <a:r>
              <a:rPr lang="en-UY" sz="3200" dirty="0"/>
              <a:t>Questions welcomed.</a:t>
            </a:r>
          </a:p>
          <a:p>
            <a:pPr algn="ctr"/>
            <a:endParaRPr lang="en-UY" sz="3600" dirty="0"/>
          </a:p>
          <a:p>
            <a:pPr algn="ctr"/>
            <a:r>
              <a:rPr lang="en-UY" sz="2400" dirty="0">
                <a:hlinkClick r:id="rId2"/>
              </a:rPr>
              <a:t>fgarcia@fagro.edu.uy</a:t>
            </a:r>
            <a:endParaRPr lang="en-UY" sz="2400" dirty="0"/>
          </a:p>
        </p:txBody>
      </p:sp>
    </p:spTree>
    <p:extLst>
      <p:ext uri="{BB962C8B-B14F-4D97-AF65-F5344CB8AC3E}">
        <p14:creationId xmlns:p14="http://schemas.microsoft.com/office/powerpoint/2010/main" val="3159806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38CB7C-1BD1-E3B3-01BB-39F13DE355C6}"/>
              </a:ext>
            </a:extLst>
          </p:cNvPr>
          <p:cNvSpPr txBox="1"/>
          <p:nvPr/>
        </p:nvSpPr>
        <p:spPr>
          <a:xfrm>
            <a:off x="1124262" y="2353452"/>
            <a:ext cx="96386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Uruguay’s animal protein production has two large export sectors and two national oriented sectors.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Main research focus in livestock and dairy farming.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How to build competitiveness in an export country?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Efficiency and productivity.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Technology adoption.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0E10A-8849-9A3D-CEA3-7B960B98E0D0}"/>
              </a:ext>
            </a:extLst>
          </p:cNvPr>
          <p:cNvSpPr txBox="1"/>
          <p:nvPr/>
        </p:nvSpPr>
        <p:spPr>
          <a:xfrm>
            <a:off x="5014133" y="1229196"/>
            <a:ext cx="2163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Y" sz="3200" b="1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40390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51C0B-6074-B412-02F8-F6144B4A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73" y="1105614"/>
            <a:ext cx="5520127" cy="1447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B2E823-48F8-380E-287D-E9DD2E6F0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85" y="2553389"/>
            <a:ext cx="4041098" cy="2215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105C9-C10F-BAF0-A487-F64B00A76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572" y="1046354"/>
            <a:ext cx="4870553" cy="1221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DC20E-5029-4A17-E3FC-7840DC173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662" y="2268325"/>
            <a:ext cx="4870553" cy="2043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72C7F-C13F-EA8B-CCB1-AB14B7503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059" y="4311954"/>
            <a:ext cx="4911881" cy="22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63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8627E-94A8-BFDF-286C-61CE2EC332EC}"/>
              </a:ext>
            </a:extLst>
          </p:cNvPr>
          <p:cNvSpPr txBox="1"/>
          <p:nvPr/>
        </p:nvSpPr>
        <p:spPr>
          <a:xfrm>
            <a:off x="609600" y="1312040"/>
            <a:ext cx="1097279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Y" sz="2800" dirty="0"/>
              <a:t>T</a:t>
            </a:r>
            <a:r>
              <a:rPr lang="en-US" sz="2800" dirty="0"/>
              <a:t>he</a:t>
            </a:r>
            <a:r>
              <a:rPr lang="en-UY" sz="2800" dirty="0"/>
              <a:t> cow-calf sector, is a two output sector?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Y" sz="2800" dirty="0"/>
              <a:t>Breeding subsector has historically shown a lower weaning performance indicator (66%) than what the academia show as possible (80%).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Y" sz="2800" dirty="0"/>
              <a:t>Low-cost technology is available, but what about its opportunity cost?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objective of this study is to estimate, through a survey experiment, the perceived cost of two management practices used to improve reproductive performance: condition scoring (BCS) and temporary weaning (TW).</a:t>
            </a:r>
            <a:endParaRPr lang="en-UY" sz="2800" dirty="0"/>
          </a:p>
        </p:txBody>
      </p:sp>
    </p:spTree>
    <p:extLst>
      <p:ext uri="{BB962C8B-B14F-4D97-AF65-F5344CB8AC3E}">
        <p14:creationId xmlns:p14="http://schemas.microsoft.com/office/powerpoint/2010/main" val="1104951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FC103-2C58-3DFC-72A5-33D1CD284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C904B1-6B5B-CD08-F752-7908D6560CB6}"/>
              </a:ext>
            </a:extLst>
          </p:cNvPr>
          <p:cNvSpPr txBox="1"/>
          <p:nvPr/>
        </p:nvSpPr>
        <p:spPr>
          <a:xfrm>
            <a:off x="609600" y="1207110"/>
            <a:ext cx="10972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Y" sz="2800" b="1" dirty="0"/>
              <a:t>Metodology</a:t>
            </a:r>
          </a:p>
          <a:p>
            <a:endParaRPr lang="en-UY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Y" sz="2800" dirty="0"/>
              <a:t>Technology marginal propensity adoption is estimated using a factorial design of four treatments and three dosis in random blocks.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Y" sz="2800" dirty="0"/>
              <a:t>Treatments 1 and 3 differs in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Y" sz="2800" dirty="0"/>
              <a:t>Treatments 2 and 4 introduce reimbursment levels over previous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Y" sz="2800" dirty="0"/>
              <a:t>What is offered is technical assistance to adopt the technology evaluated.</a:t>
            </a:r>
          </a:p>
        </p:txBody>
      </p:sp>
    </p:spTree>
    <p:extLst>
      <p:ext uri="{BB962C8B-B14F-4D97-AF65-F5344CB8AC3E}">
        <p14:creationId xmlns:p14="http://schemas.microsoft.com/office/powerpoint/2010/main" val="2007443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E2C3C6-FD4B-66FF-D6A7-2BF17D12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45252"/>
              </p:ext>
            </p:extLst>
          </p:nvPr>
        </p:nvGraphicFramePr>
        <p:xfrm>
          <a:off x="582704" y="1404467"/>
          <a:ext cx="11026592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648">
                  <a:extLst>
                    <a:ext uri="{9D8B030D-6E8A-4147-A177-3AD203B41FA5}">
                      <a16:colId xmlns:a16="http://schemas.microsoft.com/office/drawing/2014/main" val="1256093415"/>
                    </a:ext>
                  </a:extLst>
                </a:gridCol>
                <a:gridCol w="2756648">
                  <a:extLst>
                    <a:ext uri="{9D8B030D-6E8A-4147-A177-3AD203B41FA5}">
                      <a16:colId xmlns:a16="http://schemas.microsoft.com/office/drawing/2014/main" val="3192689390"/>
                    </a:ext>
                  </a:extLst>
                </a:gridCol>
                <a:gridCol w="2756648">
                  <a:extLst>
                    <a:ext uri="{9D8B030D-6E8A-4147-A177-3AD203B41FA5}">
                      <a16:colId xmlns:a16="http://schemas.microsoft.com/office/drawing/2014/main" val="710656939"/>
                    </a:ext>
                  </a:extLst>
                </a:gridCol>
                <a:gridCol w="2756648">
                  <a:extLst>
                    <a:ext uri="{9D8B030D-6E8A-4147-A177-3AD203B41FA5}">
                      <a16:colId xmlns:a16="http://schemas.microsoft.com/office/drawing/2014/main" val="854463657"/>
                    </a:ext>
                  </a:extLst>
                </a:gridCol>
              </a:tblGrid>
              <a:tr h="397376">
                <a:tc>
                  <a:txBody>
                    <a:bodyPr/>
                    <a:lstStyle/>
                    <a:p>
                      <a:endParaRPr lang="en-UY" sz="2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Y" sz="2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Information level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Y" sz="23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54153"/>
                  </a:ext>
                </a:extLst>
              </a:tr>
              <a:tr h="397376">
                <a:tc>
                  <a:txBody>
                    <a:bodyPr/>
                    <a:lstStyle/>
                    <a:p>
                      <a:endParaRPr lang="en-UY" sz="2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300" dirty="0"/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300" dirty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300" dirty="0"/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983947"/>
                  </a:ext>
                </a:extLst>
              </a:tr>
              <a:tr h="397376">
                <a:tc>
                  <a:txBody>
                    <a:bodyPr/>
                    <a:lstStyle/>
                    <a:p>
                      <a:r>
                        <a:rPr lang="en-UY" sz="2300" dirty="0"/>
                        <a:t>Tratamiento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Y" sz="2300" dirty="0"/>
                        <a:t>Condition scoring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03226"/>
                  </a:ext>
                </a:extLst>
              </a:tr>
              <a:tr h="685883">
                <a:tc>
                  <a:txBody>
                    <a:bodyPr/>
                    <a:lstStyle/>
                    <a:p>
                      <a:r>
                        <a:rPr lang="en-UY" sz="2300" dirty="0"/>
                        <a:t>T1: CS information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No information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General CS information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Benefits from CS measurement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98024"/>
                  </a:ext>
                </a:extLst>
              </a:tr>
              <a:tr h="685883">
                <a:tc>
                  <a:txBody>
                    <a:bodyPr/>
                    <a:lstStyle/>
                    <a:p>
                      <a:r>
                        <a:rPr lang="en-UY" sz="2300" dirty="0"/>
                        <a:t>T2: CS technical assistance hiring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0% reimbursement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25% reimbursement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80% reimbursement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720222"/>
                  </a:ext>
                </a:extLst>
              </a:tr>
              <a:tr h="397376">
                <a:tc>
                  <a:txBody>
                    <a:bodyPr/>
                    <a:lstStyle/>
                    <a:p>
                      <a:endParaRPr lang="en-UY" sz="23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Y" sz="2300" dirty="0"/>
                        <a:t>Temprorary weaning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099360"/>
                  </a:ext>
                </a:extLst>
              </a:tr>
              <a:tr h="685883">
                <a:tc>
                  <a:txBody>
                    <a:bodyPr/>
                    <a:lstStyle/>
                    <a:p>
                      <a:r>
                        <a:rPr lang="en-UY" sz="2300" dirty="0"/>
                        <a:t>T3: TW information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No information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General TW information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Benefits from TW measurement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685063"/>
                  </a:ext>
                </a:extLst>
              </a:tr>
              <a:tr h="685883">
                <a:tc>
                  <a:txBody>
                    <a:bodyPr/>
                    <a:lstStyle/>
                    <a:p>
                      <a:r>
                        <a:rPr lang="en-UY" sz="2300" dirty="0"/>
                        <a:t>T4: TW technical assistance hiring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0% reimbursement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25% reimbursement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Y" sz="2300" dirty="0"/>
                        <a:t>80% reimbursement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035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F44548-86CE-6D78-E4B8-ECDC8507544C}"/>
              </a:ext>
            </a:extLst>
          </p:cNvPr>
          <p:cNvSpPr txBox="1"/>
          <p:nvPr/>
        </p:nvSpPr>
        <p:spPr>
          <a:xfrm>
            <a:off x="2895284" y="881247"/>
            <a:ext cx="640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Variables to be evaluated in the model</a:t>
            </a:r>
            <a:endParaRPr lang="en-UY" sz="2800" b="1" dirty="0"/>
          </a:p>
        </p:txBody>
      </p:sp>
    </p:spTree>
    <p:extLst>
      <p:ext uri="{BB962C8B-B14F-4D97-AF65-F5344CB8AC3E}">
        <p14:creationId xmlns:p14="http://schemas.microsoft.com/office/powerpoint/2010/main" val="983415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8392-93A2-6178-3CF6-186C120C4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A8FED-AE27-D336-2D80-F2DA5397A487}"/>
              </a:ext>
            </a:extLst>
          </p:cNvPr>
          <p:cNvSpPr txBox="1"/>
          <p:nvPr/>
        </p:nvSpPr>
        <p:spPr>
          <a:xfrm>
            <a:off x="609600" y="1207110"/>
            <a:ext cx="1097279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Y" sz="2800" b="1" dirty="0"/>
              <a:t>Data and empirical model</a:t>
            </a:r>
          </a:p>
          <a:p>
            <a:endParaRPr lang="en-UY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We used to information sources to ranchers, IPA and EBPMCN.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From the statistical analysis and considering a Type-I error level of 0.05, a expected treatment effect of 0.2, and a statistical power of 80%, we requiere 35 to 40 surveys per treatment.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Blocking based on initial databases, randomization of information, and subsidies. Not based on technology or cross-subsidies.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Y" sz="2800" dirty="0"/>
              <a:t>216 effective survey were performed, of which136 ranchers did not perform CS, and 109 did not use TW.</a:t>
            </a:r>
          </a:p>
        </p:txBody>
      </p:sp>
    </p:spTree>
    <p:extLst>
      <p:ext uri="{BB962C8B-B14F-4D97-AF65-F5344CB8AC3E}">
        <p14:creationId xmlns:p14="http://schemas.microsoft.com/office/powerpoint/2010/main" val="2036178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E4646E-FA53-E3E9-3891-A947F5BD3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77213"/>
              </p:ext>
            </p:extLst>
          </p:nvPr>
        </p:nvGraphicFramePr>
        <p:xfrm>
          <a:off x="976860" y="2278501"/>
          <a:ext cx="10238280" cy="4106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656">
                  <a:extLst>
                    <a:ext uri="{9D8B030D-6E8A-4147-A177-3AD203B41FA5}">
                      <a16:colId xmlns:a16="http://schemas.microsoft.com/office/drawing/2014/main" val="3617953647"/>
                    </a:ext>
                  </a:extLst>
                </a:gridCol>
                <a:gridCol w="1652415">
                  <a:extLst>
                    <a:ext uri="{9D8B030D-6E8A-4147-A177-3AD203B41FA5}">
                      <a16:colId xmlns:a16="http://schemas.microsoft.com/office/drawing/2014/main" val="2185466793"/>
                    </a:ext>
                  </a:extLst>
                </a:gridCol>
                <a:gridCol w="2442897">
                  <a:extLst>
                    <a:ext uri="{9D8B030D-6E8A-4147-A177-3AD203B41FA5}">
                      <a16:colId xmlns:a16="http://schemas.microsoft.com/office/drawing/2014/main" val="2688685540"/>
                    </a:ext>
                  </a:extLst>
                </a:gridCol>
                <a:gridCol w="2047656">
                  <a:extLst>
                    <a:ext uri="{9D8B030D-6E8A-4147-A177-3AD203B41FA5}">
                      <a16:colId xmlns:a16="http://schemas.microsoft.com/office/drawing/2014/main" val="3968221153"/>
                    </a:ext>
                  </a:extLst>
                </a:gridCol>
                <a:gridCol w="2047656">
                  <a:extLst>
                    <a:ext uri="{9D8B030D-6E8A-4147-A177-3AD203B41FA5}">
                      <a16:colId xmlns:a16="http://schemas.microsoft.com/office/drawing/2014/main" val="2325381465"/>
                    </a:ext>
                  </a:extLst>
                </a:gridCol>
              </a:tblGrid>
              <a:tr h="778480">
                <a:tc>
                  <a:txBody>
                    <a:bodyPr/>
                    <a:lstStyle/>
                    <a:p>
                      <a:r>
                        <a:rPr lang="en-UY" sz="2400" dirty="0"/>
                        <a:t>Treatment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Connected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Do not use the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Treatment acceptance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045453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T1.1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0.271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5752225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7671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Y" sz="2400" dirty="0"/>
                        <a:t>T1.3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19033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606453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594917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T2.3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60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42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0.333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284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CE8C44-D943-2761-63F8-1E91DC8A0D09}"/>
              </a:ext>
            </a:extLst>
          </p:cNvPr>
          <p:cNvSpPr txBox="1"/>
          <p:nvPr/>
        </p:nvSpPr>
        <p:spPr>
          <a:xfrm>
            <a:off x="976860" y="1139254"/>
            <a:ext cx="1023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Y" sz="2800" dirty="0"/>
              <a:t>Treatment results and average treatment effect (ATE) of condition scoring</a:t>
            </a:r>
          </a:p>
        </p:txBody>
      </p:sp>
    </p:spTree>
    <p:extLst>
      <p:ext uri="{BB962C8B-B14F-4D97-AF65-F5344CB8AC3E}">
        <p14:creationId xmlns:p14="http://schemas.microsoft.com/office/powerpoint/2010/main" val="3541599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43E1C-3E42-F482-F4D6-D2996DF46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A3D9C6-2316-10BF-B210-CA4FEE5C3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41591"/>
              </p:ext>
            </p:extLst>
          </p:nvPr>
        </p:nvGraphicFramePr>
        <p:xfrm>
          <a:off x="976860" y="2278501"/>
          <a:ext cx="10238280" cy="4106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656">
                  <a:extLst>
                    <a:ext uri="{9D8B030D-6E8A-4147-A177-3AD203B41FA5}">
                      <a16:colId xmlns:a16="http://schemas.microsoft.com/office/drawing/2014/main" val="3617953647"/>
                    </a:ext>
                  </a:extLst>
                </a:gridCol>
                <a:gridCol w="1652415">
                  <a:extLst>
                    <a:ext uri="{9D8B030D-6E8A-4147-A177-3AD203B41FA5}">
                      <a16:colId xmlns:a16="http://schemas.microsoft.com/office/drawing/2014/main" val="2185466793"/>
                    </a:ext>
                  </a:extLst>
                </a:gridCol>
                <a:gridCol w="2442897">
                  <a:extLst>
                    <a:ext uri="{9D8B030D-6E8A-4147-A177-3AD203B41FA5}">
                      <a16:colId xmlns:a16="http://schemas.microsoft.com/office/drawing/2014/main" val="2688685540"/>
                    </a:ext>
                  </a:extLst>
                </a:gridCol>
                <a:gridCol w="2047656">
                  <a:extLst>
                    <a:ext uri="{9D8B030D-6E8A-4147-A177-3AD203B41FA5}">
                      <a16:colId xmlns:a16="http://schemas.microsoft.com/office/drawing/2014/main" val="3968221153"/>
                    </a:ext>
                  </a:extLst>
                </a:gridCol>
                <a:gridCol w="2047656">
                  <a:extLst>
                    <a:ext uri="{9D8B030D-6E8A-4147-A177-3AD203B41FA5}">
                      <a16:colId xmlns:a16="http://schemas.microsoft.com/office/drawing/2014/main" val="2325381465"/>
                    </a:ext>
                  </a:extLst>
                </a:gridCol>
              </a:tblGrid>
              <a:tr h="778480">
                <a:tc>
                  <a:txBody>
                    <a:bodyPr/>
                    <a:lstStyle/>
                    <a:p>
                      <a:r>
                        <a:rPr lang="en-UY" sz="2400" dirty="0"/>
                        <a:t>Treatment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Connected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Do not use the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Treatment acceptance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045453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T1.1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0.171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5752225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7671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Y" sz="2400" dirty="0"/>
                        <a:t>T1.3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0.344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19033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0.278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606453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594917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r>
                        <a:rPr lang="en-UY" sz="2400" dirty="0"/>
                        <a:t>T2.3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62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32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Y" sz="2400" dirty="0"/>
                        <a:t>0.219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284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B7D83-D08B-5C3B-8569-DC1295804325}"/>
              </a:ext>
            </a:extLst>
          </p:cNvPr>
          <p:cNvSpPr txBox="1"/>
          <p:nvPr/>
        </p:nvSpPr>
        <p:spPr>
          <a:xfrm>
            <a:off x="976860" y="1139254"/>
            <a:ext cx="1023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Y" sz="2800" dirty="0"/>
              <a:t>Treatment results and average treatment effect (ATE) of temporary weaning</a:t>
            </a:r>
          </a:p>
        </p:txBody>
      </p:sp>
    </p:spTree>
    <p:extLst>
      <p:ext uri="{BB962C8B-B14F-4D97-AF65-F5344CB8AC3E}">
        <p14:creationId xmlns:p14="http://schemas.microsoft.com/office/powerpoint/2010/main" val="1881717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12927</TotalTime>
  <Words>629</Words>
  <Application>Microsoft Macintosh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Verdana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Tatiane Britto Costa</dc:creator>
  <cp:lastModifiedBy>Federico Garcia Suarez</cp:lastModifiedBy>
  <cp:revision>11</cp:revision>
  <dcterms:created xsi:type="dcterms:W3CDTF">2025-04-25T14:05:52Z</dcterms:created>
  <dcterms:modified xsi:type="dcterms:W3CDTF">2025-11-10T13:49:24Z</dcterms:modified>
</cp:coreProperties>
</file>