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192700"/>
  <p:notesSz cx="6858000" cy="9144000"/>
  <p:embeddedFontLst>
    <p:embeddedFont>
      <p:font typeface="Helvetica World" panose="020B0604020202020204" charset="-128"/>
      <p:regular r:id="rId4"/>
    </p:embeddedFont>
    <p:embeddedFont>
      <p:font typeface="Helvetica World Bold" panose="020B0604020202020204" charset="-128"/>
      <p:regular r:id="rId5"/>
    </p:embeddedFont>
    <p:embeddedFont>
      <p:font typeface="Open Sauce Bold" panose="020B0604020202020204" charset="0"/>
      <p:regular r:id="rId6"/>
    </p:embeddedFont>
    <p:embeddedFont>
      <p:font typeface="Open Sauce Medium" panose="020B0604020202020204" charset="0"/>
      <p:regular r:id="rId7"/>
    </p:embeddedFont>
    <p:embeddedFont>
      <p:font typeface="Roboto" panose="02000000000000000000" pitchFamily="2" charset="0"/>
      <p:regular r:id="rId8"/>
    </p:embeddedFont>
    <p:embeddedFont>
      <p:font typeface="Roboto Bold" panose="02000000000000000000" charset="0"/>
      <p:regular r:id="rId9"/>
    </p:embeddedFont>
    <p:embeddedFont>
      <p:font typeface="Roboto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D2D37-8762-4329-8121-B1742B17A82A}" v="2" dt="2026-05-14T19:05:55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2088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viera reyes" userId="de74b67379569bf3" providerId="LiveId" clId="{897B7B02-7FE1-440F-A5CB-8CB3BF4D2F43}"/>
    <pc:docChg chg="undo custSel modSld">
      <pc:chgData name="martina viera reyes" userId="de74b67379569bf3" providerId="LiveId" clId="{897B7B02-7FE1-440F-A5CB-8CB3BF4D2F43}" dt="2026-05-14T19:09:11.653" v="258" actId="1037"/>
      <pc:docMkLst>
        <pc:docMk/>
      </pc:docMkLst>
      <pc:sldChg chg="addSp delSp modSp mod">
        <pc:chgData name="martina viera reyes" userId="de74b67379569bf3" providerId="LiveId" clId="{897B7B02-7FE1-440F-A5CB-8CB3BF4D2F43}" dt="2026-05-14T19:09:11.653" v="258" actId="1037"/>
        <pc:sldMkLst>
          <pc:docMk/>
          <pc:sldMk cId="0" sldId="256"/>
        </pc:sldMkLst>
        <pc:spChg chg="mod">
          <ac:chgData name="martina viera reyes" userId="de74b67379569bf3" providerId="LiveId" clId="{897B7B02-7FE1-440F-A5CB-8CB3BF4D2F43}" dt="2026-05-14T19:09:11.653" v="258" actId="1037"/>
          <ac:spMkLst>
            <pc:docMk/>
            <pc:sldMk cId="0" sldId="256"/>
            <ac:spMk id="15" creationId="{00000000-0000-0000-0000-000000000000}"/>
          </ac:spMkLst>
        </pc:spChg>
        <pc:spChg chg="del">
          <ac:chgData name="martina viera reyes" userId="de74b67379569bf3" providerId="LiveId" clId="{897B7B02-7FE1-440F-A5CB-8CB3BF4D2F43}" dt="2026-05-14T19:04:49.205" v="0" actId="478"/>
          <ac:spMkLst>
            <pc:docMk/>
            <pc:sldMk cId="0" sldId="256"/>
            <ac:spMk id="68" creationId="{00000000-0000-0000-0000-000000000000}"/>
          </ac:spMkLst>
        </pc:spChg>
        <pc:spChg chg="del">
          <ac:chgData name="martina viera reyes" userId="de74b67379569bf3" providerId="LiveId" clId="{897B7B02-7FE1-440F-A5CB-8CB3BF4D2F43}" dt="2026-05-14T19:04:50.598" v="1" actId="478"/>
          <ac:spMkLst>
            <pc:docMk/>
            <pc:sldMk cId="0" sldId="256"/>
            <ac:spMk id="69" creationId="{00000000-0000-0000-0000-000000000000}"/>
          </ac:spMkLst>
        </pc:spChg>
        <pc:spChg chg="mod">
          <ac:chgData name="martina viera reyes" userId="de74b67379569bf3" providerId="LiveId" clId="{897B7B02-7FE1-440F-A5CB-8CB3BF4D2F43}" dt="2026-05-14T19:08:13.837" v="195" actId="1037"/>
          <ac:spMkLst>
            <pc:docMk/>
            <pc:sldMk cId="0" sldId="256"/>
            <ac:spMk id="70" creationId="{00000000-0000-0000-0000-000000000000}"/>
          </ac:spMkLst>
        </pc:spChg>
        <pc:spChg chg="mod">
          <ac:chgData name="martina viera reyes" userId="de74b67379569bf3" providerId="LiveId" clId="{897B7B02-7FE1-440F-A5CB-8CB3BF4D2F43}" dt="2026-05-14T19:08:23.907" v="210" actId="1037"/>
          <ac:spMkLst>
            <pc:docMk/>
            <pc:sldMk cId="0" sldId="256"/>
            <ac:spMk id="71" creationId="{00000000-0000-0000-0000-000000000000}"/>
          </ac:spMkLst>
        </pc:spChg>
        <pc:spChg chg="mod">
          <ac:chgData name="martina viera reyes" userId="de74b67379569bf3" providerId="LiveId" clId="{897B7B02-7FE1-440F-A5CB-8CB3BF4D2F43}" dt="2026-05-14T19:08:34.216" v="218" actId="1038"/>
          <ac:spMkLst>
            <pc:docMk/>
            <pc:sldMk cId="0" sldId="256"/>
            <ac:spMk id="72" creationId="{00000000-0000-0000-0000-000000000000}"/>
          </ac:spMkLst>
        </pc:spChg>
        <pc:spChg chg="mod">
          <ac:chgData name="martina viera reyes" userId="de74b67379569bf3" providerId="LiveId" clId="{897B7B02-7FE1-440F-A5CB-8CB3BF4D2F43}" dt="2026-05-14T19:08:38.398" v="223" actId="1038"/>
          <ac:spMkLst>
            <pc:docMk/>
            <pc:sldMk cId="0" sldId="256"/>
            <ac:spMk id="73" creationId="{00000000-0000-0000-0000-000000000000}"/>
          </ac:spMkLst>
        </pc:spChg>
        <pc:spChg chg="add del mod">
          <ac:chgData name="martina viera reyes" userId="de74b67379569bf3" providerId="LiveId" clId="{897B7B02-7FE1-440F-A5CB-8CB3BF4D2F43}" dt="2026-05-14T19:07:28.596" v="95" actId="478"/>
          <ac:spMkLst>
            <pc:docMk/>
            <pc:sldMk cId="0" sldId="256"/>
            <ac:spMk id="117" creationId="{F842D110-EADF-42DD-71BB-B1C10C361FDA}"/>
          </ac:spMkLst>
        </pc:spChg>
        <pc:spChg chg="add del mod">
          <ac:chgData name="martina viera reyes" userId="de74b67379569bf3" providerId="LiveId" clId="{897B7B02-7FE1-440F-A5CB-8CB3BF4D2F43}" dt="2026-05-14T19:07:23.045" v="94" actId="478"/>
          <ac:spMkLst>
            <pc:docMk/>
            <pc:sldMk cId="0" sldId="256"/>
            <ac:spMk id="118" creationId="{D62DB08F-2724-26AA-016B-DA89FB834F03}"/>
          </ac:spMkLst>
        </pc:spChg>
        <pc:spChg chg="add del mod">
          <ac:chgData name="martina viera reyes" userId="de74b67379569bf3" providerId="LiveId" clId="{897B7B02-7FE1-440F-A5CB-8CB3BF4D2F43}" dt="2026-05-14T19:05:17.809" v="6" actId="478"/>
          <ac:spMkLst>
            <pc:docMk/>
            <pc:sldMk cId="0" sldId="256"/>
            <ac:spMk id="119" creationId="{A8431EB0-8DDA-CADA-7641-C6B890D0284B}"/>
          </ac:spMkLst>
        </pc:spChg>
        <pc:spChg chg="add del mod">
          <ac:chgData name="martina viera reyes" userId="de74b67379569bf3" providerId="LiveId" clId="{897B7B02-7FE1-440F-A5CB-8CB3BF4D2F43}" dt="2026-05-14T19:05:25.856" v="7" actId="478"/>
          <ac:spMkLst>
            <pc:docMk/>
            <pc:sldMk cId="0" sldId="256"/>
            <ac:spMk id="120" creationId="{27AD36C3-B116-8BE7-1A7A-77D281FB339E}"/>
          </ac:spMkLst>
        </pc:spChg>
        <pc:grpChg chg="mod">
          <ac:chgData name="martina viera reyes" userId="de74b67379569bf3" providerId="LiveId" clId="{897B7B02-7FE1-440F-A5CB-8CB3BF4D2F43}" dt="2026-05-14T19:09:05.461" v="253" actId="1038"/>
          <ac:grpSpMkLst>
            <pc:docMk/>
            <pc:sldMk cId="0" sldId="256"/>
            <ac:grpSpMk id="14" creationId="{00000000-0000-0000-0000-000000000000}"/>
          </ac:grpSpMkLst>
        </pc:grpChg>
        <pc:grpChg chg="add mod">
          <ac:chgData name="martina viera reyes" userId="de74b67379569bf3" providerId="LiveId" clId="{897B7B02-7FE1-440F-A5CB-8CB3BF4D2F43}" dt="2026-05-14T19:08:50.011" v="250" actId="1036"/>
          <ac:grpSpMkLst>
            <pc:docMk/>
            <pc:sldMk cId="0" sldId="256"/>
            <ac:grpSpMk id="115" creationId="{6333E460-C29C-7CD8-2D9C-837DBB2728DE}"/>
          </ac:grpSpMkLst>
        </pc:grpChg>
        <pc:grpChg chg="add del mod">
          <ac:chgData name="martina viera reyes" userId="de74b67379569bf3" providerId="LiveId" clId="{897B7B02-7FE1-440F-A5CB-8CB3BF4D2F43}" dt="2026-05-14T19:05:08.848" v="4" actId="478"/>
          <ac:grpSpMkLst>
            <pc:docMk/>
            <pc:sldMk cId="0" sldId="256"/>
            <ac:grpSpMk id="116" creationId="{11D9D4D4-26B2-8E6C-C73B-3AA0000BDF4D}"/>
          </ac:grpSpMkLst>
        </pc:grpChg>
        <pc:picChg chg="add mod">
          <ac:chgData name="martina viera reyes" userId="de74b67379569bf3" providerId="LiveId" clId="{897B7B02-7FE1-440F-A5CB-8CB3BF4D2F43}" dt="2026-05-14T19:04:57.174" v="2"/>
          <ac:picMkLst>
            <pc:docMk/>
            <pc:sldMk cId="0" sldId="256"/>
            <ac:picMk id="121" creationId="{A9BAEB15-79B3-3175-01C3-BABC430251B6}"/>
          </ac:picMkLst>
        </pc:picChg>
        <pc:picChg chg="add mod">
          <ac:chgData name="martina viera reyes" userId="de74b67379569bf3" providerId="LiveId" clId="{897B7B02-7FE1-440F-A5CB-8CB3BF4D2F43}" dt="2026-05-14T19:04:57.174" v="2"/>
          <ac:picMkLst>
            <pc:docMk/>
            <pc:sldMk cId="0" sldId="256"/>
            <ac:picMk id="122" creationId="{791CDBE4-0FFF-84D9-3C9B-CED2400EE60B}"/>
          </ac:picMkLst>
        </pc:picChg>
        <pc:picChg chg="add del mod">
          <ac:chgData name="martina viera reyes" userId="de74b67379569bf3" providerId="LiveId" clId="{897B7B02-7FE1-440F-A5CB-8CB3BF4D2F43}" dt="2026-05-14T19:05:08.848" v="4" actId="478"/>
          <ac:picMkLst>
            <pc:docMk/>
            <pc:sldMk cId="0" sldId="256"/>
            <ac:picMk id="123" creationId="{75ADD2FF-88FB-5552-F6D8-54068B5E9A03}"/>
          </ac:picMkLst>
        </pc:picChg>
        <pc:picChg chg="add del mod">
          <ac:chgData name="martina viera reyes" userId="de74b67379569bf3" providerId="LiveId" clId="{897B7B02-7FE1-440F-A5CB-8CB3BF4D2F43}" dt="2026-05-14T19:05:10.916" v="5" actId="478"/>
          <ac:picMkLst>
            <pc:docMk/>
            <pc:sldMk cId="0" sldId="256"/>
            <ac:picMk id="124" creationId="{FC458888-56D5-E81C-4B1F-FDBC5EBFE3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wm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56" y="36856167"/>
            <a:ext cx="32135013" cy="5521787"/>
            <a:chOff x="0" y="0"/>
            <a:chExt cx="2687629" cy="46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7629" cy="461818"/>
            </a:xfrm>
            <a:custGeom>
              <a:avLst/>
              <a:gdLst/>
              <a:ahLst/>
              <a:cxnLst/>
              <a:rect l="l" t="t" r="r" b="b"/>
              <a:pathLst>
                <a:path w="2687629" h="461818">
                  <a:moveTo>
                    <a:pt x="24092" y="0"/>
                  </a:moveTo>
                  <a:lnTo>
                    <a:pt x="2663537" y="0"/>
                  </a:lnTo>
                  <a:cubicBezTo>
                    <a:pt x="2669927" y="0"/>
                    <a:pt x="2676054" y="2538"/>
                    <a:pt x="2680573" y="7056"/>
                  </a:cubicBezTo>
                  <a:cubicBezTo>
                    <a:pt x="2685091" y="11574"/>
                    <a:pt x="2687629" y="17702"/>
                    <a:pt x="2687629" y="24092"/>
                  </a:cubicBezTo>
                  <a:lnTo>
                    <a:pt x="2687629" y="437726"/>
                  </a:lnTo>
                  <a:cubicBezTo>
                    <a:pt x="2687629" y="444115"/>
                    <a:pt x="2685091" y="450243"/>
                    <a:pt x="2680573" y="454761"/>
                  </a:cubicBezTo>
                  <a:cubicBezTo>
                    <a:pt x="2676054" y="459279"/>
                    <a:pt x="2669927" y="461818"/>
                    <a:pt x="2663537" y="461818"/>
                  </a:cubicBezTo>
                  <a:lnTo>
                    <a:pt x="24092" y="461818"/>
                  </a:lnTo>
                  <a:cubicBezTo>
                    <a:pt x="17702" y="461818"/>
                    <a:pt x="11574" y="459279"/>
                    <a:pt x="7056" y="454761"/>
                  </a:cubicBezTo>
                  <a:cubicBezTo>
                    <a:pt x="2538" y="450243"/>
                    <a:pt x="0" y="444115"/>
                    <a:pt x="0" y="437726"/>
                  </a:cubicBezTo>
                  <a:lnTo>
                    <a:pt x="0" y="24092"/>
                  </a:lnTo>
                  <a:cubicBezTo>
                    <a:pt x="0" y="17702"/>
                    <a:pt x="2538" y="11574"/>
                    <a:pt x="7056" y="7056"/>
                  </a:cubicBezTo>
                  <a:cubicBezTo>
                    <a:pt x="11574" y="2538"/>
                    <a:pt x="17702" y="0"/>
                    <a:pt x="24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45454"/>
              </a:solidFill>
              <a:prstDash val="solid"/>
              <a:rou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687629" cy="46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0966" y="42377954"/>
            <a:ext cx="22037356" cy="966859"/>
            <a:chOff x="0" y="0"/>
            <a:chExt cx="29383141" cy="12891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383143" cy="1289146"/>
            </a:xfrm>
            <a:custGeom>
              <a:avLst/>
              <a:gdLst/>
              <a:ahLst/>
              <a:cxnLst/>
              <a:rect l="l" t="t" r="r" b="b"/>
              <a:pathLst>
                <a:path w="29383143" h="1289146">
                  <a:moveTo>
                    <a:pt x="0" y="0"/>
                  </a:moveTo>
                  <a:lnTo>
                    <a:pt x="29383143" y="0"/>
                  </a:lnTo>
                  <a:lnTo>
                    <a:pt x="29383143" y="1289146"/>
                  </a:lnTo>
                  <a:lnTo>
                    <a:pt x="0" y="12891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9383141" cy="12891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82"/>
                </a:lnSpc>
              </a:pPr>
              <a:r>
                <a:rPr lang="en-US" sz="3652" b="1">
                  <a:solidFill>
                    <a:srgbClr val="888888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9no Encuentro Nacional de Química - Octubre 2025  Montevideo, Uruguay</a:t>
              </a: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04206" y="384764"/>
            <a:ext cx="2510594" cy="3312000"/>
            <a:chOff x="0" y="0"/>
            <a:chExt cx="3347459" cy="44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47466" cy="4416044"/>
            </a:xfrm>
            <a:custGeom>
              <a:avLst/>
              <a:gdLst/>
              <a:ahLst/>
              <a:cxnLst/>
              <a:rect l="l" t="t" r="r" b="b"/>
              <a:pathLst>
                <a:path w="3347466" h="4416044">
                  <a:moveTo>
                    <a:pt x="0" y="0"/>
                  </a:moveTo>
                  <a:lnTo>
                    <a:pt x="3347466" y="0"/>
                  </a:lnTo>
                  <a:lnTo>
                    <a:pt x="3347466" y="4416044"/>
                  </a:lnTo>
                  <a:lnTo>
                    <a:pt x="0" y="4416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s-UY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8988905" y="400877"/>
            <a:ext cx="2503912" cy="3572456"/>
            <a:chOff x="0" y="0"/>
            <a:chExt cx="3338549" cy="47632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38576" cy="4763262"/>
            </a:xfrm>
            <a:custGeom>
              <a:avLst/>
              <a:gdLst/>
              <a:ahLst/>
              <a:cxnLst/>
              <a:rect l="l" t="t" r="r" b="b"/>
              <a:pathLst>
                <a:path w="3338576" h="4763262">
                  <a:moveTo>
                    <a:pt x="0" y="0"/>
                  </a:moveTo>
                  <a:lnTo>
                    <a:pt x="3338576" y="0"/>
                  </a:lnTo>
                  <a:lnTo>
                    <a:pt x="3338576" y="4763262"/>
                  </a:lnTo>
                  <a:lnTo>
                    <a:pt x="0" y="4763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3"/>
              </a:stretch>
            </a:blipFill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517419" y="441008"/>
            <a:ext cx="4065602" cy="1896469"/>
          </a:xfrm>
          <a:custGeom>
            <a:avLst/>
            <a:gdLst/>
            <a:ahLst/>
            <a:cxnLst/>
            <a:rect l="l" t="t" r="r" b="b"/>
            <a:pathLst>
              <a:path w="4065602" h="1896469">
                <a:moveTo>
                  <a:pt x="0" y="0"/>
                </a:moveTo>
                <a:lnTo>
                  <a:pt x="4065601" y="0"/>
                </a:lnTo>
                <a:lnTo>
                  <a:pt x="4065601" y="1896469"/>
                </a:lnTo>
                <a:lnTo>
                  <a:pt x="0" y="1896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58"/>
            </a:stretch>
          </a:blipFill>
        </p:spPr>
        <p:txBody>
          <a:bodyPr/>
          <a:lstStyle/>
          <a:p>
            <a:endParaRPr lang="es-UY"/>
          </a:p>
        </p:txBody>
      </p:sp>
      <p:sp>
        <p:nvSpPr>
          <p:cNvPr id="13" name="Freeform 13"/>
          <p:cNvSpPr/>
          <p:nvPr/>
        </p:nvSpPr>
        <p:spPr>
          <a:xfrm>
            <a:off x="26986571" y="2133540"/>
            <a:ext cx="1596449" cy="1899133"/>
          </a:xfrm>
          <a:custGeom>
            <a:avLst/>
            <a:gdLst/>
            <a:ahLst/>
            <a:cxnLst/>
            <a:rect l="l" t="t" r="r" b="b"/>
            <a:pathLst>
              <a:path w="1596449" h="1899133">
                <a:moveTo>
                  <a:pt x="0" y="0"/>
                </a:moveTo>
                <a:lnTo>
                  <a:pt x="1596449" y="0"/>
                </a:lnTo>
                <a:lnTo>
                  <a:pt x="1596449" y="1899133"/>
                </a:lnTo>
                <a:lnTo>
                  <a:pt x="0" y="18991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31518"/>
            </a:stretch>
          </a:blipFill>
        </p:spPr>
        <p:txBody>
          <a:bodyPr/>
          <a:lstStyle/>
          <a:p>
            <a:endParaRPr lang="es-UY"/>
          </a:p>
        </p:txBody>
      </p:sp>
      <p:grpSp>
        <p:nvGrpSpPr>
          <p:cNvPr id="14" name="Group 14"/>
          <p:cNvGrpSpPr/>
          <p:nvPr/>
        </p:nvGrpSpPr>
        <p:grpSpPr>
          <a:xfrm>
            <a:off x="114297" y="11789423"/>
            <a:ext cx="32232603" cy="24976150"/>
            <a:chOff x="-8162" y="0"/>
            <a:chExt cx="2695791" cy="2088894"/>
          </a:xfrm>
        </p:grpSpPr>
        <p:sp>
          <p:nvSpPr>
            <p:cNvPr id="15" name="Freeform 15"/>
            <p:cNvSpPr/>
            <p:nvPr/>
          </p:nvSpPr>
          <p:spPr>
            <a:xfrm>
              <a:off x="-8162" y="0"/>
              <a:ext cx="2687629" cy="2088894"/>
            </a:xfrm>
            <a:custGeom>
              <a:avLst/>
              <a:gdLst/>
              <a:ahLst/>
              <a:cxnLst/>
              <a:rect l="l" t="t" r="r" b="b"/>
              <a:pathLst>
                <a:path w="2687629" h="2088894">
                  <a:moveTo>
                    <a:pt x="24092" y="0"/>
                  </a:moveTo>
                  <a:lnTo>
                    <a:pt x="2663537" y="0"/>
                  </a:lnTo>
                  <a:cubicBezTo>
                    <a:pt x="2669927" y="0"/>
                    <a:pt x="2676054" y="2538"/>
                    <a:pt x="2680573" y="7056"/>
                  </a:cubicBezTo>
                  <a:cubicBezTo>
                    <a:pt x="2685091" y="11574"/>
                    <a:pt x="2687629" y="17702"/>
                    <a:pt x="2687629" y="24092"/>
                  </a:cubicBezTo>
                  <a:lnTo>
                    <a:pt x="2687629" y="2064802"/>
                  </a:lnTo>
                  <a:cubicBezTo>
                    <a:pt x="2687629" y="2071191"/>
                    <a:pt x="2685091" y="2077319"/>
                    <a:pt x="2680573" y="2081837"/>
                  </a:cubicBezTo>
                  <a:cubicBezTo>
                    <a:pt x="2676054" y="2086355"/>
                    <a:pt x="2669927" y="2088894"/>
                    <a:pt x="2663537" y="2088894"/>
                  </a:cubicBezTo>
                  <a:lnTo>
                    <a:pt x="24092" y="2088894"/>
                  </a:lnTo>
                  <a:cubicBezTo>
                    <a:pt x="17702" y="2088894"/>
                    <a:pt x="11574" y="2086355"/>
                    <a:pt x="7056" y="2081837"/>
                  </a:cubicBezTo>
                  <a:cubicBezTo>
                    <a:pt x="2538" y="2077319"/>
                    <a:pt x="0" y="2071191"/>
                    <a:pt x="0" y="2064802"/>
                  </a:cubicBezTo>
                  <a:lnTo>
                    <a:pt x="0" y="24092"/>
                  </a:lnTo>
                  <a:cubicBezTo>
                    <a:pt x="0" y="17702"/>
                    <a:pt x="2538" y="11574"/>
                    <a:pt x="7056" y="7056"/>
                  </a:cubicBezTo>
                  <a:cubicBezTo>
                    <a:pt x="11574" y="2538"/>
                    <a:pt x="17702" y="0"/>
                    <a:pt x="24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45454"/>
              </a:solidFill>
              <a:prstDash val="solid"/>
              <a:rou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687629" cy="208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386" y="4788277"/>
            <a:ext cx="15934389" cy="5842994"/>
            <a:chOff x="0" y="0"/>
            <a:chExt cx="1332681" cy="4886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2681" cy="488682"/>
            </a:xfrm>
            <a:custGeom>
              <a:avLst/>
              <a:gdLst/>
              <a:ahLst/>
              <a:cxnLst/>
              <a:rect l="l" t="t" r="r" b="b"/>
              <a:pathLst>
                <a:path w="1332681" h="488682">
                  <a:moveTo>
                    <a:pt x="48586" y="0"/>
                  </a:moveTo>
                  <a:lnTo>
                    <a:pt x="1284095" y="0"/>
                  </a:lnTo>
                  <a:cubicBezTo>
                    <a:pt x="1296981" y="0"/>
                    <a:pt x="1309339" y="5119"/>
                    <a:pt x="1318451" y="14231"/>
                  </a:cubicBezTo>
                  <a:cubicBezTo>
                    <a:pt x="1327562" y="23342"/>
                    <a:pt x="1332681" y="35700"/>
                    <a:pt x="1332681" y="48586"/>
                  </a:cubicBezTo>
                  <a:lnTo>
                    <a:pt x="1332681" y="440096"/>
                  </a:lnTo>
                  <a:cubicBezTo>
                    <a:pt x="1332681" y="452982"/>
                    <a:pt x="1327562" y="465340"/>
                    <a:pt x="1318451" y="474451"/>
                  </a:cubicBezTo>
                  <a:cubicBezTo>
                    <a:pt x="1309339" y="483563"/>
                    <a:pt x="1296981" y="488682"/>
                    <a:pt x="1284095" y="488682"/>
                  </a:cubicBezTo>
                  <a:lnTo>
                    <a:pt x="48586" y="488682"/>
                  </a:lnTo>
                  <a:cubicBezTo>
                    <a:pt x="21753" y="488682"/>
                    <a:pt x="0" y="466929"/>
                    <a:pt x="0" y="440096"/>
                  </a:cubicBezTo>
                  <a:lnTo>
                    <a:pt x="0" y="48586"/>
                  </a:lnTo>
                  <a:cubicBezTo>
                    <a:pt x="0" y="21753"/>
                    <a:pt x="21753" y="0"/>
                    <a:pt x="485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332681" cy="48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4517419" y="2702098"/>
            <a:ext cx="1921049" cy="762016"/>
          </a:xfrm>
          <a:custGeom>
            <a:avLst/>
            <a:gdLst/>
            <a:ahLst/>
            <a:cxnLst/>
            <a:rect l="l" t="t" r="r" b="b"/>
            <a:pathLst>
              <a:path w="1921049" h="762016">
                <a:moveTo>
                  <a:pt x="0" y="0"/>
                </a:moveTo>
                <a:lnTo>
                  <a:pt x="1921049" y="0"/>
                </a:lnTo>
                <a:lnTo>
                  <a:pt x="1921049" y="762016"/>
                </a:lnTo>
                <a:lnTo>
                  <a:pt x="0" y="7620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UY"/>
          </a:p>
        </p:txBody>
      </p:sp>
      <p:grpSp>
        <p:nvGrpSpPr>
          <p:cNvPr id="21" name="Group 21"/>
          <p:cNvGrpSpPr/>
          <p:nvPr/>
        </p:nvGrpSpPr>
        <p:grpSpPr>
          <a:xfrm>
            <a:off x="16330380" y="4788277"/>
            <a:ext cx="15934389" cy="5842994"/>
            <a:chOff x="0" y="0"/>
            <a:chExt cx="1332681" cy="4886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2681" cy="488682"/>
            </a:xfrm>
            <a:custGeom>
              <a:avLst/>
              <a:gdLst/>
              <a:ahLst/>
              <a:cxnLst/>
              <a:rect l="l" t="t" r="r" b="b"/>
              <a:pathLst>
                <a:path w="1332681" h="488682">
                  <a:moveTo>
                    <a:pt x="48586" y="0"/>
                  </a:moveTo>
                  <a:lnTo>
                    <a:pt x="1284095" y="0"/>
                  </a:lnTo>
                  <a:cubicBezTo>
                    <a:pt x="1296981" y="0"/>
                    <a:pt x="1309339" y="5119"/>
                    <a:pt x="1318451" y="14231"/>
                  </a:cubicBezTo>
                  <a:cubicBezTo>
                    <a:pt x="1327562" y="23342"/>
                    <a:pt x="1332681" y="35700"/>
                    <a:pt x="1332681" y="48586"/>
                  </a:cubicBezTo>
                  <a:lnTo>
                    <a:pt x="1332681" y="440096"/>
                  </a:lnTo>
                  <a:cubicBezTo>
                    <a:pt x="1332681" y="452982"/>
                    <a:pt x="1327562" y="465340"/>
                    <a:pt x="1318451" y="474451"/>
                  </a:cubicBezTo>
                  <a:cubicBezTo>
                    <a:pt x="1309339" y="483563"/>
                    <a:pt x="1296981" y="488682"/>
                    <a:pt x="1284095" y="488682"/>
                  </a:cubicBezTo>
                  <a:lnTo>
                    <a:pt x="48586" y="488682"/>
                  </a:lnTo>
                  <a:cubicBezTo>
                    <a:pt x="21753" y="488682"/>
                    <a:pt x="0" y="466929"/>
                    <a:pt x="0" y="440096"/>
                  </a:cubicBezTo>
                  <a:lnTo>
                    <a:pt x="0" y="48586"/>
                  </a:lnTo>
                  <a:cubicBezTo>
                    <a:pt x="0" y="21753"/>
                    <a:pt x="21753" y="0"/>
                    <a:pt x="485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1332681" cy="48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448038" y="5313684"/>
            <a:ext cx="14518994" cy="4895628"/>
          </a:xfrm>
          <a:custGeom>
            <a:avLst/>
            <a:gdLst/>
            <a:ahLst/>
            <a:cxnLst/>
            <a:rect l="l" t="t" r="r" b="b"/>
            <a:pathLst>
              <a:path w="14518994" h="4895628">
                <a:moveTo>
                  <a:pt x="0" y="0"/>
                </a:moveTo>
                <a:lnTo>
                  <a:pt x="14518994" y="0"/>
                </a:lnTo>
                <a:lnTo>
                  <a:pt x="14518994" y="4895628"/>
                </a:lnTo>
                <a:lnTo>
                  <a:pt x="0" y="4895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54" t="-22474" b="-27373"/>
            </a:stretch>
          </a:blipFill>
        </p:spPr>
        <p:txBody>
          <a:bodyPr/>
          <a:lstStyle/>
          <a:p>
            <a:endParaRPr lang="es-UY"/>
          </a:p>
        </p:txBody>
      </p:sp>
      <p:sp>
        <p:nvSpPr>
          <p:cNvPr id="25" name="Freeform 25"/>
          <p:cNvSpPr/>
          <p:nvPr/>
        </p:nvSpPr>
        <p:spPr>
          <a:xfrm>
            <a:off x="29194747" y="5291213"/>
            <a:ext cx="2922125" cy="4973115"/>
          </a:xfrm>
          <a:custGeom>
            <a:avLst/>
            <a:gdLst/>
            <a:ahLst/>
            <a:cxnLst/>
            <a:rect l="l" t="t" r="r" b="b"/>
            <a:pathLst>
              <a:path w="2922125" h="4973115">
                <a:moveTo>
                  <a:pt x="0" y="0"/>
                </a:moveTo>
                <a:lnTo>
                  <a:pt x="2922126" y="0"/>
                </a:lnTo>
                <a:lnTo>
                  <a:pt x="2922126" y="4973116"/>
                </a:lnTo>
                <a:lnTo>
                  <a:pt x="0" y="49731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014" t="-16100" r="-99651" b="-19905"/>
            </a:stretch>
          </a:blipFill>
        </p:spPr>
        <p:txBody>
          <a:bodyPr/>
          <a:lstStyle/>
          <a:p>
            <a:endParaRPr lang="es-UY"/>
          </a:p>
        </p:txBody>
      </p:sp>
      <p:grpSp>
        <p:nvGrpSpPr>
          <p:cNvPr id="26" name="Group 26"/>
          <p:cNvGrpSpPr/>
          <p:nvPr/>
        </p:nvGrpSpPr>
        <p:grpSpPr>
          <a:xfrm>
            <a:off x="561802" y="14431115"/>
            <a:ext cx="8518959" cy="5679517"/>
            <a:chOff x="0" y="0"/>
            <a:chExt cx="11358612" cy="757268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452552" cy="4089414"/>
            </a:xfrm>
            <a:custGeom>
              <a:avLst/>
              <a:gdLst/>
              <a:ahLst/>
              <a:cxnLst/>
              <a:rect l="l" t="t" r="r" b="b"/>
              <a:pathLst>
                <a:path w="5452552" h="4089414">
                  <a:moveTo>
                    <a:pt x="0" y="0"/>
                  </a:moveTo>
                  <a:lnTo>
                    <a:pt x="5452552" y="0"/>
                  </a:lnTo>
                  <a:lnTo>
                    <a:pt x="5452552" y="4089414"/>
                  </a:lnTo>
                  <a:lnTo>
                    <a:pt x="0" y="4089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701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906060" y="0"/>
              <a:ext cx="5452552" cy="4089414"/>
            </a:xfrm>
            <a:custGeom>
              <a:avLst/>
              <a:gdLst/>
              <a:ahLst/>
              <a:cxnLst/>
              <a:rect l="l" t="t" r="r" b="b"/>
              <a:pathLst>
                <a:path w="5452552" h="4089414">
                  <a:moveTo>
                    <a:pt x="0" y="0"/>
                  </a:moveTo>
                  <a:lnTo>
                    <a:pt x="5452552" y="0"/>
                  </a:lnTo>
                  <a:lnTo>
                    <a:pt x="5452552" y="4089414"/>
                  </a:lnTo>
                  <a:lnTo>
                    <a:pt x="0" y="4089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028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443568" y="4174905"/>
              <a:ext cx="4377534" cy="3348814"/>
            </a:xfrm>
            <a:custGeom>
              <a:avLst/>
              <a:gdLst/>
              <a:ahLst/>
              <a:cxnLst/>
              <a:rect l="l" t="t" r="r" b="b"/>
              <a:pathLst>
                <a:path w="4377534" h="3348814">
                  <a:moveTo>
                    <a:pt x="0" y="0"/>
                  </a:moveTo>
                  <a:lnTo>
                    <a:pt x="4377535" y="0"/>
                  </a:lnTo>
                  <a:lnTo>
                    <a:pt x="4377535" y="3348814"/>
                  </a:lnTo>
                  <a:lnTo>
                    <a:pt x="0" y="334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05502" y="4174905"/>
              <a:ext cx="4441548" cy="3397784"/>
            </a:xfrm>
            <a:custGeom>
              <a:avLst/>
              <a:gdLst/>
              <a:ahLst/>
              <a:cxnLst/>
              <a:rect l="l" t="t" r="r" b="b"/>
              <a:pathLst>
                <a:path w="4441548" h="3397784">
                  <a:moveTo>
                    <a:pt x="0" y="0"/>
                  </a:moveTo>
                  <a:lnTo>
                    <a:pt x="4441548" y="0"/>
                  </a:lnTo>
                  <a:lnTo>
                    <a:pt x="4441548" y="3397784"/>
                  </a:lnTo>
                  <a:lnTo>
                    <a:pt x="0" y="3397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31" name="Freeform 31"/>
          <p:cNvSpPr/>
          <p:nvPr/>
        </p:nvSpPr>
        <p:spPr>
          <a:xfrm>
            <a:off x="27270333" y="41128918"/>
            <a:ext cx="2933212" cy="823123"/>
          </a:xfrm>
          <a:custGeom>
            <a:avLst/>
            <a:gdLst/>
            <a:ahLst/>
            <a:cxnLst/>
            <a:rect l="l" t="t" r="r" b="b"/>
            <a:pathLst>
              <a:path w="2933212" h="823123">
                <a:moveTo>
                  <a:pt x="0" y="0"/>
                </a:moveTo>
                <a:lnTo>
                  <a:pt x="2933213" y="0"/>
                </a:lnTo>
                <a:lnTo>
                  <a:pt x="2933213" y="823124"/>
                </a:lnTo>
                <a:lnTo>
                  <a:pt x="0" y="823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2139"/>
            </a:stretch>
          </a:blipFill>
        </p:spPr>
        <p:txBody>
          <a:bodyPr/>
          <a:lstStyle/>
          <a:p>
            <a:endParaRPr lang="es-UY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961356" y="21219051"/>
          <a:ext cx="9515563" cy="3583355"/>
        </p:xfrm>
        <a:graphic>
          <a:graphicData uri="http://schemas.openxmlformats.org/drawingml/2006/table">
            <a:tbl>
              <a:tblPr/>
              <a:tblGrid>
                <a:gridCol w="240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4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3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671"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Muestra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BiSI (%)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a-C (%)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TT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1"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BC_9010_ex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 situ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71"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BC_9010_in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situ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71"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BC_7525_ex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75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 situ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71"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BC_7525_in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75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8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situ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3" name="Group 33"/>
          <p:cNvGrpSpPr/>
          <p:nvPr/>
        </p:nvGrpSpPr>
        <p:grpSpPr>
          <a:xfrm>
            <a:off x="13597983" y="10810539"/>
            <a:ext cx="5198559" cy="762000"/>
            <a:chOff x="0" y="0"/>
            <a:chExt cx="6931411" cy="101600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931411" cy="1016000"/>
              <a:chOff x="0" y="0"/>
              <a:chExt cx="434784" cy="6373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34784" cy="63730"/>
              </a:xfrm>
              <a:custGeom>
                <a:avLst/>
                <a:gdLst/>
                <a:ahLst/>
                <a:cxnLst/>
                <a:rect l="l" t="t" r="r" b="b"/>
                <a:pathLst>
                  <a:path w="434784" h="63730">
                    <a:moveTo>
                      <a:pt x="22339" y="0"/>
                    </a:moveTo>
                    <a:lnTo>
                      <a:pt x="412446" y="0"/>
                    </a:lnTo>
                    <a:cubicBezTo>
                      <a:pt x="424783" y="0"/>
                      <a:pt x="434784" y="10001"/>
                      <a:pt x="434784" y="22339"/>
                    </a:cubicBezTo>
                    <a:lnTo>
                      <a:pt x="434784" y="41392"/>
                    </a:lnTo>
                    <a:cubicBezTo>
                      <a:pt x="434784" y="53729"/>
                      <a:pt x="424783" y="63730"/>
                      <a:pt x="412446" y="63730"/>
                    </a:cubicBezTo>
                    <a:lnTo>
                      <a:pt x="22339" y="63730"/>
                    </a:lnTo>
                    <a:cubicBezTo>
                      <a:pt x="10001" y="63730"/>
                      <a:pt x="0" y="53729"/>
                      <a:pt x="0" y="41392"/>
                    </a:cubicBezTo>
                    <a:lnTo>
                      <a:pt x="0" y="22339"/>
                    </a:lnTo>
                    <a:cubicBezTo>
                      <a:pt x="0" y="10001"/>
                      <a:pt x="10001" y="0"/>
                      <a:pt x="22339" y="0"/>
                    </a:cubicBezTo>
                    <a:close/>
                  </a:path>
                </a:pathLst>
              </a:custGeom>
              <a:solidFill>
                <a:srgbClr val="E8DCEB"/>
              </a:solidFill>
            </p:spPr>
            <p:txBody>
              <a:bodyPr/>
              <a:lstStyle/>
              <a:p>
                <a:endParaRPr lang="es-U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0"/>
                <a:ext cx="434784" cy="63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02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346552" y="136525"/>
              <a:ext cx="4238308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0"/>
                </a:lnSpc>
                <a:spcBef>
                  <a:spcPct val="0"/>
                </a:spcBef>
              </a:pPr>
              <a:r>
                <a:rPr lang="en-US" sz="3800" b="1">
                  <a:solidFill>
                    <a:srgbClr val="282625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RESULTADOS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18115814" y="31030121"/>
            <a:ext cx="6181760" cy="4962230"/>
          </a:xfrm>
          <a:custGeom>
            <a:avLst/>
            <a:gdLst/>
            <a:ahLst/>
            <a:cxnLst/>
            <a:rect l="l" t="t" r="r" b="b"/>
            <a:pathLst>
              <a:path w="6181760" h="4962230">
                <a:moveTo>
                  <a:pt x="0" y="0"/>
                </a:moveTo>
                <a:lnTo>
                  <a:pt x="6181760" y="0"/>
                </a:lnTo>
                <a:lnTo>
                  <a:pt x="6181760" y="4962230"/>
                </a:lnTo>
                <a:lnTo>
                  <a:pt x="0" y="49622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5262" t="-9629" r="-10750" b="-931"/>
            </a:stretch>
          </a:blipFill>
        </p:spPr>
        <p:txBody>
          <a:bodyPr/>
          <a:lstStyle/>
          <a:p>
            <a:endParaRPr lang="es-UY"/>
          </a:p>
        </p:txBody>
      </p:sp>
      <p:grpSp>
        <p:nvGrpSpPr>
          <p:cNvPr id="39" name="Group 39"/>
          <p:cNvGrpSpPr/>
          <p:nvPr/>
        </p:nvGrpSpPr>
        <p:grpSpPr>
          <a:xfrm>
            <a:off x="695670" y="26392796"/>
            <a:ext cx="16242489" cy="6452591"/>
            <a:chOff x="0" y="0"/>
            <a:chExt cx="21656652" cy="8603455"/>
          </a:xfrm>
        </p:grpSpPr>
        <p:grpSp>
          <p:nvGrpSpPr>
            <p:cNvPr id="40" name="Group 40"/>
            <p:cNvGrpSpPr/>
            <p:nvPr/>
          </p:nvGrpSpPr>
          <p:grpSpPr>
            <a:xfrm>
              <a:off x="955980" y="0"/>
              <a:ext cx="10150151" cy="791090"/>
              <a:chOff x="0" y="0"/>
              <a:chExt cx="4060044" cy="31643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060044" cy="316435"/>
              </a:xfrm>
              <a:custGeom>
                <a:avLst/>
                <a:gdLst/>
                <a:ahLst/>
                <a:cxnLst/>
                <a:rect l="l" t="t" r="r" b="b"/>
                <a:pathLst>
                  <a:path w="4060044" h="316435">
                    <a:moveTo>
                      <a:pt x="3856844" y="0"/>
                    </a:moveTo>
                    <a:cubicBezTo>
                      <a:pt x="3969069" y="0"/>
                      <a:pt x="4060044" y="70836"/>
                      <a:pt x="4060044" y="158217"/>
                    </a:cubicBezTo>
                    <a:cubicBezTo>
                      <a:pt x="4060044" y="245598"/>
                      <a:pt x="3969069" y="316435"/>
                      <a:pt x="3856844" y="316435"/>
                    </a:cubicBezTo>
                    <a:lnTo>
                      <a:pt x="203200" y="316435"/>
                    </a:lnTo>
                    <a:cubicBezTo>
                      <a:pt x="90976" y="316435"/>
                      <a:pt x="0" y="245598"/>
                      <a:pt x="0" y="158217"/>
                    </a:cubicBezTo>
                    <a:cubicBezTo>
                      <a:pt x="0" y="708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F9AEC">
                  <a:alpha val="75686"/>
                </a:srgbClr>
              </a:solidFill>
            </p:spPr>
            <p:txBody>
              <a:bodyPr/>
              <a:lstStyle/>
              <a:p>
                <a:endParaRPr lang="es-U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0"/>
                <a:ext cx="4060044" cy="316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5102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1506501" y="0"/>
              <a:ext cx="10150151" cy="791090"/>
              <a:chOff x="0" y="0"/>
              <a:chExt cx="4060044" cy="31643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4060044" cy="316435"/>
              </a:xfrm>
              <a:custGeom>
                <a:avLst/>
                <a:gdLst/>
                <a:ahLst/>
                <a:cxnLst/>
                <a:rect l="l" t="t" r="r" b="b"/>
                <a:pathLst>
                  <a:path w="4060044" h="316435">
                    <a:moveTo>
                      <a:pt x="3856844" y="0"/>
                    </a:moveTo>
                    <a:cubicBezTo>
                      <a:pt x="3969069" y="0"/>
                      <a:pt x="4060044" y="70836"/>
                      <a:pt x="4060044" y="158217"/>
                    </a:cubicBezTo>
                    <a:cubicBezTo>
                      <a:pt x="4060044" y="245598"/>
                      <a:pt x="3969069" y="316435"/>
                      <a:pt x="3856844" y="316435"/>
                    </a:cubicBezTo>
                    <a:lnTo>
                      <a:pt x="203200" y="316435"/>
                    </a:lnTo>
                    <a:cubicBezTo>
                      <a:pt x="90976" y="316435"/>
                      <a:pt x="0" y="245598"/>
                      <a:pt x="0" y="158217"/>
                    </a:cubicBezTo>
                    <a:cubicBezTo>
                      <a:pt x="0" y="708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97E6">
                  <a:alpha val="74902"/>
                </a:srgbClr>
              </a:solidFill>
            </p:spPr>
            <p:txBody>
              <a:bodyPr/>
              <a:lstStyle/>
              <a:p>
                <a:endParaRPr lang="es-U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0"/>
                <a:ext cx="4060044" cy="316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5102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955980" y="4830861"/>
              <a:ext cx="4994525" cy="3745894"/>
            </a:xfrm>
            <a:custGeom>
              <a:avLst/>
              <a:gdLst/>
              <a:ahLst/>
              <a:cxnLst/>
              <a:rect l="l" t="t" r="r" b="b"/>
              <a:pathLst>
                <a:path w="4994525" h="3745894">
                  <a:moveTo>
                    <a:pt x="0" y="0"/>
                  </a:moveTo>
                  <a:lnTo>
                    <a:pt x="4994524" y="0"/>
                  </a:lnTo>
                  <a:lnTo>
                    <a:pt x="4994524" y="3745894"/>
                  </a:lnTo>
                  <a:lnTo>
                    <a:pt x="0" y="3745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9289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50869" y="4925280"/>
              <a:ext cx="831234" cy="309824"/>
            </a:xfrm>
            <a:custGeom>
              <a:avLst/>
              <a:gdLst/>
              <a:ahLst/>
              <a:cxnLst/>
              <a:rect l="l" t="t" r="r" b="b"/>
              <a:pathLst>
                <a:path w="831234" h="309824">
                  <a:moveTo>
                    <a:pt x="0" y="0"/>
                  </a:moveTo>
                  <a:lnTo>
                    <a:pt x="831234" y="0"/>
                  </a:lnTo>
                  <a:lnTo>
                    <a:pt x="831234" y="309824"/>
                  </a:lnTo>
                  <a:lnTo>
                    <a:pt x="0" y="30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1202819" y="5346646"/>
              <a:ext cx="727334" cy="0"/>
            </a:xfrm>
            <a:prstGeom prst="line">
              <a:avLst/>
            </a:prstGeom>
            <a:ln w="53401" cap="flat">
              <a:solidFill>
                <a:srgbClr val="FFBB8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153775" y="4862488"/>
              <a:ext cx="4952356" cy="3714267"/>
            </a:xfrm>
            <a:custGeom>
              <a:avLst/>
              <a:gdLst/>
              <a:ahLst/>
              <a:cxnLst/>
              <a:rect l="l" t="t" r="r" b="b"/>
              <a:pathLst>
                <a:path w="4952356" h="3714267">
                  <a:moveTo>
                    <a:pt x="0" y="0"/>
                  </a:moveTo>
                  <a:lnTo>
                    <a:pt x="4952355" y="0"/>
                  </a:lnTo>
                  <a:lnTo>
                    <a:pt x="4952355" y="3714267"/>
                  </a:lnTo>
                  <a:lnTo>
                    <a:pt x="0" y="3714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10091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6686772" y="972527"/>
              <a:ext cx="4943245" cy="3707434"/>
            </a:xfrm>
            <a:custGeom>
              <a:avLst/>
              <a:gdLst/>
              <a:ahLst/>
              <a:cxnLst/>
              <a:rect l="l" t="t" r="r" b="b"/>
              <a:pathLst>
                <a:path w="4943245" h="3707434">
                  <a:moveTo>
                    <a:pt x="0" y="0"/>
                  </a:moveTo>
                  <a:lnTo>
                    <a:pt x="4943245" y="0"/>
                  </a:lnTo>
                  <a:lnTo>
                    <a:pt x="4943245" y="3707434"/>
                  </a:lnTo>
                  <a:lnTo>
                    <a:pt x="0" y="370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9689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6712036" y="4896021"/>
              <a:ext cx="4943245" cy="3707434"/>
            </a:xfrm>
            <a:custGeom>
              <a:avLst/>
              <a:gdLst/>
              <a:ahLst/>
              <a:cxnLst/>
              <a:rect l="l" t="t" r="r" b="b"/>
              <a:pathLst>
                <a:path w="4943245" h="3707434">
                  <a:moveTo>
                    <a:pt x="0" y="0"/>
                  </a:moveTo>
                  <a:lnTo>
                    <a:pt x="4943245" y="0"/>
                  </a:lnTo>
                  <a:lnTo>
                    <a:pt x="4943245" y="3707434"/>
                  </a:lnTo>
                  <a:lnTo>
                    <a:pt x="0" y="370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9689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6153775" y="938994"/>
              <a:ext cx="4952356" cy="3714267"/>
            </a:xfrm>
            <a:custGeom>
              <a:avLst/>
              <a:gdLst/>
              <a:ahLst/>
              <a:cxnLst/>
              <a:rect l="l" t="t" r="r" b="b"/>
              <a:pathLst>
                <a:path w="4952356" h="3714267">
                  <a:moveTo>
                    <a:pt x="0" y="0"/>
                  </a:moveTo>
                  <a:lnTo>
                    <a:pt x="4952355" y="0"/>
                  </a:lnTo>
                  <a:lnTo>
                    <a:pt x="4952355" y="3714266"/>
                  </a:lnTo>
                  <a:lnTo>
                    <a:pt x="0" y="3714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9489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603248" y="4847157"/>
              <a:ext cx="4951784" cy="3713838"/>
            </a:xfrm>
            <a:custGeom>
              <a:avLst/>
              <a:gdLst/>
              <a:ahLst/>
              <a:cxnLst/>
              <a:rect l="l" t="t" r="r" b="b"/>
              <a:pathLst>
                <a:path w="4951784" h="3713838">
                  <a:moveTo>
                    <a:pt x="0" y="0"/>
                  </a:moveTo>
                  <a:lnTo>
                    <a:pt x="4951784" y="0"/>
                  </a:lnTo>
                  <a:lnTo>
                    <a:pt x="4951784" y="3713838"/>
                  </a:lnTo>
                  <a:lnTo>
                    <a:pt x="0" y="371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8499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955980" y="907367"/>
              <a:ext cx="4994525" cy="3745894"/>
            </a:xfrm>
            <a:custGeom>
              <a:avLst/>
              <a:gdLst/>
              <a:ahLst/>
              <a:cxnLst/>
              <a:rect l="l" t="t" r="r" b="b"/>
              <a:pathLst>
                <a:path w="4994525" h="3745894">
                  <a:moveTo>
                    <a:pt x="0" y="0"/>
                  </a:moveTo>
                  <a:lnTo>
                    <a:pt x="4994524" y="0"/>
                  </a:lnTo>
                  <a:lnTo>
                    <a:pt x="4994524" y="3745893"/>
                  </a:lnTo>
                  <a:lnTo>
                    <a:pt x="0" y="3745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0294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1594827" y="923662"/>
              <a:ext cx="4951784" cy="3713838"/>
            </a:xfrm>
            <a:custGeom>
              <a:avLst/>
              <a:gdLst/>
              <a:ahLst/>
              <a:cxnLst/>
              <a:rect l="l" t="t" r="r" b="b"/>
              <a:pathLst>
                <a:path w="4951784" h="3713838">
                  <a:moveTo>
                    <a:pt x="0" y="0"/>
                  </a:moveTo>
                  <a:lnTo>
                    <a:pt x="4951784" y="0"/>
                  </a:lnTo>
                  <a:lnTo>
                    <a:pt x="4951784" y="3713838"/>
                  </a:lnTo>
                  <a:lnTo>
                    <a:pt x="0" y="371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0294"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1786677" y="4957817"/>
              <a:ext cx="935819" cy="348805"/>
            </a:xfrm>
            <a:custGeom>
              <a:avLst/>
              <a:gdLst/>
              <a:ahLst/>
              <a:cxnLst/>
              <a:rect l="l" t="t" r="r" b="b"/>
              <a:pathLst>
                <a:path w="935819" h="348805">
                  <a:moveTo>
                    <a:pt x="0" y="0"/>
                  </a:moveTo>
                  <a:lnTo>
                    <a:pt x="935818" y="0"/>
                  </a:lnTo>
                  <a:lnTo>
                    <a:pt x="935818" y="348806"/>
                  </a:lnTo>
                  <a:lnTo>
                    <a:pt x="0" y="348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11845163" y="5380021"/>
              <a:ext cx="818846" cy="0"/>
            </a:xfrm>
            <a:prstGeom prst="line">
              <a:avLst/>
            </a:prstGeom>
            <a:ln w="66751" cap="flat">
              <a:solidFill>
                <a:srgbClr val="FFBB8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58" name="Freeform 58"/>
            <p:cNvSpPr/>
            <p:nvPr/>
          </p:nvSpPr>
          <p:spPr>
            <a:xfrm rot="-5509779">
              <a:off x="16602184" y="5271657"/>
              <a:ext cx="935819" cy="348805"/>
            </a:xfrm>
            <a:custGeom>
              <a:avLst/>
              <a:gdLst/>
              <a:ahLst/>
              <a:cxnLst/>
              <a:rect l="l" t="t" r="r" b="b"/>
              <a:pathLst>
                <a:path w="935819" h="348805">
                  <a:moveTo>
                    <a:pt x="0" y="0"/>
                  </a:moveTo>
                  <a:lnTo>
                    <a:pt x="935818" y="0"/>
                  </a:lnTo>
                  <a:lnTo>
                    <a:pt x="935818" y="348806"/>
                  </a:lnTo>
                  <a:lnTo>
                    <a:pt x="0" y="348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59" name="AutoShape 59"/>
            <p:cNvSpPr/>
            <p:nvPr/>
          </p:nvSpPr>
          <p:spPr>
            <a:xfrm flipH="1" flipV="1">
              <a:off x="17358407" y="5027218"/>
              <a:ext cx="26144" cy="818428"/>
            </a:xfrm>
            <a:prstGeom prst="line">
              <a:avLst/>
            </a:prstGeom>
            <a:ln w="66751" cap="flat">
              <a:solidFill>
                <a:srgbClr val="FFBB8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60" name="Freeform 60"/>
            <p:cNvSpPr/>
            <p:nvPr/>
          </p:nvSpPr>
          <p:spPr>
            <a:xfrm rot="-5509779">
              <a:off x="5983576" y="5169720"/>
              <a:ext cx="935819" cy="348805"/>
            </a:xfrm>
            <a:custGeom>
              <a:avLst/>
              <a:gdLst/>
              <a:ahLst/>
              <a:cxnLst/>
              <a:rect l="l" t="t" r="r" b="b"/>
              <a:pathLst>
                <a:path w="935819" h="348805">
                  <a:moveTo>
                    <a:pt x="0" y="0"/>
                  </a:moveTo>
                  <a:lnTo>
                    <a:pt x="935819" y="0"/>
                  </a:lnTo>
                  <a:lnTo>
                    <a:pt x="935819" y="348805"/>
                  </a:lnTo>
                  <a:lnTo>
                    <a:pt x="0" y="348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Y"/>
            </a:p>
          </p:txBody>
        </p:sp>
        <p:sp>
          <p:nvSpPr>
            <p:cNvPr id="61" name="AutoShape 61"/>
            <p:cNvSpPr/>
            <p:nvPr/>
          </p:nvSpPr>
          <p:spPr>
            <a:xfrm flipH="1" flipV="1">
              <a:off x="6766510" y="4925280"/>
              <a:ext cx="26144" cy="818428"/>
            </a:xfrm>
            <a:prstGeom prst="line">
              <a:avLst/>
            </a:prstGeom>
            <a:ln w="66751" cap="flat">
              <a:solidFill>
                <a:srgbClr val="FFBB8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62" name="TextBox 62"/>
            <p:cNvSpPr txBox="1"/>
            <p:nvPr/>
          </p:nvSpPr>
          <p:spPr>
            <a:xfrm rot="-5400000">
              <a:off x="-1390345" y="6494750"/>
              <a:ext cx="3290667" cy="509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Corte transversal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640195" y="152392"/>
              <a:ext cx="3626093" cy="476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BC_9010_ex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2522812" y="152392"/>
              <a:ext cx="3393006" cy="476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BC_9010_in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508164" y="152392"/>
              <a:ext cx="3626093" cy="476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BC_7525_ex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7370612" y="152392"/>
              <a:ext cx="3626093" cy="476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BC_7525_in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 rot="-5400000">
              <a:off x="-1390345" y="2525593"/>
              <a:ext cx="3290667" cy="509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5"/>
                </a:lnSpc>
                <a:spcBef>
                  <a:spcPct val="0"/>
                </a:spcBef>
              </a:pPr>
              <a:r>
                <a:rPr lang="en-US" sz="2312" b="1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Superficie</a:t>
              </a: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21755100" y="25704618"/>
            <a:ext cx="1578380" cy="1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30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ρ = 4.26x1010 Ω cm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1755100" y="25989531"/>
            <a:ext cx="1647257" cy="1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30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ρ = 2.92x1012 Ω cm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8787320" y="25684980"/>
            <a:ext cx="1578380" cy="1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30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ρ = 4.15x108 Ω cm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8794643" y="25900990"/>
            <a:ext cx="1647257" cy="1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7"/>
              </a:lnSpc>
              <a:spcBef>
                <a:spcPct val="0"/>
              </a:spcBef>
            </a:pPr>
            <a:r>
              <a:rPr lang="en-US" sz="130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ρ = 3.71x109 Ω cm</a:t>
            </a:r>
          </a:p>
        </p:txBody>
      </p:sp>
      <p:sp>
        <p:nvSpPr>
          <p:cNvPr id="74" name="Freeform 74"/>
          <p:cNvSpPr/>
          <p:nvPr/>
        </p:nvSpPr>
        <p:spPr>
          <a:xfrm>
            <a:off x="18654440" y="12594151"/>
            <a:ext cx="12178721" cy="5386104"/>
          </a:xfrm>
          <a:custGeom>
            <a:avLst/>
            <a:gdLst/>
            <a:ahLst/>
            <a:cxnLst/>
            <a:rect l="l" t="t" r="r" b="b"/>
            <a:pathLst>
              <a:path w="12178721" h="5386104">
                <a:moveTo>
                  <a:pt x="0" y="0"/>
                </a:moveTo>
                <a:lnTo>
                  <a:pt x="12178721" y="0"/>
                </a:lnTo>
                <a:lnTo>
                  <a:pt x="12178721" y="5386104"/>
                </a:lnTo>
                <a:lnTo>
                  <a:pt x="0" y="538610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18088" b="-11927"/>
            </a:stretch>
          </a:blipFill>
        </p:spPr>
        <p:txBody>
          <a:bodyPr/>
          <a:lstStyle/>
          <a:p>
            <a:endParaRPr lang="es-UY"/>
          </a:p>
        </p:txBody>
      </p:sp>
      <p:grpSp>
        <p:nvGrpSpPr>
          <p:cNvPr id="75" name="Group 75"/>
          <p:cNvGrpSpPr/>
          <p:nvPr/>
        </p:nvGrpSpPr>
        <p:grpSpPr>
          <a:xfrm>
            <a:off x="5486302" y="4377642"/>
            <a:ext cx="5198559" cy="762000"/>
            <a:chOff x="0" y="0"/>
            <a:chExt cx="434784" cy="6373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34784" cy="63730"/>
            </a:xfrm>
            <a:custGeom>
              <a:avLst/>
              <a:gdLst/>
              <a:ahLst/>
              <a:cxnLst/>
              <a:rect l="l" t="t" r="r" b="b"/>
              <a:pathLst>
                <a:path w="434784" h="63730">
                  <a:moveTo>
                    <a:pt x="22339" y="0"/>
                  </a:moveTo>
                  <a:lnTo>
                    <a:pt x="412446" y="0"/>
                  </a:lnTo>
                  <a:cubicBezTo>
                    <a:pt x="424783" y="0"/>
                    <a:pt x="434784" y="10001"/>
                    <a:pt x="434784" y="22339"/>
                  </a:cubicBezTo>
                  <a:lnTo>
                    <a:pt x="434784" y="41392"/>
                  </a:lnTo>
                  <a:cubicBezTo>
                    <a:pt x="434784" y="53729"/>
                    <a:pt x="424783" y="63730"/>
                    <a:pt x="412446" y="63730"/>
                  </a:cubicBezTo>
                  <a:lnTo>
                    <a:pt x="22339" y="63730"/>
                  </a:lnTo>
                  <a:cubicBezTo>
                    <a:pt x="10001" y="63730"/>
                    <a:pt x="0" y="53729"/>
                    <a:pt x="0" y="41392"/>
                  </a:cubicBezTo>
                  <a:lnTo>
                    <a:pt x="0" y="22339"/>
                  </a:lnTo>
                  <a:cubicBezTo>
                    <a:pt x="0" y="10001"/>
                    <a:pt x="10001" y="0"/>
                    <a:pt x="22339" y="0"/>
                  </a:cubicBezTo>
                  <a:close/>
                </a:path>
              </a:pathLst>
            </a:custGeom>
            <a:solidFill>
              <a:srgbClr val="E8DCEB"/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0"/>
              <a:ext cx="434784" cy="6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904206" y="36399381"/>
            <a:ext cx="10477500" cy="913572"/>
            <a:chOff x="0" y="0"/>
            <a:chExt cx="876291" cy="76407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76291" cy="76407"/>
            </a:xfrm>
            <a:custGeom>
              <a:avLst/>
              <a:gdLst/>
              <a:ahLst/>
              <a:cxnLst/>
              <a:rect l="l" t="t" r="r" b="b"/>
              <a:pathLst>
                <a:path w="876291" h="76407">
                  <a:moveTo>
                    <a:pt x="11084" y="0"/>
                  </a:moveTo>
                  <a:lnTo>
                    <a:pt x="865208" y="0"/>
                  </a:lnTo>
                  <a:cubicBezTo>
                    <a:pt x="871329" y="0"/>
                    <a:pt x="876291" y="4962"/>
                    <a:pt x="876291" y="11084"/>
                  </a:cubicBezTo>
                  <a:lnTo>
                    <a:pt x="876291" y="65323"/>
                  </a:lnTo>
                  <a:cubicBezTo>
                    <a:pt x="876291" y="68263"/>
                    <a:pt x="875124" y="71082"/>
                    <a:pt x="873045" y="73161"/>
                  </a:cubicBezTo>
                  <a:cubicBezTo>
                    <a:pt x="870966" y="75239"/>
                    <a:pt x="868147" y="76407"/>
                    <a:pt x="865208" y="76407"/>
                  </a:cubicBezTo>
                  <a:lnTo>
                    <a:pt x="11084" y="76407"/>
                  </a:lnTo>
                  <a:cubicBezTo>
                    <a:pt x="8144" y="76407"/>
                    <a:pt x="5325" y="75239"/>
                    <a:pt x="3246" y="73161"/>
                  </a:cubicBezTo>
                  <a:cubicBezTo>
                    <a:pt x="1168" y="71082"/>
                    <a:pt x="0" y="68263"/>
                    <a:pt x="0" y="65323"/>
                  </a:cubicBezTo>
                  <a:lnTo>
                    <a:pt x="0" y="11084"/>
                  </a:lnTo>
                  <a:cubicBezTo>
                    <a:pt x="0" y="8144"/>
                    <a:pt x="1168" y="5325"/>
                    <a:pt x="3246" y="3246"/>
                  </a:cubicBezTo>
                  <a:cubicBezTo>
                    <a:pt x="5325" y="1168"/>
                    <a:pt x="8144" y="0"/>
                    <a:pt x="11084" y="0"/>
                  </a:cubicBezTo>
                  <a:close/>
                </a:path>
              </a:pathLst>
            </a:custGeom>
            <a:solidFill>
              <a:srgbClr val="E8DCEB"/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0"/>
              <a:ext cx="876291" cy="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20963824" y="4359652"/>
            <a:ext cx="6667500" cy="762000"/>
            <a:chOff x="0" y="0"/>
            <a:chExt cx="557640" cy="6373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557640" cy="63730"/>
            </a:xfrm>
            <a:custGeom>
              <a:avLst/>
              <a:gdLst/>
              <a:ahLst/>
              <a:cxnLst/>
              <a:rect l="l" t="t" r="r" b="b"/>
              <a:pathLst>
                <a:path w="557640" h="63730">
                  <a:moveTo>
                    <a:pt x="17417" y="0"/>
                  </a:moveTo>
                  <a:lnTo>
                    <a:pt x="540223" y="0"/>
                  </a:lnTo>
                  <a:cubicBezTo>
                    <a:pt x="544842" y="0"/>
                    <a:pt x="549272" y="1835"/>
                    <a:pt x="552539" y="5101"/>
                  </a:cubicBezTo>
                  <a:cubicBezTo>
                    <a:pt x="555805" y="8368"/>
                    <a:pt x="557640" y="12798"/>
                    <a:pt x="557640" y="17417"/>
                  </a:cubicBezTo>
                  <a:lnTo>
                    <a:pt x="557640" y="46313"/>
                  </a:lnTo>
                  <a:cubicBezTo>
                    <a:pt x="557640" y="55932"/>
                    <a:pt x="549842" y="63730"/>
                    <a:pt x="540223" y="63730"/>
                  </a:cubicBezTo>
                  <a:lnTo>
                    <a:pt x="17417" y="63730"/>
                  </a:lnTo>
                  <a:cubicBezTo>
                    <a:pt x="12798" y="63730"/>
                    <a:pt x="8368" y="61895"/>
                    <a:pt x="5101" y="58629"/>
                  </a:cubicBezTo>
                  <a:cubicBezTo>
                    <a:pt x="1835" y="55363"/>
                    <a:pt x="0" y="50932"/>
                    <a:pt x="0" y="46313"/>
                  </a:cubicBezTo>
                  <a:lnTo>
                    <a:pt x="0" y="17417"/>
                  </a:lnTo>
                  <a:cubicBezTo>
                    <a:pt x="0" y="12798"/>
                    <a:pt x="1835" y="8368"/>
                    <a:pt x="5101" y="5101"/>
                  </a:cubicBezTo>
                  <a:cubicBezTo>
                    <a:pt x="8368" y="1835"/>
                    <a:pt x="12798" y="0"/>
                    <a:pt x="17417" y="0"/>
                  </a:cubicBezTo>
                  <a:close/>
                </a:path>
              </a:pathLst>
            </a:custGeom>
            <a:solidFill>
              <a:srgbClr val="E8DCEB"/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557640" cy="6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02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18920367" y="21846772"/>
            <a:ext cx="3565779" cy="2458111"/>
          </a:xfrm>
          <a:custGeom>
            <a:avLst/>
            <a:gdLst/>
            <a:ahLst/>
            <a:cxnLst/>
            <a:rect l="l" t="t" r="r" b="b"/>
            <a:pathLst>
              <a:path w="3565779" h="2458111">
                <a:moveTo>
                  <a:pt x="0" y="0"/>
                </a:moveTo>
                <a:lnTo>
                  <a:pt x="3565778" y="0"/>
                </a:lnTo>
                <a:lnTo>
                  <a:pt x="3565778" y="2458111"/>
                </a:lnTo>
                <a:lnTo>
                  <a:pt x="0" y="245811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7762" t="-112909" r="-83379" b="-92962"/>
            </a:stretch>
          </a:blipFill>
        </p:spPr>
        <p:txBody>
          <a:bodyPr/>
          <a:lstStyle/>
          <a:p>
            <a:endParaRPr lang="es-UY"/>
          </a:p>
        </p:txBody>
      </p:sp>
      <p:sp>
        <p:nvSpPr>
          <p:cNvPr id="85" name="TextBox 85"/>
          <p:cNvSpPr txBox="1"/>
          <p:nvPr/>
        </p:nvSpPr>
        <p:spPr>
          <a:xfrm>
            <a:off x="5335850" y="20153766"/>
            <a:ext cx="718192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b="1">
                <a:solidFill>
                  <a:srgbClr val="28262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Estudio de las pastillas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8395160" y="20551702"/>
            <a:ext cx="1263112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Desempeño de los dispositivos prototipo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090331" y="4482417"/>
            <a:ext cx="3990499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Bef>
                <a:spcPct val="0"/>
              </a:spcBef>
            </a:pPr>
            <a:r>
              <a:rPr lang="en-US" sz="3800" b="1">
                <a:solidFill>
                  <a:srgbClr val="282625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INTRODUCCIÓN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32141" y="36579942"/>
            <a:ext cx="9621629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Bef>
                <a:spcPct val="0"/>
              </a:spcBef>
            </a:pPr>
            <a:r>
              <a:rPr lang="en-US" sz="3800" b="1">
                <a:solidFill>
                  <a:srgbClr val="282625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CONCLUSIONES Y TRABAJO FUTURO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282581" y="441008"/>
            <a:ext cx="2023483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Desarrollo de detectores de radiación basados en BiSI/Carbono: Optimización de composición y tratamiento térmico.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318487" y="1955039"/>
            <a:ext cx="17900898" cy="2007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Martina Viera</a:t>
            </a:r>
            <a:r>
              <a:rPr lang="en-US" sz="29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1, Maia Mombrú Frutos1, Javier Pereyra2, Ivana Aguiar1 </a:t>
            </a:r>
          </a:p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59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Área Radioquímica, Departamento Estrella Campos, Facultad de Química, Universidad de la República, Montevideo, Uruguay </a:t>
            </a:r>
          </a:p>
          <a:p>
            <a:pPr algn="l">
              <a:lnSpc>
                <a:spcPts val="3899"/>
              </a:lnSpc>
            </a:pPr>
            <a:r>
              <a:rPr lang="en-US" sz="259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2Instituto de Física, Facultad de Ingeniería, Universidad de la República, Montevideo, Uruguay </a:t>
            </a:r>
          </a:p>
          <a:p>
            <a:pPr algn="l">
              <a:lnSpc>
                <a:spcPts val="3899"/>
              </a:lnSpc>
            </a:pPr>
            <a:r>
              <a:rPr lang="en-US" sz="2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mviera@fq.edu.uy 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61802" y="5266999"/>
            <a:ext cx="15237322" cy="505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4"/>
              </a:lnSpc>
            </a:pPr>
            <a:r>
              <a:rPr lang="en-US" sz="2963">
                <a:solidFill>
                  <a:srgbClr val="282625"/>
                </a:solidFill>
                <a:latin typeface="Roboto"/>
                <a:ea typeface="Roboto"/>
                <a:cs typeface="Roboto"/>
                <a:sym typeface="Roboto"/>
              </a:rPr>
              <a:t>El desarrollo de detectores de radiación accesibles motiva la búsqueda de alternativas al desafiante crecimiento de monocristales.</a:t>
            </a:r>
          </a:p>
          <a:p>
            <a:pPr algn="just">
              <a:lnSpc>
                <a:spcPts val="4444"/>
              </a:lnSpc>
            </a:pPr>
            <a:r>
              <a:rPr lang="en-US" sz="2963">
                <a:solidFill>
                  <a:srgbClr val="282625"/>
                </a:solidFill>
                <a:latin typeface="Roboto"/>
                <a:ea typeface="Roboto"/>
                <a:cs typeface="Roboto"/>
                <a:sym typeface="Roboto"/>
              </a:rPr>
              <a:t>Este trabajo se centra en la fabricación de detectores a partir de pastillas prensadas (</a:t>
            </a:r>
            <a:r>
              <a:rPr lang="en-US" sz="2963" i="1">
                <a:solidFill>
                  <a:srgbClr val="28262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pellet</a:t>
            </a:r>
            <a:r>
              <a:rPr lang="en-US" sz="2963">
                <a:solidFill>
                  <a:srgbClr val="282625"/>
                </a:solidFill>
                <a:latin typeface="Roboto"/>
                <a:ea typeface="Roboto"/>
                <a:cs typeface="Roboto"/>
                <a:sym typeface="Roboto"/>
              </a:rPr>
              <a:t>) de un nanocompuesto de yodosulfuro de bismuto (BiSI) y carbono amorfo (a-C).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2625"/>
                </a:solidFill>
                <a:latin typeface="Roboto"/>
                <a:ea typeface="Roboto"/>
                <a:cs typeface="Roboto"/>
                <a:sym typeface="Roboto"/>
              </a:rPr>
              <a:t>El semiconductor BiSI es un candidato ideal debido a que presenta un band gap adecuado (1.6 eV) y su alta densidad (6.4 g cm⁻³).</a:t>
            </a:r>
          </a:p>
          <a:p>
            <a:pPr algn="just">
              <a:lnSpc>
                <a:spcPts val="4444"/>
              </a:lnSpc>
            </a:pPr>
            <a:r>
              <a:rPr lang="en-US" sz="2963">
                <a:solidFill>
                  <a:srgbClr val="282625"/>
                </a:solidFill>
                <a:latin typeface="Roboto"/>
                <a:ea typeface="Roboto"/>
                <a:cs typeface="Roboto"/>
                <a:sym typeface="Roboto"/>
              </a:rPr>
              <a:t>Este estudio busca optimizar el proceso de fabricación investigando diferentes proporciones de BiSI/ a-C y tratamientos térmicos, con el objetivo de producir prototipos funcionales para caracterización eléctrica y aplicación.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476146" y="11393271"/>
            <a:ext cx="8967490" cy="109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3799" b="1">
                <a:solidFill>
                  <a:srgbClr val="28262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Obtención de los materiales de partida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472692" y="21401983"/>
            <a:ext cx="6533784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 prepararon mezclas en proporciones conocidas de BiSI y a-C como indica la tabla.  Se fabricaron pellets de 13 mm  de diámetro a partir del prensado del nanocompósito y se estudiaron por SEM y XRD.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332141" y="13933910"/>
            <a:ext cx="2647355" cy="37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BiSI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719137" y="14010110"/>
            <a:ext cx="2647355" cy="37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 - C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83711" y="37189542"/>
            <a:ext cx="16015933" cy="476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nanovarillas de BiSI no se sinterizan en los pellets realizadas por ambos tratamientos.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tratamiento in situ induce la coalescencia de partículas, tanto en la superficie como en el interior del pellet.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método ex situ demostró ser más práctico para la fabricación,  los pellets fueron más fáciles de desmoldar en comparación con aquellos sometidos a tratamiento in situ.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caracterización eléctrica preliminar indica que el pellet ex situ exhibe las propiedades más favorables para su aplicación en dispositivos detectores de radiación.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61356" y="24898341"/>
            <a:ext cx="9317314" cy="92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23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BC_XXYY_TT</a:t>
            </a:r>
            <a:r>
              <a:rPr lang="en-US" sz="2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: </a:t>
            </a:r>
            <a:r>
              <a:rPr lang="en-US" sz="23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BC</a:t>
            </a:r>
            <a:r>
              <a:rPr lang="en-US" sz="2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Mezcla BiSI/a-C, </a:t>
            </a:r>
            <a:r>
              <a:rPr lang="en-US" sz="23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XX</a:t>
            </a:r>
            <a:r>
              <a:rPr lang="en-US" sz="2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% de BiSI, </a:t>
            </a:r>
            <a:r>
              <a:rPr lang="en-US" sz="23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YY</a:t>
            </a:r>
            <a:r>
              <a:rPr lang="en-US" sz="2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% de a-C, </a:t>
            </a:r>
            <a:r>
              <a:rPr lang="en-US" sz="23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TT</a:t>
            </a:r>
            <a:r>
              <a:rPr lang="en-US" sz="2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Tratamiento térmico.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61802" y="12659465"/>
            <a:ext cx="17477192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Los materiales de partida se estudiaron por difracción de rayos X de polvo (XRD) para confirmar la identidad de los compuestos y por microscopía electrónica de barrido (SEM) para estudiar la morfología.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05512" y="32883487"/>
            <a:ext cx="8103849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Método ex situ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Las partículas de a-C coalescen en la superficie del pellet manteniendo su morfología en el interior de la misma. Las nanovarillas de BiSI mantienen su morfología inicial.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861379" y="32883487"/>
            <a:ext cx="7191978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Método in situ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Las particulas de a-C coalescen en la superficie y en el interior del pellet. Las nanovarillas de BiSI mantienen su morfología inicial.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8549116" y="17999305"/>
            <a:ext cx="13239987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 estudio por XRD demostró que se mantiene la identidad del compuesto despues de los distintos tratamientos térmicos. 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 observó cambio en la intensidad de los picos identificados en el difractograma los pellets en comparación con el polvo inicial.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4800472" y="37370517"/>
            <a:ext cx="787293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54545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AGRADECIMIENTOS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9946624" y="14554003"/>
            <a:ext cx="7585920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BiSI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Nanovarillas de 337 nm de ancho obtenidas en síntesis en reflujo a partir de sulfuro de bismuto (Bi2S3) y yodo (I2). </a:t>
            </a:r>
          </a:p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a-C 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Particulas redondas amorfas de 5.7 μm de diámetro obtenidas en sintesis solvotérmica a partir de etilengrlicol y yodo. 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6052775" y="37184779"/>
            <a:ext cx="9875844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Estudiar alternativas para el desmolde de los pellets realizados por tratamiento térmico in situ.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Continuar las caracterizaciones eléctricas de los dispositivos y estudiar su comportamiento ante la exposición a rayos X de baja energía. 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5651091" y="38297217"/>
            <a:ext cx="6171697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 agradece al CeFI por el uso del SEM COXEM EM. Heinkel Bentos Pereira por las medidas de XRD. PEDECIBA Química. Proyecto ANII FCE_1_2023_1_176224, Beca de ANII POS_FCE_2023_1_1011979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6144400" y="40647117"/>
            <a:ext cx="10294068" cy="209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2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Bibliografía </a:t>
            </a:r>
          </a:p>
          <a:p>
            <a:pPr algn="l">
              <a:lnSpc>
                <a:spcPts val="413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Shrestha, S., Fischer, R., Matt, G. et al. Nature Photon 11, 436–440 (2017). </a:t>
            </a:r>
          </a:p>
          <a:p>
            <a:pPr algn="l">
              <a:lnSpc>
                <a:spcPts val="413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Maia Mombrú Frutos et al. Nanotechnology 31, 225710 (2020). </a:t>
            </a:r>
          </a:p>
          <a:p>
            <a:pPr algn="l">
              <a:lnSpc>
                <a:spcPts val="4139"/>
              </a:lnSpc>
            </a:pPr>
            <a:endParaRPr lang="en-US" sz="2299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22689832" y="21447052"/>
            <a:ext cx="9099272" cy="341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caracterización eléctrica de los dispositivos se realizó mediante la construcción de curvas corriente-voltaje (I-V). 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dispositivo BC_7525_ex fue el que demostró tener las  mejores ldmcondiciones necesarias para el desempeño como detector de radiación. 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24472117" y="31267657"/>
            <a:ext cx="7316986" cy="3807335"/>
            <a:chOff x="0" y="0"/>
            <a:chExt cx="9755982" cy="5076447"/>
          </a:xfrm>
        </p:grpSpPr>
        <p:sp>
          <p:nvSpPr>
            <p:cNvPr id="109" name="TextBox 109"/>
            <p:cNvSpPr txBox="1"/>
            <p:nvPr/>
          </p:nvSpPr>
          <p:spPr>
            <a:xfrm>
              <a:off x="271701" y="0"/>
              <a:ext cx="9212580" cy="67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Respuesta del detector a la luz visible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1314072"/>
              <a:ext cx="9755982" cy="3762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Como estudio preliminar para estudiar la respuesta de los dispositivos, se expusieron a una lámpara que simula la radiación solar, obteniendo una mejor respuesta para el dispositivo BC_7525_ex.</a:t>
              </a:r>
            </a:p>
          </p:txBody>
        </p:sp>
      </p:grpSp>
      <p:sp>
        <p:nvSpPr>
          <p:cNvPr id="111" name="TextBox 111"/>
          <p:cNvSpPr txBox="1"/>
          <p:nvPr/>
        </p:nvSpPr>
        <p:spPr>
          <a:xfrm>
            <a:off x="21511452" y="4464427"/>
            <a:ext cx="5572244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Bef>
                <a:spcPct val="0"/>
              </a:spcBef>
            </a:pPr>
            <a:r>
              <a:rPr lang="en-US" sz="3800" b="1">
                <a:solidFill>
                  <a:srgbClr val="282625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PARTE EXPERIMENTAL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9402715" y="12154318"/>
            <a:ext cx="4865312" cy="37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Mezcla BC_90_10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25169110" y="12154318"/>
            <a:ext cx="4865312" cy="37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Mezcla BC_75_25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9246995" y="24400133"/>
            <a:ext cx="2912522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Dispositivo ejemplar 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333E460-C29C-7CD8-2D9C-837DBB2728DE}"/>
              </a:ext>
            </a:extLst>
          </p:cNvPr>
          <p:cNvGrpSpPr>
            <a:grpSpLocks noChangeAspect="1"/>
          </p:cNvGrpSpPr>
          <p:nvPr/>
        </p:nvGrpSpPr>
        <p:grpSpPr>
          <a:xfrm>
            <a:off x="17792700" y="24921171"/>
            <a:ext cx="14324592" cy="5514379"/>
            <a:chOff x="4044" y="115013"/>
            <a:chExt cx="5393973" cy="2076214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A9BAEB15-79B3-3175-01C3-BABC43025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115013"/>
              <a:ext cx="2700103" cy="2065491"/>
            </a:xfrm>
            <a:prstGeom prst="rect">
              <a:avLst/>
            </a:prstGeom>
            <a:noFill/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791CDBE4-0FFF-84D9-3C9B-CED2400EE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915" y="125737"/>
              <a:ext cx="2700102" cy="20654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854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Helvetica World Bold</vt:lpstr>
      <vt:lpstr>Helvetica World</vt:lpstr>
      <vt:lpstr>Roboto Italics</vt:lpstr>
      <vt:lpstr>Roboto Bold</vt:lpstr>
      <vt:lpstr>Open Sauce Bold</vt:lpstr>
      <vt:lpstr>Roboto</vt:lpstr>
      <vt:lpstr>Arial</vt:lpstr>
      <vt:lpstr>Open Sauce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para póster ENAQUI 9.pptx</dc:title>
  <cp:lastModifiedBy>martina viera reyes</cp:lastModifiedBy>
  <cp:revision>1</cp:revision>
  <dcterms:created xsi:type="dcterms:W3CDTF">2006-08-16T00:00:00Z</dcterms:created>
  <dcterms:modified xsi:type="dcterms:W3CDTF">2026-05-14T19:09:17Z</dcterms:modified>
  <dc:identifier>DAG14FKyqvM</dc:identifier>
</cp:coreProperties>
</file>